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3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93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112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7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392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59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33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6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1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8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7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1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7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7AD105-F99F-4EFA-A712-0BAA39459CF9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D35F1-C16E-4F03-8CEC-129FEE6D10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32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E%D0%BC%D0%BF%D0%BE%D0%B7%D0%B8%D1%82%D0%BE%D1%80" TargetMode="External"/><Relationship Id="rId3" Type="http://schemas.openxmlformats.org/officeDocument/2006/relationships/hyperlink" Target="http://ru.wikipedia.org/wiki/1862" TargetMode="External"/><Relationship Id="rId7" Type="http://schemas.openxmlformats.org/officeDocument/2006/relationships/hyperlink" Target="http://ru.wikipedia.org/wiki/1918" TargetMode="External"/><Relationship Id="rId2" Type="http://schemas.openxmlformats.org/officeDocument/2006/relationships/hyperlink" Target="http://ru.wikipedia.org/wiki/22_%D0%B0%D0%B2%D0%B3%D1%83%D1%81%D1%82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25_%D0%BC%D0%B0%D1%80%D1%82%D0%B0" TargetMode="External"/><Relationship Id="rId5" Type="http://schemas.openxmlformats.org/officeDocument/2006/relationships/hyperlink" Target="http://ru.wikipedia.org/wiki/%D0%9F%D0%B0%D1%80%D0%B8%D0%B6" TargetMode="External"/><Relationship Id="rId4" Type="http://schemas.openxmlformats.org/officeDocument/2006/relationships/hyperlink" Target="http://ru.wikipedia.org/wiki/%D0%A1%D0%B5%D0%BD-%D0%96%D0%B5%D1%80%D0%BC%D0%B5%D0%BD-%D0%B0%D0%BD-%D0%9B%D0%B5" TargetMode="Externa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1%81%D0%BA%D1%83%D1%81%D1%81%D1%82%D0%B2%D0%BE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ru.wikipedia.org/wiki/XX_%D0%B2%D0%B5%D0%BA" TargetMode="External"/><Relationship Id="rId4" Type="http://schemas.openxmlformats.org/officeDocument/2006/relationships/hyperlink" Target="http://ru.wikipedia.org/wiki/XIX_%D0%B2%D0%B5%D0%B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0%BC%D0%BF%D1%80%D0%B5%D1%81%D1%81%D0%B8%D0%BE%D0%BD%D0%B8%D0%B7%D0%BC_(%D0%BC%D1%83%D0%B7%D1%8B%D0%BA%D0%B0)" TargetMode="External"/><Relationship Id="rId3" Type="http://schemas.openxmlformats.org/officeDocument/2006/relationships/hyperlink" Target="http://ru.wikipedia.org/wiki/7_%D0%BC%D0%B0%D1%80%D1%82%D0%B0" TargetMode="External"/><Relationship Id="rId7" Type="http://schemas.openxmlformats.org/officeDocument/2006/relationships/hyperlink" Target="http://ru.wikipedia.org/wiki/%D0%9A%D0%BE%D0%BC%D0%BF%D0%BE%D0%B7%D0%B8%D1%82%D0%BE%D1%80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1937" TargetMode="External"/><Relationship Id="rId11" Type="http://schemas.openxmlformats.org/officeDocument/2006/relationships/hyperlink" Target="http://to-name.ru/biography/moris-ravel.htm" TargetMode="External"/><Relationship Id="rId5" Type="http://schemas.openxmlformats.org/officeDocument/2006/relationships/hyperlink" Target="http://ru.wikipedia.org/wiki/28_%D0%B4%D0%B5%D0%BA%D0%B0%D0%B1%D1%80%D1%8F" TargetMode="External"/><Relationship Id="rId10" Type="http://schemas.openxmlformats.org/officeDocument/2006/relationships/hyperlink" Target="http://ru.wikipedia.org/wiki/XX_%D0%B2%D0%B5%D0%BA" TargetMode="External"/><Relationship Id="rId4" Type="http://schemas.openxmlformats.org/officeDocument/2006/relationships/hyperlink" Target="http://ru.wikipedia.org/wiki/1875" TargetMode="External"/><Relationship Id="rId9" Type="http://schemas.openxmlformats.org/officeDocument/2006/relationships/hyperlink" Target="http://ru.wikipedia.org/wiki/%D0%94%D0%B8%D1%80%D0%B8%D0%B6%D1%91%D1%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640x480_7955b2b8711491858405326e8b6d1e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271"/>
            <a:ext cx="6986450" cy="51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45c96129ce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49" y="1935679"/>
            <a:ext cx="6699558" cy="462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4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71657"/>
            <a:ext cx="5092906" cy="758379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latin typeface="Arial" panose="020B0604020202020204" pitchFamily="34" charset="0"/>
              </a:rPr>
              <a:t>Клод </a:t>
            </a:r>
            <a:r>
              <a:rPr lang="ru-RU" b="1" i="1" dirty="0" smtClean="0">
                <a:latin typeface="Arial" panose="020B0604020202020204" pitchFamily="34" charset="0"/>
              </a:rPr>
              <a:t>Дебюсси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2881" y="1330036"/>
            <a:ext cx="5487301" cy="5317509"/>
          </a:xfrm>
        </p:spPr>
        <p:txBody>
          <a:bodyPr>
            <a:normAutofit fontScale="92500" lnSpcReduction="10000"/>
          </a:bodyPr>
          <a:lstStyle/>
          <a:p>
            <a:r>
              <a:rPr lang="ru-RU" sz="900" dirty="0"/>
              <a:t> </a:t>
            </a:r>
            <a:r>
              <a:rPr lang="ru-RU" sz="2800" u="sng" dirty="0">
                <a:hlinkClick r:id="rId2" tooltip="22 августа"/>
              </a:rPr>
              <a:t>22 августа</a:t>
            </a:r>
            <a:r>
              <a:rPr lang="ru-RU" sz="2800" dirty="0"/>
              <a:t> </a:t>
            </a:r>
            <a:r>
              <a:rPr lang="ru-RU" sz="2800" dirty="0">
                <a:hlinkClick r:id="rId3" tooltip="1862"/>
              </a:rPr>
              <a:t>1862</a:t>
            </a:r>
            <a:r>
              <a:rPr lang="ru-RU" sz="2800" dirty="0"/>
              <a:t>, </a:t>
            </a:r>
            <a:r>
              <a:rPr lang="ru-RU" sz="2800" dirty="0">
                <a:hlinkClick r:id="rId4" tooltip="Сен-Жермен-ан-Ле"/>
              </a:rPr>
              <a:t>Сен-Жермен-ан-</a:t>
            </a:r>
            <a:r>
              <a:rPr lang="ru-RU" sz="2800" dirty="0" err="1">
                <a:hlinkClick r:id="rId4" tooltip="Сен-Жермен-ан-Ле"/>
              </a:rPr>
              <a:t>Ле</a:t>
            </a:r>
            <a:r>
              <a:rPr lang="ru-RU" sz="2800" dirty="0"/>
              <a:t> близ </a:t>
            </a:r>
            <a:r>
              <a:rPr lang="ru-RU" sz="2800" dirty="0">
                <a:hlinkClick r:id="rId5" tooltip="Париж"/>
              </a:rPr>
              <a:t>Парижа</a:t>
            </a:r>
            <a:r>
              <a:rPr lang="ru-RU" sz="2800" dirty="0"/>
              <a:t> — </a:t>
            </a:r>
            <a:r>
              <a:rPr lang="ru-RU" sz="2800" dirty="0">
                <a:hlinkClick r:id="rId6" tooltip="25 марта"/>
              </a:rPr>
              <a:t>25 марта</a:t>
            </a:r>
            <a:r>
              <a:rPr lang="ru-RU" sz="2800" dirty="0"/>
              <a:t> </a:t>
            </a:r>
            <a:r>
              <a:rPr lang="ru-RU" sz="2800" dirty="0">
                <a:hlinkClick r:id="rId7" tooltip="1918"/>
              </a:rPr>
              <a:t>1918</a:t>
            </a:r>
            <a:r>
              <a:rPr lang="ru-RU" sz="2800" dirty="0"/>
              <a:t>,</a:t>
            </a:r>
            <a:r>
              <a:rPr lang="ru-RU" sz="2800" i="1" dirty="0"/>
              <a:t>Париж</a:t>
            </a:r>
            <a:r>
              <a:rPr lang="ru-RU" sz="2800" dirty="0"/>
              <a:t>) — французский </a:t>
            </a:r>
            <a:r>
              <a:rPr lang="ru-RU" sz="2800" dirty="0">
                <a:hlinkClick r:id="rId8" tooltip="Композитор"/>
              </a:rPr>
              <a:t>композитор</a:t>
            </a:r>
            <a:r>
              <a:rPr lang="ru-RU" sz="2800" dirty="0"/>
              <a:t>, музыкальный критик. </a:t>
            </a:r>
            <a:br>
              <a:rPr lang="ru-RU" sz="2800" dirty="0"/>
            </a:br>
            <a:r>
              <a:rPr lang="ru-RU" sz="3200" dirty="0"/>
              <a:t>Его музыка основана на зрительных образах, наполнена игрой светотени, прозрачными, как бы невесомыми красками, которые создают ощущение звуковых пятен.</a:t>
            </a:r>
            <a:r>
              <a:rPr lang="ru-RU" sz="2800" dirty="0"/>
              <a:t> </a:t>
            </a:r>
            <a:endParaRPr lang="ru-RU" sz="32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t="24536" r="57420" b="53356"/>
          <a:stretch/>
        </p:blipFill>
        <p:spPr bwMode="auto">
          <a:xfrm>
            <a:off x="7344169" y="210455"/>
            <a:ext cx="3913639" cy="643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0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2" b="34552"/>
          <a:stretch>
            <a:fillRect/>
          </a:stretch>
        </p:blipFill>
        <p:spPr>
          <a:xfrm>
            <a:off x="5597" y="0"/>
            <a:ext cx="12178498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8" b="17918"/>
          <a:stretch>
            <a:fillRect/>
          </a:stretch>
        </p:blipFill>
        <p:spPr>
          <a:xfrm>
            <a:off x="-217544" y="-226418"/>
            <a:ext cx="12409543" cy="70844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32" y="462148"/>
            <a:ext cx="8825659" cy="677883"/>
          </a:xfrm>
        </p:spPr>
        <p:txBody>
          <a:bodyPr/>
          <a:lstStyle/>
          <a:p>
            <a:pPr algn="ctr"/>
            <a:r>
              <a:rPr lang="ru-RU" sz="3600" dirty="0" err="1" smtClean="0"/>
              <a:t>Физминутка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61832" y="1401288"/>
            <a:ext cx="9794095" cy="52132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i="1" dirty="0"/>
              <a:t>( </a:t>
            </a:r>
            <a:r>
              <a:rPr lang="ru-RU" sz="2800" i="1" dirty="0"/>
              <a:t>исполняется </a:t>
            </a:r>
            <a:r>
              <a:rPr lang="ru-RU" sz="2800" dirty="0"/>
              <a:t>стоя</a:t>
            </a:r>
            <a:r>
              <a:rPr lang="ru-RU" sz="2800" i="1" dirty="0"/>
              <a:t>, с движениями)</a:t>
            </a:r>
            <a:endParaRPr lang="ru-RU" sz="2800" dirty="0"/>
          </a:p>
          <a:p>
            <a:pPr algn="ctr"/>
            <a:r>
              <a:rPr lang="ru-RU" sz="3600" b="1" dirty="0"/>
              <a:t>   «У оленя дом большой!»</a:t>
            </a:r>
            <a:r>
              <a:rPr lang="ru-RU" sz="3600" i="1" dirty="0"/>
              <a:t> </a:t>
            </a:r>
          </a:p>
          <a:p>
            <a:pPr algn="ctr"/>
            <a:r>
              <a:rPr lang="ru-RU" sz="2000" i="1" dirty="0"/>
              <a:t>(французская народная песня - </a:t>
            </a:r>
            <a:r>
              <a:rPr lang="ru-RU" sz="2000" dirty="0" err="1"/>
              <a:t>И.Мазнин</a:t>
            </a:r>
            <a:r>
              <a:rPr lang="ru-RU" sz="2000" dirty="0"/>
              <a:t>, </a:t>
            </a:r>
            <a:r>
              <a:rPr lang="ru-RU" sz="2000" dirty="0" err="1"/>
              <a:t>А.Фомин</a:t>
            </a:r>
            <a:r>
              <a:rPr lang="ru-RU" sz="2000" dirty="0" smtClean="0"/>
              <a:t>)</a:t>
            </a:r>
          </a:p>
          <a:p>
            <a:pPr algn="ctr"/>
            <a:r>
              <a:rPr lang="ru-RU" sz="2800" b="1" dirty="0" smtClean="0"/>
              <a:t>  </a:t>
            </a:r>
            <a:r>
              <a:rPr lang="ru-RU" sz="2800" b="1" dirty="0"/>
              <a:t>У оленя дом большой</a:t>
            </a:r>
            <a:r>
              <a:rPr lang="ru-RU" sz="2800" b="1" dirty="0" smtClean="0"/>
              <a:t>!   </a:t>
            </a:r>
            <a:r>
              <a:rPr lang="ru-RU" sz="2800" b="1" dirty="0"/>
              <a:t>Он глядит в своё </a:t>
            </a:r>
            <a:r>
              <a:rPr lang="ru-RU" sz="2800" b="1" dirty="0" smtClean="0"/>
              <a:t>окошко!</a:t>
            </a:r>
          </a:p>
          <a:p>
            <a:pPr algn="ctr"/>
            <a:r>
              <a:rPr lang="ru-RU" sz="2800" b="1" dirty="0" smtClean="0"/>
              <a:t>Зайка </a:t>
            </a:r>
            <a:r>
              <a:rPr lang="ru-RU" sz="2800" b="1" dirty="0"/>
              <a:t>по полю </a:t>
            </a:r>
            <a:r>
              <a:rPr lang="ru-RU" sz="2800" b="1" dirty="0" smtClean="0"/>
              <a:t>бежит, В дверь </a:t>
            </a:r>
            <a:r>
              <a:rPr lang="ru-RU" sz="2800" b="1" dirty="0"/>
              <a:t>к нему стучит</a:t>
            </a:r>
            <a:r>
              <a:rPr lang="ru-RU" sz="2800" b="1" dirty="0" smtClean="0"/>
              <a:t>:</a:t>
            </a:r>
          </a:p>
          <a:p>
            <a:pPr algn="ctr"/>
            <a:r>
              <a:rPr lang="ru-RU" sz="2800" b="1" dirty="0" smtClean="0"/>
              <a:t>- </a:t>
            </a:r>
            <a:r>
              <a:rPr lang="ru-RU" sz="2800" b="1" dirty="0"/>
              <a:t>Тук – Тук! </a:t>
            </a:r>
            <a:r>
              <a:rPr lang="ru-RU" sz="2800" b="1" dirty="0" smtClean="0"/>
              <a:t>- </a:t>
            </a:r>
            <a:r>
              <a:rPr lang="ru-RU" sz="2800" b="1" dirty="0"/>
              <a:t>Дверь открой! -</a:t>
            </a:r>
          </a:p>
          <a:p>
            <a:pPr algn="ctr"/>
            <a:r>
              <a:rPr lang="ru-RU" sz="2800" b="1" dirty="0" smtClean="0"/>
              <a:t>- </a:t>
            </a:r>
            <a:r>
              <a:rPr lang="ru-RU" sz="2800" b="1" dirty="0"/>
              <a:t>Там в лесу охотник злой!</a:t>
            </a:r>
          </a:p>
          <a:p>
            <a:pPr marL="457200" indent="-457200" algn="ctr">
              <a:buFontTx/>
              <a:buChar char="-"/>
            </a:pPr>
            <a:r>
              <a:rPr lang="ru-RU" sz="2800" b="1" dirty="0" smtClean="0"/>
              <a:t>Зайка! Зайка, </a:t>
            </a:r>
            <a:r>
              <a:rPr lang="ru-RU" sz="2800" b="1" dirty="0"/>
              <a:t>забегай</a:t>
            </a:r>
            <a:r>
              <a:rPr lang="ru-RU" sz="2800" b="1" dirty="0" smtClean="0"/>
              <a:t>,</a:t>
            </a:r>
          </a:p>
          <a:p>
            <a:pPr marL="457200" indent="-457200" algn="ctr">
              <a:buFontTx/>
              <a:buChar char="-"/>
            </a:pPr>
            <a:r>
              <a:rPr lang="ru-RU" sz="2800" b="1" dirty="0" smtClean="0"/>
              <a:t>- </a:t>
            </a:r>
            <a:r>
              <a:rPr lang="ru-RU" sz="2800" b="1" dirty="0"/>
              <a:t>Лапу мне давай.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2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6804"/>
          </a:xfrm>
        </p:spPr>
        <p:txBody>
          <a:bodyPr/>
          <a:lstStyle/>
          <a:p>
            <a:pPr algn="ctr"/>
            <a:r>
              <a:rPr lang="ru-RU" sz="3200" dirty="0" smtClean="0"/>
              <a:t>Определите, какие музыкальные произведения относятся к импрессионизму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646111" y="5830785"/>
            <a:ext cx="10570131" cy="54626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3200" dirty="0" smtClean="0"/>
              <a:t>Девушка с волосами цвета льна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Лунный свет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Диалог ветра с морем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Лунная соната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Реквием Лакримоза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Сентиментальный вальс</a:t>
            </a:r>
          </a:p>
          <a:p>
            <a:pPr marL="457200" indent="-457200"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354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5" y="519982"/>
            <a:ext cx="638892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Дождик унылый в окна стучит, 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поет крышам,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Дворик пустынный робко молчит,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тишиной дышит.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не стану грустить, а возьму краски и кисть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мелодию цвета пролью на белый лист.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пасмурный день мы сумеем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радугу в небе,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самый яркий солнца свет.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потом закат раскрасить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Пёстрым ковром оранжево-красным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голубым сделать нежный рассвет,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голубым сделать нежный рассвет.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1440" y="1363130"/>
            <a:ext cx="45363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 где краски есть волшебство,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оно так знакомо,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продлить немного его,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Кисти возьмём снова.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Ярких красок букет, 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 всем радостных свет,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Засверкает цветами земля,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в ответ.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326" y="426522"/>
            <a:ext cx="8825659" cy="8322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46195" y="2125683"/>
            <a:ext cx="10067228" cy="2565070"/>
          </a:xfrm>
        </p:spPr>
        <p:txBody>
          <a:bodyPr>
            <a:normAutofit fontScale="92500"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сегодня на уроке узнал…….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легко……….</a:t>
            </a:r>
          </a:p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интересным для меня было….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5837" y="2266674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Сообщение о композиторе импрессионисте на выбор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Нарисовать впечатление о прослушанном произведении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460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4297"/>
            <a:ext cx="12302836" cy="735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Ответы на кроссворд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43563"/>
              </p:ext>
            </p:extLst>
          </p:nvPr>
        </p:nvGraphicFramePr>
        <p:xfrm>
          <a:off x="1785608" y="1413166"/>
          <a:ext cx="8265226" cy="4985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154"/>
                <a:gridCol w="689208"/>
                <a:gridCol w="688154"/>
                <a:gridCol w="689208"/>
                <a:gridCol w="688154"/>
                <a:gridCol w="689208"/>
                <a:gridCol w="689208"/>
                <a:gridCol w="688154"/>
                <a:gridCol w="689208"/>
                <a:gridCol w="688154"/>
                <a:gridCol w="689208"/>
                <a:gridCol w="689208"/>
              </a:tblGrid>
              <a:tr h="711894"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у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Д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р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н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ы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е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11894"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 dirty="0">
                          <a:effectLst/>
                        </a:rPr>
                        <a:t> 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И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894"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с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к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Р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и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п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к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4394"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ф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о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р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т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е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п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И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н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о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894"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Ж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894"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Е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1894"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>
                          <a:effectLst/>
                        </a:rPr>
                        <a:t> </a:t>
                      </a:r>
                      <a:endParaRPr lang="ru-RU" sz="2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/>
                      <a:r>
                        <a:rPr lang="ru-RU" sz="4400" b="1" dirty="0">
                          <a:effectLst/>
                        </a:rPr>
                        <a:t>т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Р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у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б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400" b="1" dirty="0">
                          <a:effectLst/>
                        </a:rPr>
                        <a:t>а</a:t>
                      </a:r>
                      <a:endParaRPr lang="ru-RU" sz="2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28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1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5" b="21235"/>
          <a:stretch>
            <a:fillRect/>
          </a:stretch>
        </p:blipFill>
        <p:spPr>
          <a:xfrm>
            <a:off x="10632" y="0"/>
            <a:ext cx="12119756" cy="6858000"/>
          </a:xfrm>
        </p:spPr>
      </p:pic>
    </p:spTree>
    <p:extLst>
      <p:ext uri="{BB962C8B-B14F-4D97-AF65-F5344CB8AC3E}">
        <p14:creationId xmlns:p14="http://schemas.microsoft.com/office/powerpoint/2010/main" val="37478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9" b="19149"/>
          <a:stretch>
            <a:fillRect/>
          </a:stretch>
        </p:blipFill>
        <p:spPr>
          <a:xfrm>
            <a:off x="0" y="137351"/>
            <a:ext cx="6942503" cy="39442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08" y="2109477"/>
            <a:ext cx="6646648" cy="474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 картины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9" y="1543792"/>
            <a:ext cx="5548725" cy="509946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t="18559" r="18594" b="18634"/>
          <a:stretch/>
        </p:blipFill>
        <p:spPr bwMode="auto">
          <a:xfrm>
            <a:off x="5685224" y="1543791"/>
            <a:ext cx="6246330" cy="509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640x480_7955b2b8711491858405326e8b6d1e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5" y="2343440"/>
            <a:ext cx="5472113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>
          <a:xfrm>
            <a:off x="1895029" y="24877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i="1" u="sng" dirty="0" smtClean="0"/>
              <a:t>ТЕМА УРОКА:</a:t>
            </a:r>
            <a:br>
              <a:rPr lang="ru-RU" sz="4000" b="1" i="1" u="sng" dirty="0" smtClean="0"/>
            </a:br>
            <a:r>
              <a:rPr lang="ru-RU" sz="4000" b="1" i="1" u="sng" dirty="0" smtClean="0"/>
              <a:t>Импрессионизм </a:t>
            </a:r>
            <a:r>
              <a:rPr lang="ru-RU" sz="4000" b="1" i="1" u="sng" dirty="0"/>
              <a:t>в музыке и живописи</a:t>
            </a:r>
          </a:p>
        </p:txBody>
      </p:sp>
      <p:pic>
        <p:nvPicPr>
          <p:cNvPr id="2052" name="Picture 8" descr="45c96129ce6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29" y="2930443"/>
            <a:ext cx="52927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24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03" y="937161"/>
            <a:ext cx="8369056" cy="832262"/>
          </a:xfrm>
        </p:spPr>
        <p:txBody>
          <a:bodyPr/>
          <a:lstStyle/>
          <a:p>
            <a:pPr algn="ctr"/>
            <a:r>
              <a:rPr lang="ru-RU" sz="4400" dirty="0" smtClean="0"/>
              <a:t>ИМПРЕССИОНИЗМ-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39962" y="2909454"/>
            <a:ext cx="8825659" cy="2362200"/>
          </a:xfrm>
        </p:spPr>
        <p:txBody>
          <a:bodyPr>
            <a:noAutofit/>
          </a:bodyPr>
          <a:lstStyle/>
          <a:p>
            <a:r>
              <a:rPr lang="ru-RU" sz="2800" dirty="0"/>
              <a:t>(</a:t>
            </a:r>
            <a:r>
              <a:rPr lang="ru-RU" sz="2800" u="sng" dirty="0">
                <a:hlinkClick r:id="rId2" tooltip="Французский язык"/>
              </a:rPr>
              <a:t>фр.</a:t>
            </a:r>
            <a:r>
              <a:rPr lang="ru-RU" sz="2800" dirty="0"/>
              <a:t> </a:t>
            </a:r>
            <a:r>
              <a:rPr lang="fr-FR" sz="2800" i="1" dirty="0"/>
              <a:t>impressionnisme</a:t>
            </a:r>
            <a:r>
              <a:rPr lang="ru-RU" sz="2800" dirty="0"/>
              <a:t>, от </a:t>
            </a:r>
            <a:r>
              <a:rPr lang="ru-RU" sz="2800" i="1" dirty="0"/>
              <a:t>impression</a:t>
            </a:r>
            <a:r>
              <a:rPr lang="ru-RU" sz="2800" dirty="0"/>
              <a:t> — впечатление) — направление в </a:t>
            </a:r>
            <a:r>
              <a:rPr lang="ru-RU" sz="2800" u="sng" dirty="0">
                <a:hlinkClick r:id="rId3" tooltip="Искусство"/>
              </a:rPr>
              <a:t>искусстве</a:t>
            </a:r>
            <a:r>
              <a:rPr lang="ru-RU" sz="2800" dirty="0"/>
              <a:t> последней трети </a:t>
            </a:r>
            <a:r>
              <a:rPr lang="ru-RU" sz="2800" u="sng" dirty="0">
                <a:hlinkClick r:id="rId4" tooltip="XIX век"/>
              </a:rPr>
              <a:t>XIX</a:t>
            </a:r>
            <a:r>
              <a:rPr lang="ru-RU" sz="2800" dirty="0"/>
              <a:t> — начала </a:t>
            </a:r>
            <a:r>
              <a:rPr lang="ru-RU" sz="2800" u="sng" dirty="0">
                <a:hlinkClick r:id="rId5" tooltip="XX век"/>
              </a:rPr>
              <a:t>XX веков</a:t>
            </a:r>
            <a:r>
              <a:rPr lang="ru-RU" sz="2800" dirty="0"/>
              <a:t>, зародившееся во Франции и затем распространившееся по всему миру, представители которого стремились наиболее естественно и непредвзято запечатлеть реальный мир в его подвижности и изменчивости, передать свои мимолётные впечатления.</a:t>
            </a:r>
          </a:p>
        </p:txBody>
      </p:sp>
    </p:spTree>
    <p:extLst>
      <p:ext uri="{BB962C8B-B14F-4D97-AF65-F5344CB8AC3E}">
        <p14:creationId xmlns:p14="http://schemas.microsoft.com/office/powerpoint/2010/main" val="269663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027" y="821039"/>
            <a:ext cx="5092906" cy="900883"/>
          </a:xfrm>
        </p:spPr>
        <p:txBody>
          <a:bodyPr/>
          <a:lstStyle/>
          <a:p>
            <a:pPr algn="ctr"/>
            <a:r>
              <a:rPr lang="ru-RU" dirty="0" smtClean="0"/>
              <a:t>Морис Равель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4" t="20682" r="6606" b="5811"/>
          <a:stretch/>
        </p:blipFill>
        <p:spPr>
          <a:xfrm>
            <a:off x="7045330" y="463136"/>
            <a:ext cx="4224353" cy="60089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7027" y="2095994"/>
            <a:ext cx="5092906" cy="4376058"/>
          </a:xfrm>
        </p:spPr>
        <p:txBody>
          <a:bodyPr>
            <a:noAutofit/>
          </a:bodyPr>
          <a:lstStyle/>
          <a:p>
            <a:r>
              <a:rPr lang="ru-RU" sz="2300" dirty="0">
                <a:hlinkClick r:id="rId3" tooltip="7 марта"/>
              </a:rPr>
              <a:t>7 марта</a:t>
            </a:r>
            <a:r>
              <a:rPr lang="ru-RU" sz="2300" dirty="0"/>
              <a:t> </a:t>
            </a:r>
            <a:r>
              <a:rPr lang="ru-RU" sz="2300" dirty="0">
                <a:hlinkClick r:id="rId4" tooltip="1875"/>
              </a:rPr>
              <a:t>1875</a:t>
            </a:r>
            <a:r>
              <a:rPr lang="ru-RU" sz="2300" dirty="0"/>
              <a:t> — </a:t>
            </a:r>
            <a:r>
              <a:rPr lang="ru-RU" sz="2300" u="sng" dirty="0">
                <a:hlinkClick r:id="rId5" tooltip="28 декабря"/>
              </a:rPr>
              <a:t>28 декабря</a:t>
            </a:r>
            <a:r>
              <a:rPr lang="ru-RU" sz="2300" dirty="0"/>
              <a:t> </a:t>
            </a:r>
            <a:r>
              <a:rPr lang="ru-RU" sz="2300" dirty="0">
                <a:hlinkClick r:id="rId6" tooltip="1937"/>
              </a:rPr>
              <a:t>1937</a:t>
            </a:r>
            <a:r>
              <a:rPr lang="ru-RU" sz="2300" dirty="0"/>
              <a:t>) — </a:t>
            </a:r>
            <a:r>
              <a:rPr lang="ru-RU" sz="2300" dirty="0" smtClean="0"/>
              <a:t>французский </a:t>
            </a:r>
            <a:r>
              <a:rPr lang="ru-RU" sz="2300" dirty="0" smtClean="0">
                <a:hlinkClick r:id="rId7" tooltip="Композитор"/>
              </a:rPr>
              <a:t>композитор</a:t>
            </a:r>
            <a:r>
              <a:rPr lang="ru-RU" sz="2300" dirty="0" smtClean="0"/>
              <a:t>-</a:t>
            </a:r>
            <a:r>
              <a:rPr lang="ru-RU" sz="2300" dirty="0" smtClean="0">
                <a:hlinkClick r:id="rId8" tooltip="Импрессионизм (музыка)"/>
              </a:rPr>
              <a:t>импрессионист</a:t>
            </a:r>
            <a:r>
              <a:rPr lang="ru-RU" sz="2300" dirty="0"/>
              <a:t>, </a:t>
            </a:r>
            <a:r>
              <a:rPr lang="ru-RU" sz="2300" dirty="0">
                <a:hlinkClick r:id="rId9" tooltip="Дирижёр"/>
              </a:rPr>
              <a:t>дирижёр</a:t>
            </a:r>
            <a:r>
              <a:rPr lang="ru-RU" sz="2300" dirty="0"/>
              <a:t>, один из реформаторов музыки </a:t>
            </a:r>
            <a:r>
              <a:rPr lang="ru-RU" sz="2300" dirty="0">
                <a:hlinkClick r:id="rId10" tooltip="XX век"/>
              </a:rPr>
              <a:t>XX века</a:t>
            </a:r>
            <a:r>
              <a:rPr lang="ru-RU" sz="2300" dirty="0" smtClean="0"/>
              <a:t>.</a:t>
            </a:r>
          </a:p>
          <a:p>
            <a:r>
              <a:rPr lang="ru-RU" sz="2300" dirty="0"/>
              <a:t> Его </a:t>
            </a:r>
            <a:r>
              <a:rPr lang="ru-RU" sz="2300" dirty="0">
                <a:hlinkClick r:id="rId11"/>
              </a:rPr>
              <a:t>творческие</a:t>
            </a:r>
            <a:r>
              <a:rPr lang="ru-RU" sz="2300" dirty="0"/>
              <a:t> открытия в области музыкального языка </a:t>
            </a:r>
            <a:r>
              <a:rPr lang="ru-RU" sz="2300" dirty="0">
                <a:solidFill>
                  <a:schemeClr val="bg1"/>
                </a:solidFill>
              </a:rPr>
              <a:t>(</a:t>
            </a:r>
            <a:r>
              <a:rPr lang="ru-RU" sz="2300" dirty="0">
                <a:solidFill>
                  <a:schemeClr val="bg1"/>
                </a:solidFill>
                <a:hlinkClick r:id="rId11"/>
              </a:rPr>
              <a:t>гармонии</a:t>
            </a:r>
            <a:r>
              <a:rPr lang="ru-RU" sz="2300" dirty="0"/>
              <a:t>, ритма, оркестровки) способствовали развитию новых стилистических течений в </a:t>
            </a:r>
            <a:r>
              <a:rPr lang="ru-RU" sz="2300" dirty="0">
                <a:hlinkClick r:id="rId11"/>
              </a:rPr>
              <a:t>музыке</a:t>
            </a:r>
            <a:r>
              <a:rPr lang="ru-RU" sz="2300" dirty="0"/>
              <a:t> 20 века.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3778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6296" y="391885"/>
            <a:ext cx="808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Выбери картину, которая соответствует музыке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1" y="1271854"/>
            <a:ext cx="4381994" cy="3418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t="6332" r="5318" b="7082"/>
          <a:stretch/>
        </p:blipFill>
        <p:spPr>
          <a:xfrm>
            <a:off x="7959163" y="853550"/>
            <a:ext cx="4076973" cy="35723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099" y="2897579"/>
            <a:ext cx="5017819" cy="37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8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</TotalTime>
  <Words>202</Words>
  <Application>Microsoft Office PowerPoint</Application>
  <PresentationFormat>Широкоэкранный</PresentationFormat>
  <Paragraphs>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Ответы на кроссворд</vt:lpstr>
      <vt:lpstr>Презентация PowerPoint</vt:lpstr>
      <vt:lpstr>Презентация PowerPoint</vt:lpstr>
      <vt:lpstr>Сравните картины</vt:lpstr>
      <vt:lpstr>ТЕМА УРОКА: Импрессионизм в музыке и живописи</vt:lpstr>
      <vt:lpstr>ИМПРЕССИОНИЗМ-</vt:lpstr>
      <vt:lpstr>Морис Равель</vt:lpstr>
      <vt:lpstr>Презентация PowerPoint</vt:lpstr>
      <vt:lpstr>Клод Дебюсси</vt:lpstr>
      <vt:lpstr>Презентация PowerPoint</vt:lpstr>
      <vt:lpstr>Презентация PowerPoint</vt:lpstr>
      <vt:lpstr>Физминутка</vt:lpstr>
      <vt:lpstr>Определите, какие музыкальные произведения относятся к импрессионизму</vt:lpstr>
      <vt:lpstr>Презентация PowerPoint</vt:lpstr>
      <vt:lpstr>Рефлексия 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</dc:creator>
  <cp:lastModifiedBy>Антон</cp:lastModifiedBy>
  <cp:revision>11</cp:revision>
  <dcterms:created xsi:type="dcterms:W3CDTF">2014-04-21T07:45:49Z</dcterms:created>
  <dcterms:modified xsi:type="dcterms:W3CDTF">2014-04-21T09:23:48Z</dcterms:modified>
</cp:coreProperties>
</file>