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258" r:id="rId4"/>
    <p:sldId id="299" r:id="rId5"/>
    <p:sldId id="259" r:id="rId6"/>
    <p:sldId id="300" r:id="rId7"/>
    <p:sldId id="260" r:id="rId8"/>
    <p:sldId id="301" r:id="rId9"/>
    <p:sldId id="267" r:id="rId10"/>
    <p:sldId id="302" r:id="rId11"/>
    <p:sldId id="272" r:id="rId12"/>
    <p:sldId id="322" r:id="rId13"/>
    <p:sldId id="273" r:id="rId14"/>
    <p:sldId id="276" r:id="rId15"/>
    <p:sldId id="274" r:id="rId16"/>
    <p:sldId id="324" r:id="rId17"/>
    <p:sldId id="297" r:id="rId18"/>
    <p:sldId id="268" r:id="rId19"/>
    <p:sldId id="269" r:id="rId20"/>
    <p:sldId id="320" r:id="rId21"/>
    <p:sldId id="270" r:id="rId22"/>
    <p:sldId id="319" r:id="rId23"/>
    <p:sldId id="323" r:id="rId24"/>
    <p:sldId id="318" r:id="rId25"/>
    <p:sldId id="303" r:id="rId26"/>
    <p:sldId id="279" r:id="rId27"/>
    <p:sldId id="304" r:id="rId28"/>
    <p:sldId id="305" r:id="rId29"/>
    <p:sldId id="306" r:id="rId30"/>
    <p:sldId id="282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283" r:id="rId41"/>
    <p:sldId id="316" r:id="rId42"/>
    <p:sldId id="284" r:id="rId43"/>
    <p:sldId id="317" r:id="rId44"/>
    <p:sldId id="326" r:id="rId45"/>
    <p:sldId id="338" r:id="rId46"/>
    <p:sldId id="339" r:id="rId47"/>
    <p:sldId id="340" r:id="rId48"/>
    <p:sldId id="325" r:id="rId49"/>
    <p:sldId id="335" r:id="rId50"/>
    <p:sldId id="336" r:id="rId51"/>
    <p:sldId id="337" r:id="rId52"/>
    <p:sldId id="327" r:id="rId53"/>
    <p:sldId id="341" r:id="rId54"/>
    <p:sldId id="342" r:id="rId55"/>
    <p:sldId id="344" r:id="rId56"/>
    <p:sldId id="345" r:id="rId57"/>
    <p:sldId id="347" r:id="rId58"/>
    <p:sldId id="348" r:id="rId59"/>
    <p:sldId id="349" r:id="rId60"/>
    <p:sldId id="356" r:id="rId61"/>
    <p:sldId id="350" r:id="rId62"/>
    <p:sldId id="360" r:id="rId63"/>
    <p:sldId id="357" r:id="rId64"/>
    <p:sldId id="359" r:id="rId65"/>
    <p:sldId id="358" r:id="rId66"/>
    <p:sldId id="365" r:id="rId67"/>
    <p:sldId id="363" r:id="rId68"/>
    <p:sldId id="367" r:id="rId69"/>
    <p:sldId id="364" r:id="rId70"/>
    <p:sldId id="366" r:id="rId71"/>
  </p:sldIdLst>
  <p:sldSz cx="9144000" cy="6858000" type="screen4x3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1632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5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e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e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e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e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e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e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e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e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e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e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e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e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e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e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e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e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e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e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emf"/><Relationship Id="rId4" Type="http://schemas.openxmlformats.org/officeDocument/2006/relationships/image" Target="../media/image1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emf"/><Relationship Id="rId4" Type="http://schemas.openxmlformats.org/officeDocument/2006/relationships/image" Target="../media/image115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6" Type="http://schemas.openxmlformats.org/officeDocument/2006/relationships/image" Target="../media/image122.wmf"/><Relationship Id="rId11" Type="http://schemas.openxmlformats.org/officeDocument/2006/relationships/image" Target="../media/image129.wmf"/><Relationship Id="rId5" Type="http://schemas.openxmlformats.org/officeDocument/2006/relationships/image" Target="../media/image125.wmf"/><Relationship Id="rId10" Type="http://schemas.openxmlformats.org/officeDocument/2006/relationships/image" Target="../media/image128.wmf"/><Relationship Id="rId4" Type="http://schemas.openxmlformats.org/officeDocument/2006/relationships/image" Target="../media/image120.wmf"/><Relationship Id="rId9" Type="http://schemas.openxmlformats.org/officeDocument/2006/relationships/image" Target="../media/image12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wmf"/><Relationship Id="rId1" Type="http://schemas.openxmlformats.org/officeDocument/2006/relationships/image" Target="../media/image13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wmf"/><Relationship Id="rId1" Type="http://schemas.openxmlformats.org/officeDocument/2006/relationships/image" Target="../media/image131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45.wmf"/><Relationship Id="rId9" Type="http://schemas.openxmlformats.org/officeDocument/2006/relationships/image" Target="../media/image14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49.wmf"/><Relationship Id="rId1" Type="http://schemas.openxmlformats.org/officeDocument/2006/relationships/image" Target="../media/image150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9" Type="http://schemas.openxmlformats.org/officeDocument/2006/relationships/image" Target="../media/image163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64.wmf"/><Relationship Id="rId7" Type="http://schemas.openxmlformats.org/officeDocument/2006/relationships/image" Target="../media/image166.wmf"/><Relationship Id="rId2" Type="http://schemas.openxmlformats.org/officeDocument/2006/relationships/image" Target="../media/image149.wmf"/><Relationship Id="rId1" Type="http://schemas.openxmlformats.org/officeDocument/2006/relationships/image" Target="../media/image150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65.wmf"/><Relationship Id="rId9" Type="http://schemas.openxmlformats.org/officeDocument/2006/relationships/image" Target="../media/image163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12" Type="http://schemas.openxmlformats.org/officeDocument/2006/relationships/image" Target="../media/image177.wmf"/><Relationship Id="rId2" Type="http://schemas.openxmlformats.org/officeDocument/2006/relationships/image" Target="../media/image167.wmf"/><Relationship Id="rId1" Type="http://schemas.openxmlformats.org/officeDocument/2006/relationships/image" Target="../media/image150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0" Type="http://schemas.openxmlformats.org/officeDocument/2006/relationships/image" Target="../media/image175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Relationship Id="rId14" Type="http://schemas.openxmlformats.org/officeDocument/2006/relationships/image" Target="../media/image179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12" Type="http://schemas.openxmlformats.org/officeDocument/2006/relationships/image" Target="../media/image177.wmf"/><Relationship Id="rId2" Type="http://schemas.openxmlformats.org/officeDocument/2006/relationships/image" Target="../media/image167.wmf"/><Relationship Id="rId1" Type="http://schemas.openxmlformats.org/officeDocument/2006/relationships/image" Target="../media/image150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0" Type="http://schemas.openxmlformats.org/officeDocument/2006/relationships/image" Target="../media/image175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Relationship Id="rId14" Type="http://schemas.openxmlformats.org/officeDocument/2006/relationships/image" Target="../media/image17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e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wmf"/><Relationship Id="rId1" Type="http://schemas.openxmlformats.org/officeDocument/2006/relationships/image" Target="../media/image22.e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EEB383-E30C-4B01-9C46-97F45670600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1409" tIns="45705" rIns="91409" bIns="4570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3FA47B-4821-49F5-B2B3-AE0740205D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7C90D0-E1A5-4F32-BA78-EA46210ED991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5BE122-2CB3-44F1-A5E0-AA31DDB238AA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6A6220-C089-4E5E-8BDE-827AA199E965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00EA6E-5A4A-454B-B9A1-AF4450500910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D11283-D24B-447E-A1FC-9B03123F2899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27A8D0-6256-485C-9DE1-7CA3DD6FA11F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D6FD89-2F5F-4FD7-8579-0392A5260E55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14D7E6-8AF2-4A3C-9D7C-6F3B70D4F84E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72D0B3-3132-432A-93CF-2CFB25C1EACE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B7D38C-F68F-45B3-99C4-3CD93AD87F43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195435-8B32-4CED-85F7-E30E4D0C9DE3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236DE5-01A0-489D-B0A4-8B01EEF60BE4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4A5847-3B9A-4468-9853-827FE2D94C1D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80F9CB-91FE-4BA3-8AE6-DC1D34894D1F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0B0800-C998-4FFC-A5DA-819F15A94EB1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C01D4E-0EEB-4BC4-90FB-5E571F7B90C3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FC89CF-B1BF-421E-89DC-7C85D112D118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67BBDF-B945-4479-80E9-FF0C6F20C833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1DF464-D44A-42AC-A2E7-154B82904508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B3BC62-3CC7-4CD7-A80A-7D5369716040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A67E7D-208D-47E7-8B0D-2094D4217B39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B5CDE2-E702-4CF2-9CCD-F634CEAD185C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44B7C3-3671-4729-90E7-10480F6B5C28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2AEB35-8CEC-4634-8D7E-93DCC25245A9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B8F363-8A8E-44D8-985D-2A11FD118E7F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1F69C-E9A5-4189-81C0-ED54E9E55A4F}" type="slidenum">
              <a:rPr lang="ru-RU" altLang="ru-RU"/>
              <a:pPr eaLnBrk="1" hangingPunct="1"/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E321EF-950A-4B5B-86FF-B7466CEFC998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047999-B254-4D61-82A1-E2C6FC9004A3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F8CB12-06C8-412C-A857-A8F0BE20CD55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0A8575-42C3-4083-8091-1C10156712D5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9FA4A7-6606-4212-9326-D3E539B48BED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B0BF06-950A-4B2F-9502-29E9BD6B8EF7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64D50A-F630-4711-80E9-1E156F75D3E0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13C925-0F30-48A4-9A8B-05941B7552AF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9F211D-7405-4DB3-9A1F-532556A5671E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B12654-296B-4BC0-99BA-E6C0709179D2}" type="slidenum">
              <a:rPr lang="ru-RU" altLang="ru-RU"/>
              <a:pPr eaLnBrk="1" hangingPunct="1"/>
              <a:t>41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26DA6-29A5-4A37-9CCA-1A92F387992F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78CAA0-E3B1-404F-A744-357A9C313185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618685-2FA5-404C-9579-7C7E05B154BB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DB2AC3-7738-4891-857E-1C00878F3C2C}" type="slidenum">
              <a:rPr lang="ru-RU" altLang="ru-RU"/>
              <a:pPr eaLnBrk="1" hangingPunct="1"/>
              <a:t>45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AC08C6-9272-4824-9B28-3928F46E2D85}" type="slidenum">
              <a:rPr lang="ru-RU" altLang="ru-RU"/>
              <a:pPr eaLnBrk="1" hangingPunct="1"/>
              <a:t>46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10B0A6-080F-4D2B-B22D-7DFB60E7C583}" type="slidenum">
              <a:rPr lang="ru-RU" altLang="ru-RU"/>
              <a:pPr eaLnBrk="1" hangingPunct="1"/>
              <a:t>47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CD0FBB-5A51-4069-9CA5-C13D6ED06352}" type="slidenum">
              <a:rPr lang="ru-RU" altLang="ru-RU"/>
              <a:pPr eaLnBrk="1" hangingPunct="1"/>
              <a:t>48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88D984-B068-4861-A87D-9987F008C2AC}" type="slidenum">
              <a:rPr lang="ru-RU" altLang="ru-RU"/>
              <a:pPr eaLnBrk="1" hangingPunct="1"/>
              <a:t>49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D483D5-A3AF-404C-B0E1-15B9CEC77C1D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D87EF5-7184-426B-A5F9-49052C3B253C}" type="slidenum">
              <a:rPr lang="ru-RU" altLang="ru-RU"/>
              <a:pPr eaLnBrk="1" hangingPunct="1"/>
              <a:t>50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26AD7B-9B05-46E4-88C4-CB2C4B30F322}" type="slidenum">
              <a:rPr lang="ru-RU" altLang="ru-RU"/>
              <a:pPr eaLnBrk="1" hangingPunct="1"/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9D559C-1959-4C7A-AEF6-FEE7EA39073B}" type="slidenum">
              <a:rPr lang="ru-RU" altLang="ru-RU"/>
              <a:pPr eaLnBrk="1" hangingPunct="1"/>
              <a:t>52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775745-16DF-42A5-8BB3-C960426D4A00}" type="slidenum">
              <a:rPr lang="ru-RU" altLang="ru-RU"/>
              <a:pPr eaLnBrk="1" hangingPunct="1"/>
              <a:t>53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85EF2E-92DA-4F3D-8B97-872E404A9316}" type="slidenum">
              <a:rPr lang="ru-RU" altLang="ru-RU"/>
              <a:pPr eaLnBrk="1" hangingPunct="1"/>
              <a:t>54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50E84E-9AD6-46DD-8E07-55E33109D86A}" type="slidenum">
              <a:rPr lang="ru-RU" altLang="ru-RU"/>
              <a:pPr eaLnBrk="1" hangingPunct="1"/>
              <a:t>55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59CC5B-F18D-4568-97CE-A13AF4F6FCB2}" type="slidenum">
              <a:rPr lang="ru-RU" altLang="ru-RU"/>
              <a:pPr eaLnBrk="1" hangingPunct="1"/>
              <a:t>56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8F1FC8-CBD9-4896-AE58-BCB8A8D1ECF3}" type="slidenum">
              <a:rPr lang="ru-RU" altLang="ru-RU"/>
              <a:pPr eaLnBrk="1" hangingPunct="1"/>
              <a:t>57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F5FD55-26B9-45E4-9069-52BAF89ED76B}" type="slidenum">
              <a:rPr lang="ru-RU" altLang="ru-RU"/>
              <a:pPr eaLnBrk="1" hangingPunct="1"/>
              <a:t>58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B62E5F-34CE-401A-9335-D354D06ED922}" type="slidenum">
              <a:rPr lang="ru-RU" altLang="ru-RU"/>
              <a:pPr eaLnBrk="1" hangingPunct="1"/>
              <a:t>59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E31404-3ABD-4A7E-9BF7-E8CE92E63ADD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D7F295-26C3-4592-B929-5F5BBCC5AE3F}" type="slidenum">
              <a:rPr lang="ru-RU" altLang="ru-RU"/>
              <a:pPr eaLnBrk="1" hangingPunct="1"/>
              <a:t>60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BDFB71-151F-40EB-860C-A4258ED7A8C8}" type="slidenum">
              <a:rPr lang="ru-RU" altLang="ru-RU"/>
              <a:pPr eaLnBrk="1" hangingPunct="1"/>
              <a:t>61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CC5E90-11DE-44F1-9C58-A2819756B4AE}" type="slidenum">
              <a:rPr lang="ru-RU" altLang="ru-RU"/>
              <a:pPr eaLnBrk="1" hangingPunct="1"/>
              <a:t>62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4C3C3B-94AC-4C9C-AF82-8504FAC0509A}" type="slidenum">
              <a:rPr lang="ru-RU" altLang="ru-RU"/>
              <a:pPr eaLnBrk="1" hangingPunct="1"/>
              <a:t>63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AE1084-A3F5-489D-BA8F-0CFE64D1CC37}" type="slidenum">
              <a:rPr lang="ru-RU" altLang="ru-RU"/>
              <a:pPr eaLnBrk="1" hangingPunct="1"/>
              <a:t>64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5A8E4-0283-4F7B-958F-3C122E4FC6A4}" type="slidenum">
              <a:rPr lang="ru-RU" altLang="ru-RU"/>
              <a:pPr eaLnBrk="1" hangingPunct="1"/>
              <a:t>65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35B920-E7BC-48AD-B3AE-FB6B4A03C58B}" type="slidenum">
              <a:rPr lang="ru-RU" altLang="ru-RU"/>
              <a:pPr eaLnBrk="1" hangingPunct="1"/>
              <a:t>66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B4A7CD-57C0-474C-9D36-40986B788FF4}" type="slidenum">
              <a:rPr lang="ru-RU" altLang="ru-RU"/>
              <a:pPr eaLnBrk="1" hangingPunct="1"/>
              <a:t>67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C83808-9FFF-4741-9EF7-9828C6E881E6}" type="slidenum">
              <a:rPr lang="ru-RU" altLang="ru-RU"/>
              <a:pPr eaLnBrk="1" hangingPunct="1"/>
              <a:t>68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372274-A45A-46D1-9565-3FF5D8170DE7}" type="slidenum">
              <a:rPr lang="ru-RU" altLang="ru-RU"/>
              <a:pPr eaLnBrk="1" hangingPunct="1"/>
              <a:t>69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1EC66E-06E0-477F-8D5E-A14C45610323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D3BCC1-B815-45BE-861E-C0E74875C880}" type="slidenum">
              <a:rPr lang="ru-RU" altLang="ru-RU"/>
              <a:pPr eaLnBrk="1" hangingPunct="1"/>
              <a:t>70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BFD9D2-264C-4542-A3C9-BB29BBE70657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DA1220-1C06-4991-B365-C95932BC4310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7BCD-C9DE-480F-9CDB-6794E02A25FD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85DE-78F0-43BE-A5AB-8EFA46B64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C3FD-D877-4660-AD12-0A0AD62B1751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C541-55FD-4662-8B2A-768D480D93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82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FD11-C693-471B-BA86-B727DD7AE3A5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23F7-33CE-44EB-8D70-CC0A171412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98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3113-7308-41B1-9E63-F7CBEB5517D6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37026-D4A3-408B-9D2D-D024112C06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50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F70B-A172-49C4-B2C8-B795122E6881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EEBE-5461-4655-9B88-35EFBE868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0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A0E5-A970-4AF0-AB7D-095EACA456F5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0677-D00F-434F-99CC-E76CF1EEE7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20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D891-68B7-49E9-8DF6-2E91B80F64C6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C29FA-DBE9-48A7-ABAA-C8A7E29EAC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55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0573-3A78-4834-9D47-15FD30F7E25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2FB7A-C4BD-4DA5-B833-50DBA67BA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21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C68E-71B0-4135-9E5D-2990D65E1AED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A93E-89A0-4014-9808-C27D9ED6C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4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3A05-E215-4E3D-A37B-E382AFD371ED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FE311-DFE8-4481-AE38-33619969C3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7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34F7-62AE-47FA-A438-E05CE4D48337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775F5-0963-4B6D-A09C-EEFDFAC55F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56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695751-DFEC-41FF-A79A-4879E65202EE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BBAEEB3-B552-4C5C-8F51-1BE68820B8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slide" Target="slide13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12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5.w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wmf"/><Relationship Id="rId12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7.w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0.wmf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6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17.xml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6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slide" Target="slide17.xml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0.wmf"/><Relationship Id="rId12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41.wmf"/><Relationship Id="rId1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52.wmf"/><Relationship Id="rId26" Type="http://schemas.openxmlformats.org/officeDocument/2006/relationships/image" Target="../media/image56.wmf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55.wmf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57.wmf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86.bin"/><Relationship Id="rId4" Type="http://schemas.openxmlformats.org/officeDocument/2006/relationships/slide" Target="slide28.xml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9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98.bin"/><Relationship Id="rId26" Type="http://schemas.openxmlformats.org/officeDocument/2006/relationships/oleObject" Target="../embeddings/oleObject102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101.bin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107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61.wmf"/><Relationship Id="rId4" Type="http://schemas.openxmlformats.org/officeDocument/2006/relationships/slide" Target="slide30.xml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62.w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slide" Target="slide5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66.wmf"/><Relationship Id="rId4" Type="http://schemas.openxmlformats.org/officeDocument/2006/relationships/slide" Target="slide32.xml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67.w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127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e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71.wmf"/><Relationship Id="rId4" Type="http://schemas.openxmlformats.org/officeDocument/2006/relationships/slide" Target="slide34.xml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7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72.wmf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7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137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4.e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76.wmf"/><Relationship Id="rId4" Type="http://schemas.openxmlformats.org/officeDocument/2006/relationships/slide" Target="slide36.xml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7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77.wmf"/><Relationship Id="rId5" Type="http://schemas.openxmlformats.org/officeDocument/2006/relationships/image" Target="../media/image74.e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47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9.e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81.wmf"/><Relationship Id="rId4" Type="http://schemas.openxmlformats.org/officeDocument/2006/relationships/slide" Target="slide38.xml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8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82.w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8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157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86.wmf"/><Relationship Id="rId4" Type="http://schemas.openxmlformats.org/officeDocument/2006/relationships/slide" Target="slide40.xml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8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88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87.w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8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90.e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4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16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0.emf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17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98.wmf"/><Relationship Id="rId5" Type="http://schemas.openxmlformats.org/officeDocument/2006/relationships/image" Target="../media/image95.e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97.wmf"/><Relationship Id="rId1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98.wmf"/><Relationship Id="rId5" Type="http://schemas.openxmlformats.org/officeDocument/2006/relationships/image" Target="../media/image95.emf"/><Relationship Id="rId10" Type="http://schemas.openxmlformats.org/officeDocument/2006/relationships/oleObject" Target="../embeddings/oleObject183.bin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9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86.bin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18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18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105.wmf"/><Relationship Id="rId5" Type="http://schemas.openxmlformats.org/officeDocument/2006/relationships/image" Target="../media/image102.emf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104.wmf"/><Relationship Id="rId1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05.wmf"/><Relationship Id="rId5" Type="http://schemas.openxmlformats.org/officeDocument/2006/relationships/image" Target="../media/image102.emf"/><Relationship Id="rId10" Type="http://schemas.openxmlformats.org/officeDocument/2006/relationships/oleObject" Target="../embeddings/oleObject197.bin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0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image" Target="../media/image111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110.wmf"/><Relationship Id="rId5" Type="http://schemas.openxmlformats.org/officeDocument/2006/relationships/image" Target="../media/image107.emf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109.wmf"/><Relationship Id="rId1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13" Type="http://schemas.openxmlformats.org/officeDocument/2006/relationships/image" Target="../media/image111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05.bin"/><Relationship Id="rId11" Type="http://schemas.openxmlformats.org/officeDocument/2006/relationships/image" Target="../media/image110.wmf"/><Relationship Id="rId5" Type="http://schemas.openxmlformats.org/officeDocument/2006/relationships/image" Target="../media/image107.emf"/><Relationship Id="rId10" Type="http://schemas.openxmlformats.org/officeDocument/2006/relationships/oleObject" Target="../embeddings/oleObject207.bin"/><Relationship Id="rId4" Type="http://schemas.openxmlformats.org/officeDocument/2006/relationships/oleObject" Target="../embeddings/oleObject204.bin"/><Relationship Id="rId9" Type="http://schemas.openxmlformats.org/officeDocument/2006/relationships/image" Target="../media/image10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.wmf"/><Relationship Id="rId24" Type="http://schemas.openxmlformats.org/officeDocument/2006/relationships/slide" Target="slide7.xml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116.e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10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114.wmf"/><Relationship Id="rId1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image" Target="../media/image116.emf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2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0" Type="http://schemas.openxmlformats.org/officeDocument/2006/relationships/oleObject" Target="../embeddings/oleObject217.bin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114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123.wmf"/><Relationship Id="rId3" Type="http://schemas.openxmlformats.org/officeDocument/2006/relationships/notesSlide" Target="../notesSlides/notesSlide52.xml"/><Relationship Id="rId21" Type="http://schemas.openxmlformats.org/officeDocument/2006/relationships/oleObject" Target="../embeddings/oleObject228.bin"/><Relationship Id="rId7" Type="http://schemas.openxmlformats.org/officeDocument/2006/relationships/image" Target="../media/image118.emf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20.bin"/><Relationship Id="rId11" Type="http://schemas.openxmlformats.org/officeDocument/2006/relationships/oleObject" Target="../embeddings/oleObject223.bin"/><Relationship Id="rId24" Type="http://schemas.openxmlformats.org/officeDocument/2006/relationships/slide" Target="slide54.xml"/><Relationship Id="rId5" Type="http://schemas.openxmlformats.org/officeDocument/2006/relationships/image" Target="../media/image117.emf"/><Relationship Id="rId15" Type="http://schemas.openxmlformats.org/officeDocument/2006/relationships/oleObject" Target="../embeddings/oleObject225.bin"/><Relationship Id="rId23" Type="http://schemas.openxmlformats.org/officeDocument/2006/relationships/oleObject" Target="../embeddings/oleObject230.bin"/><Relationship Id="rId10" Type="http://schemas.openxmlformats.org/officeDocument/2006/relationships/oleObject" Target="../embeddings/oleObject222.bin"/><Relationship Id="rId19" Type="http://schemas.openxmlformats.org/officeDocument/2006/relationships/oleObject" Target="../embeddings/oleObject227.bin"/><Relationship Id="rId4" Type="http://schemas.openxmlformats.org/officeDocument/2006/relationships/oleObject" Target="../embeddings/oleObject219.bin"/><Relationship Id="rId9" Type="http://schemas.openxmlformats.org/officeDocument/2006/relationships/image" Target="../media/image119.wmf"/><Relationship Id="rId14" Type="http://schemas.openxmlformats.org/officeDocument/2006/relationships/image" Target="../media/image121.wmf"/><Relationship Id="rId22" Type="http://schemas.openxmlformats.org/officeDocument/2006/relationships/oleObject" Target="../embeddings/oleObject22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oleObject" Target="../embeddings/oleObject236.bin"/><Relationship Id="rId18" Type="http://schemas.openxmlformats.org/officeDocument/2006/relationships/image" Target="../media/image123.wmf"/><Relationship Id="rId26" Type="http://schemas.openxmlformats.org/officeDocument/2006/relationships/image" Target="../media/image129.wmf"/><Relationship Id="rId3" Type="http://schemas.openxmlformats.org/officeDocument/2006/relationships/notesSlide" Target="../notesSlides/notesSlide53.xml"/><Relationship Id="rId21" Type="http://schemas.openxmlformats.org/officeDocument/2006/relationships/oleObject" Target="../embeddings/oleObject240.bin"/><Relationship Id="rId7" Type="http://schemas.openxmlformats.org/officeDocument/2006/relationships/image" Target="../media/image118.emf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238.bin"/><Relationship Id="rId25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2.wmf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32.bin"/><Relationship Id="rId11" Type="http://schemas.openxmlformats.org/officeDocument/2006/relationships/oleObject" Target="../embeddings/oleObject235.bin"/><Relationship Id="rId24" Type="http://schemas.openxmlformats.org/officeDocument/2006/relationships/image" Target="../media/image128.wmf"/><Relationship Id="rId5" Type="http://schemas.openxmlformats.org/officeDocument/2006/relationships/image" Target="../media/image117.emf"/><Relationship Id="rId15" Type="http://schemas.openxmlformats.org/officeDocument/2006/relationships/oleObject" Target="../embeddings/oleObject237.bin"/><Relationship Id="rId23" Type="http://schemas.openxmlformats.org/officeDocument/2006/relationships/oleObject" Target="../embeddings/oleObject241.bin"/><Relationship Id="rId10" Type="http://schemas.openxmlformats.org/officeDocument/2006/relationships/oleObject" Target="../embeddings/oleObject234.bin"/><Relationship Id="rId19" Type="http://schemas.openxmlformats.org/officeDocument/2006/relationships/oleObject" Target="../embeddings/oleObject239.bin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119.wmf"/><Relationship Id="rId14" Type="http://schemas.openxmlformats.org/officeDocument/2006/relationships/image" Target="../media/image125.wmf"/><Relationship Id="rId22" Type="http://schemas.openxmlformats.org/officeDocument/2006/relationships/image" Target="../media/image12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44.bin"/><Relationship Id="rId5" Type="http://schemas.openxmlformats.org/officeDocument/2006/relationships/image" Target="../media/image130.emf"/><Relationship Id="rId10" Type="http://schemas.openxmlformats.org/officeDocument/2006/relationships/slide" Target="slide56.xml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13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47.bin"/><Relationship Id="rId5" Type="http://schemas.openxmlformats.org/officeDocument/2006/relationships/image" Target="../media/image130.emf"/><Relationship Id="rId4" Type="http://schemas.openxmlformats.org/officeDocument/2006/relationships/oleObject" Target="../embeddings/oleObject246.bin"/><Relationship Id="rId9" Type="http://schemas.openxmlformats.org/officeDocument/2006/relationships/image" Target="../media/image132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50.bin"/><Relationship Id="rId5" Type="http://schemas.openxmlformats.org/officeDocument/2006/relationships/image" Target="../media/image131.wmf"/><Relationship Id="rId10" Type="http://schemas.openxmlformats.org/officeDocument/2006/relationships/slide" Target="slide58.xml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134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53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252.bin"/><Relationship Id="rId9" Type="http://schemas.openxmlformats.org/officeDocument/2006/relationships/image" Target="../media/image134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259.bin"/><Relationship Id="rId18" Type="http://schemas.openxmlformats.org/officeDocument/2006/relationships/image" Target="../media/image141.wmf"/><Relationship Id="rId3" Type="http://schemas.openxmlformats.org/officeDocument/2006/relationships/notesSlide" Target="../notesSlides/notesSlide61.xml"/><Relationship Id="rId21" Type="http://schemas.openxmlformats.org/officeDocument/2006/relationships/oleObject" Target="../embeddings/oleObject263.bin"/><Relationship Id="rId7" Type="http://schemas.openxmlformats.org/officeDocument/2006/relationships/oleObject" Target="../embeddings/oleObject256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2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58.bin"/><Relationship Id="rId24" Type="http://schemas.openxmlformats.org/officeDocument/2006/relationships/image" Target="../media/image144.wmf"/><Relationship Id="rId5" Type="http://schemas.openxmlformats.org/officeDocument/2006/relationships/oleObject" Target="../embeddings/oleObject255.bin"/><Relationship Id="rId15" Type="http://schemas.openxmlformats.org/officeDocument/2006/relationships/oleObject" Target="../embeddings/oleObject260.bin"/><Relationship Id="rId23" Type="http://schemas.openxmlformats.org/officeDocument/2006/relationships/oleObject" Target="../embeddings/oleObject264.bin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262.bin"/><Relationship Id="rId4" Type="http://schemas.openxmlformats.org/officeDocument/2006/relationships/slide" Target="slide63.xml"/><Relationship Id="rId9" Type="http://schemas.openxmlformats.org/officeDocument/2006/relationships/oleObject" Target="../embeddings/oleObject257.bin"/><Relationship Id="rId14" Type="http://schemas.openxmlformats.org/officeDocument/2006/relationships/image" Target="../media/image139.wmf"/><Relationship Id="rId22" Type="http://schemas.openxmlformats.org/officeDocument/2006/relationships/image" Target="../media/image14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7.bin"/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272.bin"/><Relationship Id="rId3" Type="http://schemas.openxmlformats.org/officeDocument/2006/relationships/notesSlide" Target="../notesSlides/notesSlide62.xml"/><Relationship Id="rId21" Type="http://schemas.openxmlformats.org/officeDocument/2006/relationships/image" Target="../media/image143.wmf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269.bin"/><Relationship Id="rId17" Type="http://schemas.openxmlformats.org/officeDocument/2006/relationships/image" Target="../media/image1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1.bin"/><Relationship Id="rId20" Type="http://schemas.openxmlformats.org/officeDocument/2006/relationships/oleObject" Target="../embeddings/oleObject273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66.bin"/><Relationship Id="rId11" Type="http://schemas.openxmlformats.org/officeDocument/2006/relationships/image" Target="../media/image145.wmf"/><Relationship Id="rId5" Type="http://schemas.openxmlformats.org/officeDocument/2006/relationships/image" Target="../media/image135.wmf"/><Relationship Id="rId15" Type="http://schemas.openxmlformats.org/officeDocument/2006/relationships/image" Target="../media/image140.wmf"/><Relationship Id="rId23" Type="http://schemas.openxmlformats.org/officeDocument/2006/relationships/image" Target="../media/image144.wmf"/><Relationship Id="rId10" Type="http://schemas.openxmlformats.org/officeDocument/2006/relationships/oleObject" Target="../embeddings/oleObject268.bin"/><Relationship Id="rId19" Type="http://schemas.openxmlformats.org/officeDocument/2006/relationships/image" Target="../media/image142.wmf"/><Relationship Id="rId4" Type="http://schemas.openxmlformats.org/officeDocument/2006/relationships/oleObject" Target="../embeddings/oleObject265.bin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270.bin"/><Relationship Id="rId22" Type="http://schemas.openxmlformats.org/officeDocument/2006/relationships/oleObject" Target="../embeddings/oleObject274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276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278.bin"/><Relationship Id="rId5" Type="http://schemas.openxmlformats.org/officeDocument/2006/relationships/oleObject" Target="../embeddings/oleObject275.bin"/><Relationship Id="rId10" Type="http://schemas.openxmlformats.org/officeDocument/2006/relationships/image" Target="../media/image148.wmf"/><Relationship Id="rId4" Type="http://schemas.openxmlformats.org/officeDocument/2006/relationships/slide" Target="slide65.xml"/><Relationship Id="rId9" Type="http://schemas.openxmlformats.org/officeDocument/2006/relationships/oleObject" Target="../embeddings/oleObject27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80.bin"/><Relationship Id="rId11" Type="http://schemas.openxmlformats.org/officeDocument/2006/relationships/image" Target="../media/image149.wmf"/><Relationship Id="rId5" Type="http://schemas.openxmlformats.org/officeDocument/2006/relationships/image" Target="../media/image146.wmf"/><Relationship Id="rId10" Type="http://schemas.openxmlformats.org/officeDocument/2006/relationships/oleObject" Target="../embeddings/oleObject282.bin"/><Relationship Id="rId4" Type="http://schemas.openxmlformats.org/officeDocument/2006/relationships/oleObject" Target="../embeddings/oleObject279.bin"/><Relationship Id="rId9" Type="http://schemas.openxmlformats.org/officeDocument/2006/relationships/image" Target="../media/image148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image" Target="../media/image153.wmf"/><Relationship Id="rId18" Type="http://schemas.openxmlformats.org/officeDocument/2006/relationships/oleObject" Target="../embeddings/oleObject290.bin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284.bin"/><Relationship Id="rId12" Type="http://schemas.openxmlformats.org/officeDocument/2006/relationships/oleObject" Target="../embeddings/oleObject287.bin"/><Relationship Id="rId17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9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286.bin"/><Relationship Id="rId5" Type="http://schemas.openxmlformats.org/officeDocument/2006/relationships/oleObject" Target="../embeddings/oleObject283.bin"/><Relationship Id="rId15" Type="http://schemas.openxmlformats.org/officeDocument/2006/relationships/image" Target="../media/image154.wmf"/><Relationship Id="rId10" Type="http://schemas.openxmlformats.org/officeDocument/2006/relationships/image" Target="../media/image152.wmf"/><Relationship Id="rId19" Type="http://schemas.openxmlformats.org/officeDocument/2006/relationships/image" Target="../media/image156.wmf"/><Relationship Id="rId4" Type="http://schemas.openxmlformats.org/officeDocument/2006/relationships/slide" Target="slide67.xml"/><Relationship Id="rId9" Type="http://schemas.openxmlformats.org/officeDocument/2006/relationships/oleObject" Target="../embeddings/oleObject285.bin"/><Relationship Id="rId14" Type="http://schemas.openxmlformats.org/officeDocument/2006/relationships/oleObject" Target="../embeddings/oleObject28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13" Type="http://schemas.openxmlformats.org/officeDocument/2006/relationships/oleObject" Target="../embeddings/oleObject296.bin"/><Relationship Id="rId18" Type="http://schemas.openxmlformats.org/officeDocument/2006/relationships/image" Target="../media/image156.wmf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51.wmf"/><Relationship Id="rId12" Type="http://schemas.openxmlformats.org/officeDocument/2006/relationships/image" Target="../media/image153.wmf"/><Relationship Id="rId17" Type="http://schemas.openxmlformats.org/officeDocument/2006/relationships/oleObject" Target="../embeddings/oleObject29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5.wmf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92.bin"/><Relationship Id="rId11" Type="http://schemas.openxmlformats.org/officeDocument/2006/relationships/oleObject" Target="../embeddings/oleObject295.bin"/><Relationship Id="rId5" Type="http://schemas.openxmlformats.org/officeDocument/2006/relationships/image" Target="../media/image150.wmf"/><Relationship Id="rId15" Type="http://schemas.openxmlformats.org/officeDocument/2006/relationships/oleObject" Target="../embeddings/oleObject297.bin"/><Relationship Id="rId10" Type="http://schemas.openxmlformats.org/officeDocument/2006/relationships/oleObject" Target="../embeddings/oleObject294.bin"/><Relationship Id="rId4" Type="http://schemas.openxmlformats.org/officeDocument/2006/relationships/oleObject" Target="../embeddings/oleObject291.bin"/><Relationship Id="rId9" Type="http://schemas.openxmlformats.org/officeDocument/2006/relationships/image" Target="../media/image152.wmf"/><Relationship Id="rId14" Type="http://schemas.openxmlformats.org/officeDocument/2006/relationships/image" Target="../media/image15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303.bin"/><Relationship Id="rId18" Type="http://schemas.openxmlformats.org/officeDocument/2006/relationships/image" Target="../media/image161.wmf"/><Relationship Id="rId3" Type="http://schemas.openxmlformats.org/officeDocument/2006/relationships/notesSlide" Target="../notesSlides/notesSlide67.xml"/><Relationship Id="rId21" Type="http://schemas.openxmlformats.org/officeDocument/2006/relationships/oleObject" Target="../embeddings/oleObject307.bin"/><Relationship Id="rId7" Type="http://schemas.openxmlformats.org/officeDocument/2006/relationships/oleObject" Target="../embeddings/oleObject300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3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0.wmf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302.bin"/><Relationship Id="rId5" Type="http://schemas.openxmlformats.org/officeDocument/2006/relationships/oleObject" Target="../embeddings/oleObject299.bin"/><Relationship Id="rId15" Type="http://schemas.openxmlformats.org/officeDocument/2006/relationships/oleObject" Target="../embeddings/oleObject304.bin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306.bin"/><Relationship Id="rId4" Type="http://schemas.openxmlformats.org/officeDocument/2006/relationships/slide" Target="slide69.xml"/><Relationship Id="rId9" Type="http://schemas.openxmlformats.org/officeDocument/2006/relationships/oleObject" Target="../embeddings/oleObject301.bin"/><Relationship Id="rId14" Type="http://schemas.openxmlformats.org/officeDocument/2006/relationships/image" Target="../media/image159.wmf"/><Relationship Id="rId22" Type="http://schemas.openxmlformats.org/officeDocument/2006/relationships/image" Target="../media/image163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0.bin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315.bin"/><Relationship Id="rId3" Type="http://schemas.openxmlformats.org/officeDocument/2006/relationships/notesSlide" Target="../notesSlides/notesSlide68.xml"/><Relationship Id="rId21" Type="http://schemas.openxmlformats.org/officeDocument/2006/relationships/image" Target="../media/image163.wmf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312.bin"/><Relationship Id="rId17" Type="http://schemas.openxmlformats.org/officeDocument/2006/relationships/image" Target="../media/image1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4.bin"/><Relationship Id="rId20" Type="http://schemas.openxmlformats.org/officeDocument/2006/relationships/oleObject" Target="../embeddings/oleObject316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309.bin"/><Relationship Id="rId11" Type="http://schemas.openxmlformats.org/officeDocument/2006/relationships/image" Target="../media/image165.wmf"/><Relationship Id="rId5" Type="http://schemas.openxmlformats.org/officeDocument/2006/relationships/image" Target="../media/image150.wmf"/><Relationship Id="rId15" Type="http://schemas.openxmlformats.org/officeDocument/2006/relationships/image" Target="../media/image160.wmf"/><Relationship Id="rId10" Type="http://schemas.openxmlformats.org/officeDocument/2006/relationships/oleObject" Target="../embeddings/oleObject311.bin"/><Relationship Id="rId19" Type="http://schemas.openxmlformats.org/officeDocument/2006/relationships/image" Target="../media/image162.wmf"/><Relationship Id="rId4" Type="http://schemas.openxmlformats.org/officeDocument/2006/relationships/oleObject" Target="../embeddings/oleObject308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31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9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324.bin"/><Relationship Id="rId26" Type="http://schemas.openxmlformats.org/officeDocument/2006/relationships/oleObject" Target="../embeddings/oleObject328.bin"/><Relationship Id="rId3" Type="http://schemas.openxmlformats.org/officeDocument/2006/relationships/notesSlide" Target="../notesSlides/notesSlide69.xml"/><Relationship Id="rId21" Type="http://schemas.openxmlformats.org/officeDocument/2006/relationships/image" Target="../media/image174.wmf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321.bin"/><Relationship Id="rId17" Type="http://schemas.openxmlformats.org/officeDocument/2006/relationships/image" Target="../media/image172.wmf"/><Relationship Id="rId25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3.bin"/><Relationship Id="rId20" Type="http://schemas.openxmlformats.org/officeDocument/2006/relationships/oleObject" Target="../embeddings/oleObject325.bin"/><Relationship Id="rId29" Type="http://schemas.openxmlformats.org/officeDocument/2006/relationships/image" Target="../media/image178.wmf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18.bin"/><Relationship Id="rId11" Type="http://schemas.openxmlformats.org/officeDocument/2006/relationships/image" Target="../media/image169.wmf"/><Relationship Id="rId24" Type="http://schemas.openxmlformats.org/officeDocument/2006/relationships/oleObject" Target="../embeddings/oleObject327.bin"/><Relationship Id="rId5" Type="http://schemas.openxmlformats.org/officeDocument/2006/relationships/image" Target="../media/image150.wmf"/><Relationship Id="rId15" Type="http://schemas.openxmlformats.org/officeDocument/2006/relationships/image" Target="../media/image171.wmf"/><Relationship Id="rId23" Type="http://schemas.openxmlformats.org/officeDocument/2006/relationships/image" Target="../media/image175.wmf"/><Relationship Id="rId28" Type="http://schemas.openxmlformats.org/officeDocument/2006/relationships/oleObject" Target="../embeddings/oleObject329.bin"/><Relationship Id="rId10" Type="http://schemas.openxmlformats.org/officeDocument/2006/relationships/oleObject" Target="../embeddings/oleObject320.bin"/><Relationship Id="rId19" Type="http://schemas.openxmlformats.org/officeDocument/2006/relationships/image" Target="../media/image173.wmf"/><Relationship Id="rId31" Type="http://schemas.openxmlformats.org/officeDocument/2006/relationships/image" Target="../media/image179.wmf"/><Relationship Id="rId4" Type="http://schemas.openxmlformats.org/officeDocument/2006/relationships/oleObject" Target="../embeddings/oleObject317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322.bin"/><Relationship Id="rId22" Type="http://schemas.openxmlformats.org/officeDocument/2006/relationships/oleObject" Target="../embeddings/oleObject326.bin"/><Relationship Id="rId27" Type="http://schemas.openxmlformats.org/officeDocument/2006/relationships/image" Target="../media/image177.wmf"/><Relationship Id="rId30" Type="http://schemas.openxmlformats.org/officeDocument/2006/relationships/oleObject" Target="../embeddings/oleObject3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2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3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338.bin"/><Relationship Id="rId26" Type="http://schemas.openxmlformats.org/officeDocument/2006/relationships/oleObject" Target="../embeddings/oleObject342.bin"/><Relationship Id="rId3" Type="http://schemas.openxmlformats.org/officeDocument/2006/relationships/notesSlide" Target="../notesSlides/notesSlide70.xml"/><Relationship Id="rId21" Type="http://schemas.openxmlformats.org/officeDocument/2006/relationships/image" Target="../media/image174.wmf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335.bin"/><Relationship Id="rId17" Type="http://schemas.openxmlformats.org/officeDocument/2006/relationships/image" Target="../media/image172.wmf"/><Relationship Id="rId25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7.bin"/><Relationship Id="rId20" Type="http://schemas.openxmlformats.org/officeDocument/2006/relationships/oleObject" Target="../embeddings/oleObject339.bin"/><Relationship Id="rId29" Type="http://schemas.openxmlformats.org/officeDocument/2006/relationships/image" Target="../media/image178.wmf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332.bin"/><Relationship Id="rId11" Type="http://schemas.openxmlformats.org/officeDocument/2006/relationships/image" Target="../media/image169.wmf"/><Relationship Id="rId24" Type="http://schemas.openxmlformats.org/officeDocument/2006/relationships/oleObject" Target="../embeddings/oleObject341.bin"/><Relationship Id="rId5" Type="http://schemas.openxmlformats.org/officeDocument/2006/relationships/image" Target="../media/image150.wmf"/><Relationship Id="rId15" Type="http://schemas.openxmlformats.org/officeDocument/2006/relationships/image" Target="../media/image171.wmf"/><Relationship Id="rId23" Type="http://schemas.openxmlformats.org/officeDocument/2006/relationships/image" Target="../media/image175.wmf"/><Relationship Id="rId28" Type="http://schemas.openxmlformats.org/officeDocument/2006/relationships/oleObject" Target="../embeddings/oleObject343.bin"/><Relationship Id="rId10" Type="http://schemas.openxmlformats.org/officeDocument/2006/relationships/oleObject" Target="../embeddings/oleObject334.bin"/><Relationship Id="rId19" Type="http://schemas.openxmlformats.org/officeDocument/2006/relationships/image" Target="../media/image173.wmf"/><Relationship Id="rId31" Type="http://schemas.openxmlformats.org/officeDocument/2006/relationships/image" Target="../media/image179.wmf"/><Relationship Id="rId4" Type="http://schemas.openxmlformats.org/officeDocument/2006/relationships/oleObject" Target="../embeddings/oleObject331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336.bin"/><Relationship Id="rId22" Type="http://schemas.openxmlformats.org/officeDocument/2006/relationships/oleObject" Target="../embeddings/oleObject340.bin"/><Relationship Id="rId27" Type="http://schemas.openxmlformats.org/officeDocument/2006/relationships/image" Target="../media/image177.wmf"/><Relationship Id="rId30" Type="http://schemas.openxmlformats.org/officeDocument/2006/relationships/oleObject" Target="../embeddings/oleObject3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692696"/>
            <a:ext cx="7524328" cy="56652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ИТОГОВОЕ </a:t>
            </a:r>
            <a:r>
              <a:rPr lang="ru-RU" dirty="0">
                <a:solidFill>
                  <a:srgbClr val="FF0000"/>
                </a:solidFill>
              </a:rPr>
              <a:t>ПОВТОРЕНИЕ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курса </a:t>
            </a:r>
            <a:r>
              <a:rPr lang="ru-RU" dirty="0" smtClean="0">
                <a:solidFill>
                  <a:srgbClr val="FF0000"/>
                </a:solidFill>
              </a:rPr>
              <a:t>алгебры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 7 класс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(3 урока)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88913"/>
            <a:ext cx="9144000" cy="56435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 smtClean="0"/>
              <a:t>8.    Укажите формулу, задающую числа, кратные трем (</a:t>
            </a:r>
            <a:r>
              <a:rPr lang="ru-RU" altLang="ru-RU" sz="3200" i="1" smtClean="0"/>
              <a:t>n—натуральное число).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200" smtClean="0"/>
              <a:t>      1) </a:t>
            </a:r>
            <a:r>
              <a:rPr lang="en-US" altLang="ru-RU" sz="3200" i="1" smtClean="0"/>
              <a:t>a=3+n      2) a= 3</a:t>
            </a:r>
            <a:r>
              <a:rPr lang="ru-RU" altLang="ru-RU" sz="3200" i="1" smtClean="0"/>
              <a:t>n</a:t>
            </a:r>
            <a:r>
              <a:rPr lang="en-US" altLang="ru-RU" sz="3200" i="1" smtClean="0"/>
              <a:t>       </a:t>
            </a:r>
            <a:r>
              <a:rPr lang="en-US" altLang="ru-RU" sz="3200" smtClean="0"/>
              <a:t>3) </a:t>
            </a:r>
            <a:r>
              <a:rPr lang="en-US" altLang="ru-RU" sz="3200" i="1" smtClean="0"/>
              <a:t>a=3/n     4) a=5n</a:t>
            </a:r>
            <a:endParaRPr lang="ru-RU" altLang="ru-RU" sz="3200" smtClean="0"/>
          </a:p>
          <a:p>
            <a:pPr eaLnBrk="1" hangingPunct="1"/>
            <a:endParaRPr lang="en-US" altLang="ru-RU" sz="3200" i="1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 smtClean="0"/>
              <a:t>9.   Укажите формулу, задающую числа, кратные пяти (</a:t>
            </a:r>
            <a:r>
              <a:rPr lang="ru-RU" altLang="ru-RU" sz="3200" i="1" smtClean="0"/>
              <a:t>n—натуральное число).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200" smtClean="0"/>
              <a:t>     1) </a:t>
            </a:r>
            <a:r>
              <a:rPr lang="en-US" altLang="ru-RU" sz="3200" i="1" smtClean="0"/>
              <a:t>a=7n       2) a=5n       3) a=n+5       4) a=5/n</a:t>
            </a:r>
            <a:endParaRPr lang="ru-RU" altLang="ru-RU" sz="3200" i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3200" i="1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 smtClean="0"/>
              <a:t>10.   Укажите формулу, задающую числа, кратные семи (</a:t>
            </a:r>
            <a:r>
              <a:rPr lang="ru-RU" altLang="ru-RU" sz="3200" i="1" smtClean="0"/>
              <a:t>n—натуральное число).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200" smtClean="0"/>
              <a:t>     1) </a:t>
            </a:r>
            <a:r>
              <a:rPr lang="en-US" altLang="ru-RU" sz="3200" i="1" smtClean="0"/>
              <a:t>a= 5n       2) a=7n     3) a=a=</a:t>
            </a:r>
            <a:r>
              <a:rPr lang="ru-RU" altLang="ru-RU" sz="3200" i="1" smtClean="0"/>
              <a:t>7</a:t>
            </a:r>
            <a:r>
              <a:rPr lang="en-US" altLang="ru-RU" sz="3200" i="1" smtClean="0"/>
              <a:t>/n       4) n+</a:t>
            </a:r>
            <a:r>
              <a:rPr lang="ru-RU" altLang="ru-RU" sz="3200" i="1" smtClean="0"/>
              <a:t>7</a:t>
            </a:r>
            <a:endParaRPr lang="en-US" altLang="ru-RU" sz="3200" i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b="1" i="1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ru-RU" i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i="1" smtClean="0"/>
              <a:t> </a:t>
            </a:r>
            <a:endParaRPr lang="en-US" altLang="ru-RU" i="1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0338" y="5732463"/>
            <a:ext cx="1428750" cy="785812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4438" y="3500438"/>
            <a:ext cx="178593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213" y="1268413"/>
            <a:ext cx="1857375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547813" y="549275"/>
          <a:ext cx="7215187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4" imgW="3119933" imgH="554736" progId="Visio.Drawing.11">
                  <p:embed/>
                </p:oleObj>
              </mc:Choice>
              <mc:Fallback>
                <p:oleObj r:id="rId4" imgW="3119933" imgH="55473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9275"/>
                        <a:ext cx="7215187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-77788" y="2276475"/>
          <a:ext cx="13001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Формула" r:id="rId6" imgW="419040" imgH="215640" progId="Equation.3">
                  <p:embed/>
                </p:oleObj>
              </mc:Choice>
              <mc:Fallback>
                <p:oleObj name="Формула" r:id="rId6" imgW="4190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7788" y="2276475"/>
                        <a:ext cx="1300163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928688" y="4214813"/>
          <a:ext cx="7286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8" imgW="3119933" imgH="554736" progId="Visio.Drawing.11">
                  <p:embed/>
                </p:oleObj>
              </mc:Choice>
              <mc:Fallback>
                <p:oleObj r:id="rId8" imgW="3119933" imgH="55473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214813"/>
                        <a:ext cx="728662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"/>
          <p:cNvGraphicFramePr>
            <a:graphicFrameLocks noChangeAspect="1"/>
          </p:cNvGraphicFramePr>
          <p:nvPr/>
        </p:nvGraphicFramePr>
        <p:xfrm>
          <a:off x="92075" y="5732463"/>
          <a:ext cx="14509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Формула" r:id="rId10" imgW="419040" imgH="228600" progId="Equation.3">
                  <p:embed/>
                </p:oleObj>
              </mc:Choice>
              <mc:Fallback>
                <p:oleObj name="Формула" r:id="rId10" imgW="41904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5732463"/>
                        <a:ext cx="14509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50825" y="0"/>
            <a:ext cx="83010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  11.    На координатной прямой отмечены точки </a:t>
            </a:r>
          </a:p>
          <a:p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B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i="1">
                <a:cs typeface="Times New Roman" panose="02020603050405020304" pitchFamily="18" charset="0"/>
              </a:rPr>
              <a:t>.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endParaRPr lang="ru-RU" altLang="ru-RU" sz="2800"/>
          </a:p>
          <a:p>
            <a:endParaRPr lang="ru-RU" altLang="ru-RU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1701800"/>
            <a:ext cx="8802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   12.    Укажите точку, которая соответствует числу </a:t>
            </a:r>
            <a:endParaRPr lang="ru-RU" altLang="ru-RU" sz="2800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3071813"/>
            <a:ext cx="91440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   13.       На координатной прямой отмечены точки  </a:t>
            </a:r>
          </a:p>
          <a:p>
            <a:r>
              <a:rPr lang="ru-RU" altLang="ru-RU" sz="2800" i="1">
                <a:cs typeface="Times New Roman" panose="02020603050405020304" pitchFamily="18" charset="0"/>
              </a:rPr>
              <a:t>       </a:t>
            </a:r>
            <a:r>
              <a:rPr lang="en-US" altLang="ru-RU" sz="2800" i="1">
                <a:cs typeface="Times New Roman" panose="02020603050405020304" pitchFamily="18" charset="0"/>
              </a:rPr>
              <a:t>K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M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N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P</a:t>
            </a:r>
            <a:r>
              <a:rPr lang="ru-RU" altLang="ru-RU" sz="1200">
                <a:cs typeface="Times New Roman" panose="02020603050405020304" pitchFamily="18" charset="0"/>
              </a:rPr>
              <a:t>.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250825" y="5229225"/>
            <a:ext cx="840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14.   Укажите точку, которая соответствует числу </a:t>
            </a:r>
            <a:endParaRPr lang="ru-RU" altLang="ru-RU" sz="2800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2051050" y="5661025"/>
            <a:ext cx="7715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</a:t>
            </a:r>
            <a:endParaRPr lang="ru-RU" altLang="ru-RU" sz="2000"/>
          </a:p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r>
              <a:rPr lang="en-US" altLang="ru-RU" sz="2800" i="1">
                <a:cs typeface="Times New Roman" panose="02020603050405020304" pitchFamily="18" charset="0"/>
              </a:rPr>
              <a:t>K</a:t>
            </a:r>
            <a:r>
              <a:rPr lang="en-US" altLang="ru-RU" sz="2800">
                <a:cs typeface="Times New Roman" panose="02020603050405020304" pitchFamily="18" charset="0"/>
              </a:rPr>
              <a:t>		2) </a:t>
            </a:r>
            <a:r>
              <a:rPr lang="en-US" altLang="ru-RU" sz="2800" i="1">
                <a:cs typeface="Times New Roman" panose="02020603050405020304" pitchFamily="18" charset="0"/>
              </a:rPr>
              <a:t>M</a:t>
            </a:r>
            <a:r>
              <a:rPr lang="en-US" altLang="ru-RU" sz="2800">
                <a:cs typeface="Times New Roman" panose="02020603050405020304" pitchFamily="18" charset="0"/>
              </a:rPr>
              <a:t>		3) </a:t>
            </a:r>
            <a:r>
              <a:rPr lang="en-US" altLang="ru-RU" sz="2800" i="1">
                <a:cs typeface="Times New Roman" panose="02020603050405020304" pitchFamily="18" charset="0"/>
              </a:rPr>
              <a:t>N</a:t>
            </a:r>
            <a:r>
              <a:rPr lang="en-US" altLang="ru-RU" sz="2800">
                <a:cs typeface="Times New Roman" panose="02020603050405020304" pitchFamily="18" charset="0"/>
              </a:rPr>
              <a:t>		4) </a:t>
            </a:r>
            <a:r>
              <a:rPr lang="en-US" altLang="ru-RU" sz="2800" i="1">
                <a:cs typeface="Times New Roman" panose="02020603050405020304" pitchFamily="18" charset="0"/>
              </a:rPr>
              <a:t>P</a:t>
            </a:r>
            <a:endParaRPr lang="ru-RU" altLang="ru-RU" sz="2800"/>
          </a:p>
          <a:p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908175" y="2276475"/>
            <a:ext cx="76438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679450" algn="l"/>
              </a:tabLst>
              <a:defRPr/>
            </a:pPr>
            <a:r>
              <a:rPr lang="ru-RU" sz="1000" dirty="0">
                <a:ea typeface="Times New Roman" pitchFamily="18" charset="0"/>
              </a:rPr>
              <a:t>.</a:t>
            </a:r>
            <a:endParaRPr lang="ru-RU" dirty="0"/>
          </a:p>
          <a:p>
            <a:pPr marL="514350" indent="-514350" eaLnBrk="0" hangingPunct="0">
              <a:buFontTx/>
              <a:buAutoNum type="arabicParenR"/>
              <a:tabLst>
                <a:tab pos="679450" algn="l"/>
              </a:tabLst>
              <a:defRPr/>
            </a:pPr>
            <a:r>
              <a:rPr lang="en-US" sz="2800" i="1" dirty="0">
                <a:ea typeface="Times New Roman" pitchFamily="18" charset="0"/>
              </a:rPr>
              <a:t>A</a:t>
            </a:r>
            <a:r>
              <a:rPr lang="ru-RU" sz="2800" dirty="0">
                <a:ea typeface="Times New Roman" pitchFamily="18" charset="0"/>
              </a:rPr>
              <a:t>		2) </a:t>
            </a:r>
            <a:r>
              <a:rPr lang="en-US" sz="2800" i="1" dirty="0">
                <a:ea typeface="Times New Roman" pitchFamily="18" charset="0"/>
              </a:rPr>
              <a:t>B</a:t>
            </a:r>
            <a:r>
              <a:rPr lang="ru-RU" sz="2800" dirty="0">
                <a:ea typeface="Times New Roman" pitchFamily="18" charset="0"/>
              </a:rPr>
              <a:t>		3) </a:t>
            </a:r>
            <a:r>
              <a:rPr lang="en-US" sz="2800" i="1" dirty="0">
                <a:ea typeface="Times New Roman" pitchFamily="18" charset="0"/>
              </a:rPr>
              <a:t>C</a:t>
            </a:r>
            <a:r>
              <a:rPr lang="ru-RU" sz="2800" dirty="0">
                <a:ea typeface="Times New Roman" pitchFamily="18" charset="0"/>
              </a:rPr>
              <a:t>		4) </a:t>
            </a:r>
            <a:r>
              <a:rPr lang="en-US" sz="2800" i="1" dirty="0">
                <a:ea typeface="Times New Roman" pitchFamily="18" charset="0"/>
              </a:rPr>
              <a:t>D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3" name="Управляющая кнопка: далее 12">
            <a:hlinkClick r:id="rId12" action="ppaction://hlinksldjump" highlightClick="1"/>
          </p:cNvPr>
          <p:cNvSpPr/>
          <p:nvPr/>
        </p:nvSpPr>
        <p:spPr>
          <a:xfrm>
            <a:off x="7929563" y="6429375"/>
            <a:ext cx="71437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rId13" action="ppaction://hlinksldjump" highlightClick="1"/>
          </p:cNvPr>
          <p:cNvSpPr/>
          <p:nvPr/>
        </p:nvSpPr>
        <p:spPr>
          <a:xfrm>
            <a:off x="7929563" y="6429375"/>
            <a:ext cx="71437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24075" y="620713"/>
          <a:ext cx="72151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4" imgW="3119933" imgH="554736" progId="Visio.Drawing.11">
                  <p:embed/>
                </p:oleObj>
              </mc:Choice>
              <mc:Fallback>
                <p:oleObj r:id="rId4" imgW="3119933" imgH="55473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620713"/>
                        <a:ext cx="72151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73038" y="2420938"/>
          <a:ext cx="13001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Формула" r:id="rId6" imgW="419040" imgH="215640" progId="Equation.3">
                  <p:embed/>
                </p:oleObj>
              </mc:Choice>
              <mc:Fallback>
                <p:oleObj name="Формула" r:id="rId6" imgW="4190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2420938"/>
                        <a:ext cx="1300162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928688" y="4214813"/>
          <a:ext cx="7286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r:id="rId8" imgW="3119933" imgH="554736" progId="Visio.Drawing.11">
                  <p:embed/>
                </p:oleObj>
              </mc:Choice>
              <mc:Fallback>
                <p:oleObj r:id="rId8" imgW="3119933" imgH="55473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214813"/>
                        <a:ext cx="728662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"/>
          <p:cNvGraphicFramePr>
            <a:graphicFrameLocks noChangeAspect="1"/>
          </p:cNvGraphicFramePr>
          <p:nvPr/>
        </p:nvGraphicFramePr>
        <p:xfrm>
          <a:off x="163513" y="5661025"/>
          <a:ext cx="14525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10" imgW="419040" imgH="228600" progId="Equation.3">
                  <p:embed/>
                </p:oleObj>
              </mc:Choice>
              <mc:Fallback>
                <p:oleObj name="Формула" r:id="rId10" imgW="41904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5661025"/>
                        <a:ext cx="145256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82470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514350" indent="-514350" eaLnBrk="0" hangingPunct="0">
              <a:buFontTx/>
              <a:buAutoNum type="arabicPeriod" startAt="11"/>
              <a:tabLst>
                <a:tab pos="679450" algn="l"/>
              </a:tabLst>
              <a:defRPr/>
            </a:pPr>
            <a:r>
              <a:rPr lang="ru-RU" sz="2800" dirty="0">
                <a:latin typeface="Arial" charset="0"/>
                <a:cs typeface="Times New Roman" pitchFamily="18" charset="0"/>
              </a:rPr>
              <a:t>     На координатной прямой отмечены точки </a:t>
            </a:r>
          </a:p>
          <a:p>
            <a:pPr marL="514350" indent="-514350" eaLnBrk="0" hangingPunct="0">
              <a:tabLst>
                <a:tab pos="679450" algn="l"/>
              </a:tabLst>
              <a:defRPr/>
            </a:pPr>
            <a:r>
              <a:rPr lang="ru-RU" sz="2800" i="1" dirty="0">
                <a:latin typeface="Arial" charset="0"/>
                <a:cs typeface="Times New Roman" pitchFamily="18" charset="0"/>
              </a:rPr>
              <a:t>      </a:t>
            </a:r>
            <a:r>
              <a:rPr lang="en-US" sz="2800" i="1" dirty="0">
                <a:latin typeface="Arial" charset="0"/>
                <a:cs typeface="Times New Roman" pitchFamily="18" charset="0"/>
              </a:rPr>
              <a:t>A</a:t>
            </a:r>
            <a:r>
              <a:rPr lang="ru-RU" sz="2800" dirty="0">
                <a:latin typeface="Arial" charset="0"/>
                <a:cs typeface="Times New Roman" pitchFamily="18" charset="0"/>
              </a:rPr>
              <a:t>,</a:t>
            </a:r>
            <a:r>
              <a:rPr lang="ru-RU" sz="2800" i="1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i="1" dirty="0">
                <a:latin typeface="Arial" charset="0"/>
                <a:cs typeface="Times New Roman" pitchFamily="18" charset="0"/>
              </a:rPr>
              <a:t>B</a:t>
            </a:r>
            <a:r>
              <a:rPr lang="ru-RU" sz="2800" dirty="0">
                <a:latin typeface="Arial" charset="0"/>
                <a:cs typeface="Times New Roman" pitchFamily="18" charset="0"/>
              </a:rPr>
              <a:t>,</a:t>
            </a:r>
            <a:r>
              <a:rPr lang="ru-RU" sz="2800" i="1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i="1" dirty="0">
                <a:latin typeface="Arial" charset="0"/>
                <a:cs typeface="Times New Roman" pitchFamily="18" charset="0"/>
              </a:rPr>
              <a:t>C</a:t>
            </a:r>
            <a:r>
              <a:rPr lang="ru-RU" sz="2800" dirty="0">
                <a:latin typeface="Arial" charset="0"/>
                <a:cs typeface="Times New Roman" pitchFamily="18" charset="0"/>
              </a:rPr>
              <a:t>,</a:t>
            </a:r>
            <a:r>
              <a:rPr lang="ru-RU" sz="2800" i="1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i="1" dirty="0">
                <a:latin typeface="Arial" charset="0"/>
                <a:cs typeface="Times New Roman" pitchFamily="18" charset="0"/>
              </a:rPr>
              <a:t>D</a:t>
            </a:r>
            <a:r>
              <a:rPr lang="ru-RU" sz="2800" i="1" dirty="0">
                <a:latin typeface="Arial" charset="0"/>
                <a:cs typeface="Times New Roman" pitchFamily="18" charset="0"/>
              </a:rPr>
              <a:t>.</a:t>
            </a:r>
            <a:r>
              <a:rPr lang="ru-RU" sz="2800" dirty="0">
                <a:latin typeface="Arial" charset="0"/>
                <a:cs typeface="Times New Roman" pitchFamily="18" charset="0"/>
              </a:rPr>
              <a:t> </a:t>
            </a:r>
            <a:endParaRPr lang="ru-RU" sz="2800" dirty="0">
              <a:latin typeface="Arial" charset="0"/>
              <a:cs typeface="Arial" charset="0"/>
            </a:endParaRPr>
          </a:p>
          <a:p>
            <a:pPr eaLnBrk="0" hangingPunct="0">
              <a:tabLst>
                <a:tab pos="679450" algn="l"/>
              </a:tabLst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1714500"/>
            <a:ext cx="850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 12.  Укажите точку, которая соответствует числу </a:t>
            </a:r>
            <a:endParaRPr lang="ru-RU" altLang="ru-RU" sz="2800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2855913"/>
            <a:ext cx="91440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endParaRPr lang="ru-RU" altLang="ru-RU" sz="2800"/>
          </a:p>
          <a:p>
            <a:pPr>
              <a:buFontTx/>
              <a:buAutoNum type="arabicPeriod" startAt="13"/>
            </a:pPr>
            <a:r>
              <a:rPr lang="ru-RU" altLang="ru-RU" sz="2800">
                <a:cs typeface="Times New Roman" panose="02020603050405020304" pitchFamily="18" charset="0"/>
              </a:rPr>
              <a:t>    На координатной прямой отмечены точки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      </a:t>
            </a:r>
            <a:r>
              <a:rPr lang="en-US" altLang="ru-RU" sz="2800" i="1">
                <a:cs typeface="Times New Roman" panose="02020603050405020304" pitchFamily="18" charset="0"/>
              </a:rPr>
              <a:t>K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M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N</a:t>
            </a:r>
            <a:r>
              <a:rPr lang="ru-RU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 i="1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P</a:t>
            </a:r>
            <a:r>
              <a:rPr lang="ru-RU" altLang="ru-RU" sz="1200">
                <a:cs typeface="Times New Roman" panose="02020603050405020304" pitchFamily="18" charset="0"/>
              </a:rPr>
              <a:t>.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23850" y="5229225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14.  Укажите точку, которая соответствует числу </a:t>
            </a:r>
            <a:endParaRPr lang="ru-RU" altLang="ru-RU" sz="2800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124075" y="5589588"/>
            <a:ext cx="7715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</a:t>
            </a:r>
            <a:endParaRPr lang="ru-RU" altLang="ru-RU" sz="2000"/>
          </a:p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r>
              <a:rPr lang="en-US" altLang="ru-RU" sz="2800" i="1">
                <a:cs typeface="Times New Roman" panose="02020603050405020304" pitchFamily="18" charset="0"/>
              </a:rPr>
              <a:t>K</a:t>
            </a:r>
            <a:r>
              <a:rPr lang="en-US" altLang="ru-RU" sz="2800">
                <a:cs typeface="Times New Roman" panose="02020603050405020304" pitchFamily="18" charset="0"/>
              </a:rPr>
              <a:t>		2) </a:t>
            </a:r>
            <a:r>
              <a:rPr lang="en-US" altLang="ru-RU" sz="2800" i="1">
                <a:cs typeface="Times New Roman" panose="02020603050405020304" pitchFamily="18" charset="0"/>
              </a:rPr>
              <a:t>M</a:t>
            </a:r>
            <a:r>
              <a:rPr lang="en-US" altLang="ru-RU" sz="2800">
                <a:cs typeface="Times New Roman" panose="02020603050405020304" pitchFamily="18" charset="0"/>
              </a:rPr>
              <a:t>		3) </a:t>
            </a:r>
            <a:r>
              <a:rPr lang="en-US" altLang="ru-RU" sz="2800" i="1">
                <a:cs typeface="Times New Roman" panose="02020603050405020304" pitchFamily="18" charset="0"/>
              </a:rPr>
              <a:t>N</a:t>
            </a:r>
            <a:r>
              <a:rPr lang="en-US" altLang="ru-RU" sz="2800">
                <a:cs typeface="Times New Roman" panose="02020603050405020304" pitchFamily="18" charset="0"/>
              </a:rPr>
              <a:t>		4) </a:t>
            </a:r>
            <a:r>
              <a:rPr lang="en-US" altLang="ru-RU" sz="2800" i="1">
                <a:cs typeface="Times New Roman" panose="02020603050405020304" pitchFamily="18" charset="0"/>
              </a:rPr>
              <a:t>P</a:t>
            </a:r>
            <a:endParaRPr lang="ru-RU" altLang="ru-RU" sz="2800"/>
          </a:p>
          <a:p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763713" y="2349500"/>
            <a:ext cx="76438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679450" algn="l"/>
              </a:tabLst>
              <a:defRPr/>
            </a:pPr>
            <a:r>
              <a:rPr lang="ru-RU" sz="1000" dirty="0">
                <a:ea typeface="Times New Roman" pitchFamily="18" charset="0"/>
              </a:rPr>
              <a:t>.</a:t>
            </a:r>
            <a:endParaRPr lang="ru-RU" dirty="0"/>
          </a:p>
          <a:p>
            <a:pPr marL="514350" indent="-514350" eaLnBrk="0" hangingPunct="0">
              <a:buFontTx/>
              <a:buAutoNum type="arabicParenR"/>
              <a:tabLst>
                <a:tab pos="679450" algn="l"/>
              </a:tabLst>
              <a:defRPr/>
            </a:pPr>
            <a:r>
              <a:rPr lang="en-US" sz="2800" i="1" dirty="0">
                <a:ea typeface="Times New Roman" pitchFamily="18" charset="0"/>
              </a:rPr>
              <a:t>A</a:t>
            </a:r>
            <a:r>
              <a:rPr lang="ru-RU" sz="2800" dirty="0">
                <a:ea typeface="Times New Roman" pitchFamily="18" charset="0"/>
              </a:rPr>
              <a:t>		2) </a:t>
            </a:r>
            <a:r>
              <a:rPr lang="en-US" sz="2800" i="1" dirty="0">
                <a:ea typeface="Times New Roman" pitchFamily="18" charset="0"/>
              </a:rPr>
              <a:t>B</a:t>
            </a:r>
            <a:r>
              <a:rPr lang="ru-RU" sz="2800" dirty="0">
                <a:ea typeface="Times New Roman" pitchFamily="18" charset="0"/>
              </a:rPr>
              <a:t>		3) </a:t>
            </a:r>
            <a:r>
              <a:rPr lang="en-US" sz="2800" i="1" dirty="0">
                <a:ea typeface="Times New Roman" pitchFamily="18" charset="0"/>
              </a:rPr>
              <a:t>C</a:t>
            </a:r>
            <a:r>
              <a:rPr lang="ru-RU" sz="2800" dirty="0">
                <a:ea typeface="Times New Roman" pitchFamily="18" charset="0"/>
              </a:rPr>
              <a:t>		4) </a:t>
            </a:r>
            <a:r>
              <a:rPr lang="en-US" sz="2800" i="1" dirty="0">
                <a:ea typeface="Times New Roman" pitchFamily="18" charset="0"/>
              </a:rPr>
              <a:t>D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rId12" action="ppaction://hlinksldjump" highlightClick="1"/>
          </p:cNvPr>
          <p:cNvSpPr/>
          <p:nvPr/>
        </p:nvSpPr>
        <p:spPr>
          <a:xfrm>
            <a:off x="7929563" y="6429375"/>
            <a:ext cx="71437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rId12" action="ppaction://hlinksldjump" highlightClick="1"/>
          </p:cNvPr>
          <p:cNvSpPr/>
          <p:nvPr/>
        </p:nvSpPr>
        <p:spPr>
          <a:xfrm>
            <a:off x="7929563" y="6429375"/>
            <a:ext cx="71437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575" y="2420938"/>
            <a:ext cx="192881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475" y="5805488"/>
            <a:ext cx="192881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4522788" y="500063"/>
          <a:ext cx="4229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Формула" r:id="rId4" imgW="1409088" imgH="241195" progId="Equation.3">
                  <p:embed/>
                </p:oleObj>
              </mc:Choice>
              <mc:Fallback>
                <p:oleObj name="Формула" r:id="rId4" imgW="140908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500063"/>
                        <a:ext cx="42291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143000" y="2571750"/>
          <a:ext cx="478631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Формула" r:id="rId6" imgW="1409088" imgH="241195" progId="Equation.3">
                  <p:embed/>
                </p:oleObj>
              </mc:Choice>
              <mc:Fallback>
                <p:oleObj name="Формула" r:id="rId6" imgW="1409088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71750"/>
                        <a:ext cx="478631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1071563" y="3500438"/>
          <a:ext cx="4572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Формула" r:id="rId8" imgW="1409088" imgH="241195" progId="Equation.3">
                  <p:embed/>
                </p:oleObj>
              </mc:Choice>
              <mc:Fallback>
                <p:oleObj name="Формула" r:id="rId8" imgW="1409088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500438"/>
                        <a:ext cx="45720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1214438" y="4500563"/>
          <a:ext cx="47863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Формула" r:id="rId10" imgW="1396800" imgH="241200" progId="Equation.3">
                  <p:embed/>
                </p:oleObj>
              </mc:Choice>
              <mc:Fallback>
                <p:oleObj name="Формула" r:id="rId10" imgW="13968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500563"/>
                        <a:ext cx="4786312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"/>
          <p:cNvGraphicFramePr>
            <a:graphicFrameLocks noChangeAspect="1"/>
          </p:cNvGraphicFramePr>
          <p:nvPr/>
        </p:nvGraphicFramePr>
        <p:xfrm>
          <a:off x="1071563" y="5572125"/>
          <a:ext cx="47720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Формула" r:id="rId12" imgW="1409088" imgH="241195" progId="Equation.3">
                  <p:embed/>
                </p:oleObj>
              </mc:Choice>
              <mc:Fallback>
                <p:oleObj name="Формула" r:id="rId12" imgW="1409088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572125"/>
                        <a:ext cx="47720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ru-RU" altLang="ru-RU" sz="2800">
                <a:cs typeface="Times New Roman" panose="02020603050405020304" pitchFamily="18" charset="0"/>
              </a:rPr>
              <a:t>15.  Расположите числа </a:t>
            </a:r>
            <a:endParaRPr lang="ru-RU" altLang="ru-RU" sz="280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71500" y="1214438"/>
            <a:ext cx="4764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>
                <a:cs typeface="Times New Roman" panose="02020603050405020304" pitchFamily="18" charset="0"/>
              </a:rPr>
              <a:t> в порядке возрастания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  <a:endParaRPr lang="ru-RU" altLang="ru-RU" sz="2800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214313" y="3268663"/>
            <a:ext cx="714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	</a:t>
            </a:r>
            <a:r>
              <a:rPr lang="ru-RU" altLang="ru-RU" sz="2800" b="1">
                <a:cs typeface="Times New Roman" panose="02020603050405020304" pitchFamily="18" charset="0"/>
              </a:rPr>
              <a:t>2) </a:t>
            </a:r>
            <a:endParaRPr lang="ru-RU" altLang="ru-RU" sz="2800" b="1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57188" y="1790700"/>
            <a:ext cx="203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	</a:t>
            </a:r>
            <a:endParaRPr lang="ru-RU" altLang="ru-RU"/>
          </a:p>
        </p:txBody>
      </p:sp>
      <p:sp>
        <p:nvSpPr>
          <p:cNvPr id="9227" name="Прямоугольник 11"/>
          <p:cNvSpPr>
            <a:spLocks noChangeArrowheads="1"/>
          </p:cNvSpPr>
          <p:nvPr/>
        </p:nvSpPr>
        <p:spPr bwMode="auto">
          <a:xfrm>
            <a:off x="214313" y="264318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cs typeface="Times New Roman" panose="02020603050405020304" pitchFamily="18" charset="0"/>
              </a:rPr>
              <a:t>1</a:t>
            </a:r>
            <a:r>
              <a:rPr lang="ru-RU" altLang="ru-RU" sz="2800" b="1">
                <a:cs typeface="Times New Roman" panose="02020603050405020304" pitchFamily="18" charset="0"/>
              </a:rPr>
              <a:t>) </a:t>
            </a:r>
            <a:endParaRPr lang="ru-RU" altLang="ru-RU" sz="2800"/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85750" y="4786313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cs typeface="Times New Roman" panose="02020603050405020304" pitchFamily="18" charset="0"/>
              </a:rPr>
              <a:t>3</a:t>
            </a:r>
            <a:r>
              <a:rPr lang="ru-RU" altLang="ru-RU" sz="2800" b="1">
                <a:cs typeface="Times New Roman" panose="02020603050405020304" pitchFamily="18" charset="0"/>
              </a:rPr>
              <a:t>) </a:t>
            </a:r>
            <a:endParaRPr lang="ru-RU" altLang="ru-RU" sz="2800"/>
          </a:p>
        </p:txBody>
      </p:sp>
      <p:sp>
        <p:nvSpPr>
          <p:cNvPr id="9229" name="Прямоугольник 13"/>
          <p:cNvSpPr>
            <a:spLocks noChangeArrowheads="1"/>
          </p:cNvSpPr>
          <p:nvPr/>
        </p:nvSpPr>
        <p:spPr bwMode="auto">
          <a:xfrm>
            <a:off x="357188" y="5929313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cs typeface="Times New Roman" panose="02020603050405020304" pitchFamily="18" charset="0"/>
              </a:rPr>
              <a:t>4</a:t>
            </a:r>
            <a:r>
              <a:rPr lang="ru-RU" altLang="ru-RU" sz="2800" b="1">
                <a:cs typeface="Times New Roman" panose="02020603050405020304" pitchFamily="18" charset="0"/>
              </a:rPr>
              <a:t>) </a:t>
            </a:r>
            <a:endParaRPr lang="ru-RU" altLang="ru-RU" sz="2800"/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5357813" y="6429375"/>
            <a:ext cx="2071687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7" name="Управляющая кнопка: далее 16">
            <a:hlinkClick r:id="rId14" action="ppaction://hlinksldjump" highlightClick="1"/>
          </p:cNvPr>
          <p:cNvSpPr/>
          <p:nvPr/>
        </p:nvSpPr>
        <p:spPr>
          <a:xfrm>
            <a:off x="7929563" y="6429375"/>
            <a:ext cx="71437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rId14" action="ppaction://hlinksldjump" highlightClick="1"/>
          </p:cNvPr>
          <p:cNvSpPr/>
          <p:nvPr/>
        </p:nvSpPr>
        <p:spPr>
          <a:xfrm>
            <a:off x="7929563" y="6429375"/>
            <a:ext cx="71437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4522788" y="500063"/>
          <a:ext cx="4229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Формула" r:id="rId4" imgW="1409088" imgH="241195" progId="Equation.3">
                  <p:embed/>
                </p:oleObj>
              </mc:Choice>
              <mc:Fallback>
                <p:oleObj name="Формула" r:id="rId4" imgW="140908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500063"/>
                        <a:ext cx="42291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143000" y="2571750"/>
          <a:ext cx="478631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Формула" r:id="rId6" imgW="1409088" imgH="241195" progId="Equation.3">
                  <p:embed/>
                </p:oleObj>
              </mc:Choice>
              <mc:Fallback>
                <p:oleObj name="Формула" r:id="rId6" imgW="1409088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71750"/>
                        <a:ext cx="478631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1071563" y="3500438"/>
          <a:ext cx="4572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8" imgW="1409088" imgH="241195" progId="Equation.3">
                  <p:embed/>
                </p:oleObj>
              </mc:Choice>
              <mc:Fallback>
                <p:oleObj name="Формула" r:id="rId8" imgW="1409088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500438"/>
                        <a:ext cx="45720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1214438" y="4500563"/>
          <a:ext cx="47863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Формула" r:id="rId10" imgW="1396800" imgH="241200" progId="Equation.3">
                  <p:embed/>
                </p:oleObj>
              </mc:Choice>
              <mc:Fallback>
                <p:oleObj name="Формула" r:id="rId10" imgW="13968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500563"/>
                        <a:ext cx="4786312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"/>
          <p:cNvGraphicFramePr>
            <a:graphicFrameLocks noChangeAspect="1"/>
          </p:cNvGraphicFramePr>
          <p:nvPr/>
        </p:nvGraphicFramePr>
        <p:xfrm>
          <a:off x="1071563" y="5572125"/>
          <a:ext cx="47720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Формула" r:id="rId12" imgW="1409088" imgH="241195" progId="Equation.3">
                  <p:embed/>
                </p:oleObj>
              </mc:Choice>
              <mc:Fallback>
                <p:oleObj name="Формула" r:id="rId12" imgW="1409088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572125"/>
                        <a:ext cx="47720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ru-RU" altLang="ru-RU" sz="2800">
                <a:cs typeface="Times New Roman" panose="02020603050405020304" pitchFamily="18" charset="0"/>
              </a:rPr>
              <a:t>15.    Расположите числа </a:t>
            </a:r>
            <a:endParaRPr lang="ru-RU" altLang="ru-RU" sz="2800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571500" y="1214438"/>
            <a:ext cx="4764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>
                <a:cs typeface="Times New Roman" panose="02020603050405020304" pitchFamily="18" charset="0"/>
              </a:rPr>
              <a:t> в порядке возрастания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  <a:endParaRPr lang="ru-RU" altLang="ru-RU" sz="2800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214313" y="3268663"/>
            <a:ext cx="714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	</a:t>
            </a:r>
            <a:r>
              <a:rPr lang="ru-RU" altLang="ru-RU" sz="2800" b="1">
                <a:cs typeface="Times New Roman" panose="02020603050405020304" pitchFamily="18" charset="0"/>
              </a:rPr>
              <a:t>2) </a:t>
            </a:r>
            <a:endParaRPr lang="ru-RU" altLang="ru-RU" sz="2800" b="1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7188" y="1790700"/>
            <a:ext cx="203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	</a:t>
            </a:r>
            <a:endParaRPr lang="ru-RU" altLang="ru-RU"/>
          </a:p>
        </p:txBody>
      </p:sp>
      <p:sp>
        <p:nvSpPr>
          <p:cNvPr id="10251" name="Прямоугольник 11"/>
          <p:cNvSpPr>
            <a:spLocks noChangeArrowheads="1"/>
          </p:cNvSpPr>
          <p:nvPr/>
        </p:nvSpPr>
        <p:spPr bwMode="auto">
          <a:xfrm>
            <a:off x="214313" y="264318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cs typeface="Times New Roman" panose="02020603050405020304" pitchFamily="18" charset="0"/>
              </a:rPr>
              <a:t>1</a:t>
            </a:r>
            <a:r>
              <a:rPr lang="ru-RU" altLang="ru-RU" sz="2800" b="1">
                <a:cs typeface="Times New Roman" panose="02020603050405020304" pitchFamily="18" charset="0"/>
              </a:rPr>
              <a:t>) </a:t>
            </a:r>
            <a:endParaRPr lang="ru-RU" altLang="ru-RU" sz="2800"/>
          </a:p>
        </p:txBody>
      </p:sp>
      <p:sp>
        <p:nvSpPr>
          <p:cNvPr id="10252" name="Прямоугольник 12"/>
          <p:cNvSpPr>
            <a:spLocks noChangeArrowheads="1"/>
          </p:cNvSpPr>
          <p:nvPr/>
        </p:nvSpPr>
        <p:spPr bwMode="auto">
          <a:xfrm>
            <a:off x="285750" y="4786313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cs typeface="Times New Roman" panose="02020603050405020304" pitchFamily="18" charset="0"/>
              </a:rPr>
              <a:t>3</a:t>
            </a:r>
            <a:r>
              <a:rPr lang="ru-RU" altLang="ru-RU" sz="2800" b="1">
                <a:cs typeface="Times New Roman" panose="02020603050405020304" pitchFamily="18" charset="0"/>
              </a:rPr>
              <a:t>) </a:t>
            </a:r>
            <a:endParaRPr lang="ru-RU" altLang="ru-RU" sz="2800"/>
          </a:p>
        </p:txBody>
      </p:sp>
      <p:sp>
        <p:nvSpPr>
          <p:cNvPr id="10253" name="Прямоугольник 13"/>
          <p:cNvSpPr>
            <a:spLocks noChangeArrowheads="1"/>
          </p:cNvSpPr>
          <p:nvPr/>
        </p:nvSpPr>
        <p:spPr bwMode="auto">
          <a:xfrm>
            <a:off x="357188" y="5929313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cs typeface="Times New Roman" panose="02020603050405020304" pitchFamily="18" charset="0"/>
              </a:rPr>
              <a:t>4</a:t>
            </a:r>
            <a:r>
              <a:rPr lang="ru-RU" altLang="ru-RU" sz="2800" b="1">
                <a:cs typeface="Times New Roman" panose="02020603050405020304" pitchFamily="18" charset="0"/>
              </a:rPr>
              <a:t>) </a:t>
            </a:r>
            <a:endParaRPr lang="ru-RU" altLang="ru-RU" sz="28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75" y="3357563"/>
            <a:ext cx="5857875" cy="100012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500063" y="357188"/>
            <a:ext cx="421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16.  Расположите числа </a:t>
            </a:r>
            <a:r>
              <a:rPr lang="en-US" altLang="ru-RU" sz="2800">
                <a:latin typeface="Book Antiqua" panose="02040602050305030304" pitchFamily="18" charset="0"/>
                <a:cs typeface="Times New Roman" panose="02020603050405020304" pitchFamily="18" charset="0"/>
              </a:rPr>
              <a:t>   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4787900" y="260350"/>
          <a:ext cx="3922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Формула" r:id="rId4" imgW="1358310" imgH="241195" progId="Equation.3">
                  <p:embed/>
                </p:oleObj>
              </mc:Choice>
              <mc:Fallback>
                <p:oleObj name="Формула" r:id="rId4" imgW="1358310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60350"/>
                        <a:ext cx="39227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500063" y="1071563"/>
            <a:ext cx="370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 в порядке убывания</a:t>
            </a:r>
            <a:r>
              <a:rPr lang="ru-RU" altLang="ru-RU" sz="1200"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955675" y="1989138"/>
          <a:ext cx="3811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Формула" r:id="rId7" imgW="1320480" imgH="241200" progId="Equation.3">
                  <p:embed/>
                </p:oleObj>
              </mc:Choice>
              <mc:Fallback>
                <p:oleObj name="Формула" r:id="rId7" imgW="13204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89138"/>
                        <a:ext cx="3811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1028700" y="2781300"/>
          <a:ext cx="3665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Формула" r:id="rId9" imgW="1269720" imgH="241200" progId="Equation.3">
                  <p:embed/>
                </p:oleObj>
              </mc:Choice>
              <mc:Fallback>
                <p:oleObj name="Формула" r:id="rId9" imgW="126972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781300"/>
                        <a:ext cx="36655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1"/>
          <p:cNvGraphicFramePr>
            <a:graphicFrameLocks noChangeAspect="1"/>
          </p:cNvGraphicFramePr>
          <p:nvPr/>
        </p:nvGraphicFramePr>
        <p:xfrm>
          <a:off x="1063625" y="3644900"/>
          <a:ext cx="3811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Формула" r:id="rId11" imgW="1320480" imgH="241200" progId="Equation.3">
                  <p:embed/>
                </p:oleObj>
              </mc:Choice>
              <mc:Fallback>
                <p:oleObj name="Формула" r:id="rId11" imgW="132048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3644900"/>
                        <a:ext cx="3811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1100138" y="4652963"/>
          <a:ext cx="36655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Формула" r:id="rId13" imgW="1269720" imgH="241200" progId="Equation.3">
                  <p:embed/>
                </p:oleObj>
              </mc:Choice>
              <mc:Fallback>
                <p:oleObj name="Формула" r:id="rId13" imgW="126972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652963"/>
                        <a:ext cx="36655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323850" y="2060575"/>
            <a:ext cx="56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1276" name="Прямоугольник 13"/>
          <p:cNvSpPr>
            <a:spLocks noChangeArrowheads="1"/>
          </p:cNvSpPr>
          <p:nvPr/>
        </p:nvSpPr>
        <p:spPr bwMode="auto">
          <a:xfrm>
            <a:off x="250825" y="2924175"/>
            <a:ext cx="576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11277" name="Прямоугольник 14"/>
          <p:cNvSpPr>
            <a:spLocks noChangeArrowheads="1"/>
          </p:cNvSpPr>
          <p:nvPr/>
        </p:nvSpPr>
        <p:spPr bwMode="auto">
          <a:xfrm>
            <a:off x="250825" y="3716338"/>
            <a:ext cx="628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</a:p>
          <a:p>
            <a:pPr eaLnBrk="1" hangingPunct="1"/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Прямоугольник 15"/>
          <p:cNvSpPr>
            <a:spLocks noChangeArrowheads="1"/>
          </p:cNvSpPr>
          <p:nvPr/>
        </p:nvSpPr>
        <p:spPr bwMode="auto">
          <a:xfrm>
            <a:off x="323850" y="4724400"/>
            <a:ext cx="647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500063" y="357188"/>
            <a:ext cx="430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16.   Расположите числа </a:t>
            </a:r>
            <a:r>
              <a:rPr lang="en-US" altLang="ru-RU" sz="2800">
                <a:latin typeface="Book Antiqua" panose="02040602050305030304" pitchFamily="18" charset="0"/>
                <a:cs typeface="Times New Roman" panose="02020603050405020304" pitchFamily="18" charset="0"/>
              </a:rPr>
              <a:t>   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716463" y="404813"/>
          <a:ext cx="39227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Формула" r:id="rId4" imgW="1358310" imgH="241195" progId="Equation.3">
                  <p:embed/>
                </p:oleObj>
              </mc:Choice>
              <mc:Fallback>
                <p:oleObj name="Формула" r:id="rId4" imgW="1358310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04813"/>
                        <a:ext cx="39227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500063" y="1071563"/>
            <a:ext cx="370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 в порядке убывания</a:t>
            </a:r>
            <a:r>
              <a:rPr lang="ru-RU" altLang="ru-RU" sz="1200"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955675" y="1989138"/>
          <a:ext cx="3811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Формула" r:id="rId7" imgW="1320480" imgH="241200" progId="Equation.3">
                  <p:embed/>
                </p:oleObj>
              </mc:Choice>
              <mc:Fallback>
                <p:oleObj name="Формула" r:id="rId7" imgW="13204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89138"/>
                        <a:ext cx="3811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028700" y="2781300"/>
          <a:ext cx="3665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Формула" r:id="rId9" imgW="1269720" imgH="241200" progId="Equation.3">
                  <p:embed/>
                </p:oleObj>
              </mc:Choice>
              <mc:Fallback>
                <p:oleObj name="Формула" r:id="rId9" imgW="12697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781300"/>
                        <a:ext cx="36655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063625" y="3644900"/>
          <a:ext cx="3811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Формула" r:id="rId11" imgW="1320480" imgH="241200" progId="Equation.3">
                  <p:embed/>
                </p:oleObj>
              </mc:Choice>
              <mc:Fallback>
                <p:oleObj name="Формула" r:id="rId11" imgW="13204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3644900"/>
                        <a:ext cx="3811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100138" y="4652963"/>
          <a:ext cx="36655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Формула" r:id="rId13" imgW="1269720" imgH="241200" progId="Equation.3">
                  <p:embed/>
                </p:oleObj>
              </mc:Choice>
              <mc:Fallback>
                <p:oleObj name="Формула" r:id="rId13" imgW="1269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652963"/>
                        <a:ext cx="36655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23850" y="2060575"/>
            <a:ext cx="56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2299" name="Прямоугольник 13"/>
          <p:cNvSpPr>
            <a:spLocks noChangeArrowheads="1"/>
          </p:cNvSpPr>
          <p:nvPr/>
        </p:nvSpPr>
        <p:spPr bwMode="auto">
          <a:xfrm>
            <a:off x="250825" y="2924175"/>
            <a:ext cx="576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12300" name="Прямоугольник 14"/>
          <p:cNvSpPr>
            <a:spLocks noChangeArrowheads="1"/>
          </p:cNvSpPr>
          <p:nvPr/>
        </p:nvSpPr>
        <p:spPr bwMode="auto">
          <a:xfrm>
            <a:off x="250825" y="3716338"/>
            <a:ext cx="628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</a:p>
          <a:p>
            <a:pPr eaLnBrk="1" hangingPunct="1"/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Прямоугольник 15"/>
          <p:cNvSpPr>
            <a:spLocks noChangeArrowheads="1"/>
          </p:cNvSpPr>
          <p:nvPr/>
        </p:nvSpPr>
        <p:spPr bwMode="auto">
          <a:xfrm>
            <a:off x="323850" y="4724400"/>
            <a:ext cx="647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ru-RU" altLang="ru-RU" sz="32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2988" y="3644900"/>
            <a:ext cx="3889375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0"/>
            <a:ext cx="8786812" cy="5837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      17.  Население Бельгии составляет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10 миллионов 500 тысяч человек.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Как это число записывается в стандартном </a:t>
            </a:r>
            <a:r>
              <a:rPr lang="en-US" sz="3200" dirty="0">
                <a:latin typeface="+mn-lt"/>
                <a:cs typeface="+mn-cs"/>
              </a:rPr>
              <a:t>     </a:t>
            </a:r>
            <a:r>
              <a:rPr lang="ru-RU" sz="3200" dirty="0">
                <a:latin typeface="+mn-lt"/>
                <a:cs typeface="+mn-cs"/>
              </a:rPr>
              <a:t>виде?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n-lt"/>
                <a:cs typeface="+mn-cs"/>
              </a:rPr>
              <a:t>10</a:t>
            </a:r>
            <a:r>
              <a:rPr lang="ru-RU" sz="3200" dirty="0">
                <a:latin typeface="+mn-lt"/>
                <a:cs typeface="+mn-cs"/>
              </a:rPr>
              <a:t>,5· 10</a:t>
            </a:r>
            <a:r>
              <a:rPr lang="ru-RU" sz="3200" baseline="30000" dirty="0">
                <a:latin typeface="+mn-lt"/>
                <a:cs typeface="+mn-cs"/>
              </a:rPr>
              <a:t>5    </a:t>
            </a:r>
            <a:r>
              <a:rPr lang="ru-RU" sz="3200" dirty="0">
                <a:latin typeface="+mn-lt"/>
                <a:cs typeface="+mn-cs"/>
              </a:rPr>
              <a:t>2) 1,05 · 10</a:t>
            </a:r>
            <a:r>
              <a:rPr lang="ru-RU" sz="3200" baseline="30000" dirty="0">
                <a:latin typeface="+mn-lt"/>
                <a:cs typeface="+mn-cs"/>
              </a:rPr>
              <a:t>6   </a:t>
            </a:r>
            <a:r>
              <a:rPr lang="ru-RU" sz="3200" dirty="0">
                <a:latin typeface="+mn-lt"/>
                <a:cs typeface="+mn-cs"/>
              </a:rPr>
              <a:t>3) 1,05 · 10</a:t>
            </a:r>
            <a:r>
              <a:rPr lang="ru-RU" sz="3200" baseline="30000" dirty="0">
                <a:latin typeface="+mn-lt"/>
                <a:cs typeface="+mn-cs"/>
              </a:rPr>
              <a:t>8   </a:t>
            </a:r>
            <a:r>
              <a:rPr lang="ru-RU" sz="3200" dirty="0">
                <a:latin typeface="+mn-lt"/>
                <a:cs typeface="+mn-cs"/>
              </a:rPr>
              <a:t>4) 1,05·10</a:t>
            </a:r>
            <a:r>
              <a:rPr lang="ru-RU" sz="3200" baseline="30000" dirty="0">
                <a:latin typeface="+mn-lt"/>
                <a:cs typeface="+mn-cs"/>
              </a:rPr>
              <a:t>7</a:t>
            </a:r>
            <a:endParaRPr lang="en-US" sz="3200" baseline="300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aseline="30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      </a:t>
            </a:r>
            <a:r>
              <a:rPr lang="ru-RU" sz="3200" dirty="0">
                <a:latin typeface="+mn-lt"/>
                <a:cs typeface="+mn-cs"/>
              </a:rPr>
              <a:t>18. 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Население Венесуэлы составляет</a:t>
            </a:r>
            <a:r>
              <a:rPr lang="en-US" sz="3200" dirty="0">
                <a:latin typeface="+mn-lt"/>
                <a:cs typeface="+mn-cs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2,7 ·10</a:t>
            </a:r>
            <a:r>
              <a:rPr lang="ru-RU" sz="3200" baseline="30000" dirty="0">
                <a:latin typeface="+mn-lt"/>
                <a:cs typeface="+mn-cs"/>
              </a:rPr>
              <a:t>7    </a:t>
            </a:r>
            <a:r>
              <a:rPr lang="ru-RU" sz="3200" dirty="0">
                <a:latin typeface="+mn-lt"/>
                <a:cs typeface="+mn-cs"/>
              </a:rPr>
              <a:t>человек,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а ее площадь примерно равна 9 · 10</a:t>
            </a:r>
            <a:r>
              <a:rPr lang="ru-RU" sz="3200" baseline="30000" dirty="0">
                <a:latin typeface="+mn-lt"/>
                <a:cs typeface="+mn-cs"/>
              </a:rPr>
              <a:t>5</a:t>
            </a:r>
            <a:r>
              <a:rPr lang="en-US" sz="3200" baseline="30000" dirty="0">
                <a:latin typeface="+mn-lt"/>
                <a:cs typeface="+mn-cs"/>
              </a:rPr>
              <a:t> </a:t>
            </a:r>
            <a:r>
              <a:rPr lang="ru-RU" sz="3200" baseline="30000" dirty="0"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км</a:t>
            </a:r>
            <a:r>
              <a:rPr lang="ru-RU" sz="3200" baseline="30000" dirty="0">
                <a:latin typeface="+mn-lt"/>
                <a:cs typeface="+mn-cs"/>
              </a:rPr>
              <a:t>2</a:t>
            </a:r>
            <a:r>
              <a:rPr lang="ru-RU" sz="3200" dirty="0">
                <a:latin typeface="+mn-lt"/>
                <a:cs typeface="+mn-cs"/>
              </a:rPr>
              <a:t>.</a:t>
            </a: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Чему примерно равна плотность населения Венесуэлы?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     1) 3               2) 30            3) 3,3           4) 0,33</a:t>
            </a: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0"/>
            <a:ext cx="8786812" cy="5837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        </a:t>
            </a:r>
            <a:r>
              <a:rPr lang="ru-RU" sz="3200" dirty="0">
                <a:latin typeface="+mn-lt"/>
                <a:cs typeface="+mn-cs"/>
              </a:rPr>
              <a:t>17. Население Бельгии составляет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10 миллионов 500 тысяч человек.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Как это число записывается в стандартном </a:t>
            </a:r>
            <a:r>
              <a:rPr lang="en-US" sz="3200" dirty="0">
                <a:latin typeface="+mn-lt"/>
                <a:cs typeface="+mn-cs"/>
              </a:rPr>
              <a:t>     </a:t>
            </a:r>
            <a:r>
              <a:rPr lang="ru-RU" sz="3200" dirty="0">
                <a:latin typeface="+mn-lt"/>
                <a:cs typeface="+mn-cs"/>
              </a:rPr>
              <a:t>виде?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n-lt"/>
                <a:cs typeface="+mn-cs"/>
              </a:rPr>
              <a:t>10</a:t>
            </a:r>
            <a:r>
              <a:rPr lang="ru-RU" sz="3200" dirty="0">
                <a:latin typeface="+mn-lt"/>
                <a:cs typeface="+mn-cs"/>
              </a:rPr>
              <a:t>,5· 10</a:t>
            </a:r>
            <a:r>
              <a:rPr lang="ru-RU" sz="3200" baseline="30000" dirty="0">
                <a:latin typeface="+mn-lt"/>
                <a:cs typeface="+mn-cs"/>
              </a:rPr>
              <a:t>5    </a:t>
            </a:r>
            <a:r>
              <a:rPr lang="ru-RU" sz="3200" dirty="0">
                <a:latin typeface="+mn-lt"/>
                <a:cs typeface="+mn-cs"/>
              </a:rPr>
              <a:t>2) 1,05 · 10</a:t>
            </a:r>
            <a:r>
              <a:rPr lang="ru-RU" sz="3200" baseline="30000" dirty="0">
                <a:latin typeface="+mn-lt"/>
                <a:cs typeface="+mn-cs"/>
              </a:rPr>
              <a:t>6   </a:t>
            </a:r>
            <a:r>
              <a:rPr lang="ru-RU" sz="3200" dirty="0">
                <a:latin typeface="+mn-lt"/>
                <a:cs typeface="+mn-cs"/>
              </a:rPr>
              <a:t>3) 1,05 · 10</a:t>
            </a:r>
            <a:r>
              <a:rPr lang="ru-RU" sz="3200" baseline="30000" dirty="0">
                <a:latin typeface="+mn-lt"/>
                <a:cs typeface="+mn-cs"/>
              </a:rPr>
              <a:t>8   </a:t>
            </a:r>
            <a:r>
              <a:rPr lang="ru-RU" sz="3200" dirty="0">
                <a:latin typeface="+mn-lt"/>
                <a:cs typeface="+mn-cs"/>
              </a:rPr>
              <a:t>4) 1,05·10</a:t>
            </a:r>
            <a:r>
              <a:rPr lang="ru-RU" sz="3200" baseline="30000" dirty="0">
                <a:latin typeface="+mn-lt"/>
                <a:cs typeface="+mn-cs"/>
              </a:rPr>
              <a:t>7</a:t>
            </a:r>
            <a:endParaRPr lang="en-US" sz="3200" baseline="300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aseline="30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       </a:t>
            </a:r>
            <a:r>
              <a:rPr lang="ru-RU" sz="3200" dirty="0">
                <a:latin typeface="+mn-lt"/>
                <a:cs typeface="+mn-cs"/>
              </a:rPr>
              <a:t>18. Население Венесуэлы составляет</a:t>
            </a:r>
            <a:r>
              <a:rPr lang="en-US" sz="3200" dirty="0">
                <a:latin typeface="+mn-lt"/>
                <a:cs typeface="+mn-cs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2,7 ·10</a:t>
            </a:r>
            <a:r>
              <a:rPr lang="ru-RU" sz="3200" baseline="30000" dirty="0">
                <a:latin typeface="+mn-lt"/>
                <a:cs typeface="+mn-cs"/>
              </a:rPr>
              <a:t>7    </a:t>
            </a:r>
            <a:r>
              <a:rPr lang="ru-RU" sz="3200" dirty="0">
                <a:latin typeface="+mn-lt"/>
                <a:cs typeface="+mn-cs"/>
              </a:rPr>
              <a:t>человек,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а ее площадь примерно равна 9 · 10</a:t>
            </a:r>
            <a:r>
              <a:rPr lang="ru-RU" sz="3200" baseline="30000" dirty="0">
                <a:latin typeface="+mn-lt"/>
                <a:cs typeface="+mn-cs"/>
              </a:rPr>
              <a:t>5</a:t>
            </a:r>
            <a:r>
              <a:rPr lang="en-US" sz="3200" baseline="30000" dirty="0">
                <a:latin typeface="+mn-lt"/>
                <a:cs typeface="+mn-cs"/>
              </a:rPr>
              <a:t> </a:t>
            </a:r>
            <a:r>
              <a:rPr lang="ru-RU" sz="3200" baseline="30000" dirty="0"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км</a:t>
            </a:r>
            <a:r>
              <a:rPr lang="ru-RU" sz="3200" baseline="30000" dirty="0">
                <a:latin typeface="+mn-lt"/>
                <a:cs typeface="+mn-cs"/>
              </a:rPr>
              <a:t>2</a:t>
            </a:r>
            <a:r>
              <a:rPr lang="ru-RU" sz="3200" dirty="0">
                <a:latin typeface="+mn-lt"/>
                <a:cs typeface="+mn-cs"/>
              </a:rPr>
              <a:t>.</a:t>
            </a: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Чему примерно равна плотность населения Венесуэлы?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     1) 3               2) 30            3) 3,3           4) 0,33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19925" y="1916113"/>
            <a:ext cx="192881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00" y="5143500"/>
            <a:ext cx="192881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928688"/>
            <a:ext cx="8858250" cy="529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19. Расстояние между двумя населенными пунктами составляет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1,7 ·10</a:t>
            </a:r>
            <a:r>
              <a:rPr lang="ru-RU" sz="4000" baseline="30000" dirty="0">
                <a:latin typeface="+mn-lt"/>
                <a:cs typeface="+mn-cs"/>
              </a:rPr>
              <a:t>4 </a:t>
            </a:r>
            <a:r>
              <a:rPr lang="ru-RU" sz="4000" dirty="0">
                <a:latin typeface="+mn-lt"/>
                <a:cs typeface="+mn-cs"/>
              </a:rPr>
              <a:t> м.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Выразите это расстояние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в километрах.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b="1" dirty="0">
                <a:latin typeface="+mn-lt"/>
                <a:cs typeface="+mn-cs"/>
              </a:rPr>
              <a:t>17 км	        2) 170 км</a:t>
            </a:r>
            <a:r>
              <a:rPr lang="en-US" sz="4000" b="1" dirty="0">
                <a:latin typeface="+mn-lt"/>
                <a:cs typeface="+mn-cs"/>
              </a:rPr>
              <a:t> </a:t>
            </a:r>
            <a:endParaRPr lang="ru-RU" sz="4000" b="1" dirty="0"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  <a:cs typeface="+mn-cs"/>
              </a:rPr>
              <a:t>3) 1700 км	         4) 0,17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142984"/>
            <a:ext cx="8229600" cy="3143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Раздел</a:t>
            </a:r>
            <a:r>
              <a:rPr lang="en-US" dirty="0" smtClean="0"/>
              <a:t> 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Числовые </a:t>
            </a:r>
            <a:r>
              <a:rPr lang="ru-RU" sz="6000" dirty="0">
                <a:solidFill>
                  <a:srgbClr val="FF0000"/>
                </a:solidFill>
              </a:rPr>
              <a:t>выражения</a:t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928688"/>
            <a:ext cx="8858250" cy="529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19. Расстояние между двумя населенными пунктами составляет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1,7 ·10</a:t>
            </a:r>
            <a:r>
              <a:rPr lang="ru-RU" sz="4000" baseline="30000" dirty="0">
                <a:latin typeface="+mn-lt"/>
                <a:cs typeface="+mn-cs"/>
              </a:rPr>
              <a:t>4 </a:t>
            </a:r>
            <a:r>
              <a:rPr lang="ru-RU" sz="4000" dirty="0">
                <a:latin typeface="+mn-lt"/>
                <a:cs typeface="+mn-cs"/>
              </a:rPr>
              <a:t> м.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Выразите это расстояние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в километрах.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b="1" dirty="0">
                <a:latin typeface="+mn-lt"/>
                <a:cs typeface="+mn-cs"/>
              </a:rPr>
              <a:t>17 км	        2) 170 км</a:t>
            </a:r>
            <a:r>
              <a:rPr lang="en-US" sz="4000" b="1" dirty="0">
                <a:latin typeface="+mn-lt"/>
                <a:cs typeface="+mn-cs"/>
              </a:rPr>
              <a:t> </a:t>
            </a:r>
            <a:endParaRPr lang="ru-RU" sz="4000" b="1" dirty="0"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  <a:cs typeface="+mn-cs"/>
              </a:rPr>
              <a:t>3) 1700 км	         4) 0,17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550" y="4581525"/>
            <a:ext cx="192881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857250" y="500063"/>
            <a:ext cx="7929563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20. Масса продуктов на оптовой базе составляет 4500000 кг.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 Выразите эту массу в тоннах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 и запишите полученное число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 в стандартном виде.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b="1" dirty="0">
                <a:latin typeface="+mn-lt"/>
                <a:cs typeface="Arial" charset="0"/>
              </a:rPr>
              <a:t>1) 4,5· 10</a:t>
            </a:r>
            <a:r>
              <a:rPr lang="ru-RU" sz="4000" b="1" baseline="30000" dirty="0">
                <a:latin typeface="+mn-lt"/>
                <a:cs typeface="Arial" charset="0"/>
              </a:rPr>
              <a:t>6</a:t>
            </a:r>
            <a:r>
              <a:rPr lang="ru-RU" sz="4000" b="1" dirty="0">
                <a:latin typeface="+mn-lt"/>
                <a:cs typeface="Arial" charset="0"/>
              </a:rPr>
              <a:t> т</a:t>
            </a:r>
            <a:r>
              <a:rPr lang="en-US" sz="4000" b="1" dirty="0">
                <a:latin typeface="+mn-lt"/>
                <a:cs typeface="Arial" charset="0"/>
              </a:rPr>
              <a:t>     </a:t>
            </a:r>
            <a:r>
              <a:rPr lang="ru-RU" sz="4000" b="1" dirty="0">
                <a:latin typeface="+mn-lt"/>
                <a:cs typeface="Arial" charset="0"/>
              </a:rPr>
              <a:t>	2) 45· 10</a:t>
            </a:r>
            <a:r>
              <a:rPr lang="ru-RU" sz="4000" b="1" baseline="30000" dirty="0">
                <a:latin typeface="+mn-lt"/>
                <a:cs typeface="Arial" charset="0"/>
              </a:rPr>
              <a:t>3</a:t>
            </a:r>
            <a:r>
              <a:rPr lang="ru-RU" sz="4000" b="1" dirty="0">
                <a:latin typeface="+mn-lt"/>
                <a:cs typeface="Arial" charset="0"/>
              </a:rPr>
              <a:t>  т	</a:t>
            </a:r>
            <a:r>
              <a:rPr lang="en-US" sz="4000" b="1" dirty="0">
                <a:latin typeface="+mn-lt"/>
                <a:cs typeface="Arial" charset="0"/>
              </a:rPr>
              <a:t>     </a:t>
            </a:r>
            <a:r>
              <a:rPr lang="ru-RU" sz="4000" b="1" dirty="0">
                <a:latin typeface="+mn-lt"/>
                <a:cs typeface="Arial" charset="0"/>
              </a:rPr>
              <a:t>3)0, 45· 10</a:t>
            </a:r>
            <a:r>
              <a:rPr lang="ru-RU" sz="4000" b="1" baseline="30000" dirty="0">
                <a:latin typeface="+mn-lt"/>
                <a:cs typeface="Arial" charset="0"/>
              </a:rPr>
              <a:t>4</a:t>
            </a:r>
            <a:r>
              <a:rPr lang="ru-RU" sz="4000" b="1" dirty="0">
                <a:latin typeface="+mn-lt"/>
                <a:cs typeface="Arial" charset="0"/>
              </a:rPr>
              <a:t> т</a:t>
            </a:r>
            <a:r>
              <a:rPr lang="en-US" sz="4000" b="1" dirty="0">
                <a:latin typeface="+mn-lt"/>
                <a:cs typeface="Arial" charset="0"/>
              </a:rPr>
              <a:t>   </a:t>
            </a:r>
            <a:r>
              <a:rPr lang="ru-RU" sz="4000" b="1" dirty="0">
                <a:latin typeface="+mn-lt"/>
                <a:cs typeface="Arial" charset="0"/>
              </a:rPr>
              <a:t>	4) 4,5· 10</a:t>
            </a:r>
            <a:r>
              <a:rPr lang="ru-RU" sz="4000" b="1" baseline="30000" dirty="0">
                <a:latin typeface="+mn-lt"/>
                <a:cs typeface="Arial" charset="0"/>
              </a:rPr>
              <a:t>3</a:t>
            </a:r>
            <a:r>
              <a:rPr lang="ru-RU" sz="4000" b="1" dirty="0">
                <a:latin typeface="+mn-lt"/>
                <a:cs typeface="Arial" charset="0"/>
              </a:rPr>
              <a:t>  т</a:t>
            </a:r>
          </a:p>
          <a:p>
            <a:pPr>
              <a:defRPr/>
            </a:pPr>
            <a:r>
              <a:rPr lang="en-US" sz="4000" b="1" dirty="0">
                <a:latin typeface="+mn-lt"/>
                <a:cs typeface="Arial" charset="0"/>
              </a:rPr>
              <a:t> </a:t>
            </a:r>
            <a:endParaRPr lang="ru-RU" sz="4000" b="1" dirty="0">
              <a:latin typeface="+mn-lt"/>
              <a:cs typeface="Arial" charset="0"/>
            </a:endParaRPr>
          </a:p>
          <a:p>
            <a:pPr>
              <a:defRPr/>
            </a:pPr>
            <a:endParaRPr lang="ru-RU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857250" y="500063"/>
            <a:ext cx="7929563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20. Масса продуктов на оптовой базе составляет 4500000 кг.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 Выразите эту массу в тоннах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 и запишите полученное число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dirty="0">
                <a:latin typeface="+mn-lt"/>
                <a:cs typeface="Arial" charset="0"/>
              </a:rPr>
              <a:t> в стандартном виде.</a:t>
            </a: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40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4000" b="1" dirty="0">
                <a:latin typeface="+mn-lt"/>
                <a:cs typeface="Arial" charset="0"/>
              </a:rPr>
              <a:t>1) 4,5· 10</a:t>
            </a:r>
            <a:r>
              <a:rPr lang="ru-RU" sz="4000" b="1" baseline="30000" dirty="0">
                <a:latin typeface="+mn-lt"/>
                <a:cs typeface="Arial" charset="0"/>
              </a:rPr>
              <a:t>6</a:t>
            </a:r>
            <a:r>
              <a:rPr lang="ru-RU" sz="4000" b="1" dirty="0">
                <a:latin typeface="+mn-lt"/>
                <a:cs typeface="Arial" charset="0"/>
              </a:rPr>
              <a:t> т</a:t>
            </a:r>
            <a:r>
              <a:rPr lang="en-US" sz="4000" b="1" dirty="0">
                <a:latin typeface="+mn-lt"/>
                <a:cs typeface="Arial" charset="0"/>
              </a:rPr>
              <a:t>     </a:t>
            </a:r>
            <a:r>
              <a:rPr lang="ru-RU" sz="4000" b="1" dirty="0">
                <a:latin typeface="+mn-lt"/>
                <a:cs typeface="Arial" charset="0"/>
              </a:rPr>
              <a:t>	2) 45· 10</a:t>
            </a:r>
            <a:r>
              <a:rPr lang="ru-RU" sz="4000" b="1" baseline="30000" dirty="0">
                <a:latin typeface="+mn-lt"/>
                <a:cs typeface="Arial" charset="0"/>
              </a:rPr>
              <a:t>3</a:t>
            </a:r>
            <a:r>
              <a:rPr lang="ru-RU" sz="4000" b="1" dirty="0">
                <a:latin typeface="+mn-lt"/>
                <a:cs typeface="Arial" charset="0"/>
              </a:rPr>
              <a:t>  т	</a:t>
            </a:r>
            <a:r>
              <a:rPr lang="en-US" sz="4000" b="1" dirty="0">
                <a:latin typeface="+mn-lt"/>
                <a:cs typeface="Arial" charset="0"/>
              </a:rPr>
              <a:t>     </a:t>
            </a:r>
            <a:r>
              <a:rPr lang="ru-RU" sz="4000" b="1" dirty="0">
                <a:latin typeface="+mn-lt"/>
                <a:cs typeface="Arial" charset="0"/>
              </a:rPr>
              <a:t>3)0, 45· 10</a:t>
            </a:r>
            <a:r>
              <a:rPr lang="ru-RU" sz="4000" b="1" baseline="30000" dirty="0">
                <a:latin typeface="+mn-lt"/>
                <a:cs typeface="Arial" charset="0"/>
              </a:rPr>
              <a:t>4</a:t>
            </a:r>
            <a:r>
              <a:rPr lang="ru-RU" sz="4000" b="1" dirty="0">
                <a:latin typeface="+mn-lt"/>
                <a:cs typeface="Arial" charset="0"/>
              </a:rPr>
              <a:t> т</a:t>
            </a:r>
            <a:r>
              <a:rPr lang="en-US" sz="4000" b="1" dirty="0">
                <a:latin typeface="+mn-lt"/>
                <a:cs typeface="Arial" charset="0"/>
              </a:rPr>
              <a:t>   </a:t>
            </a:r>
            <a:r>
              <a:rPr lang="ru-RU" sz="4000" b="1" dirty="0">
                <a:latin typeface="+mn-lt"/>
                <a:cs typeface="Arial" charset="0"/>
              </a:rPr>
              <a:t>	4) 4,5· 10</a:t>
            </a:r>
            <a:r>
              <a:rPr lang="ru-RU" sz="4000" b="1" baseline="30000" dirty="0">
                <a:latin typeface="+mn-lt"/>
                <a:cs typeface="Arial" charset="0"/>
              </a:rPr>
              <a:t>3</a:t>
            </a:r>
            <a:r>
              <a:rPr lang="ru-RU" sz="4000" b="1" dirty="0">
                <a:latin typeface="+mn-lt"/>
                <a:cs typeface="Arial" charset="0"/>
              </a:rPr>
              <a:t>  т</a:t>
            </a:r>
          </a:p>
          <a:p>
            <a:pPr>
              <a:defRPr/>
            </a:pPr>
            <a:r>
              <a:rPr lang="en-US" sz="4000" b="1" dirty="0">
                <a:latin typeface="+mn-lt"/>
                <a:cs typeface="Arial" charset="0"/>
              </a:rPr>
              <a:t> </a:t>
            </a:r>
            <a:endParaRPr lang="ru-RU" sz="4000" b="1" dirty="0">
              <a:latin typeface="+mn-lt"/>
              <a:cs typeface="Arial" charset="0"/>
            </a:endParaRPr>
          </a:p>
          <a:p>
            <a:pPr>
              <a:defRPr/>
            </a:pPr>
            <a:endParaRPr lang="ru-RU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825" y="4797425"/>
            <a:ext cx="230346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72563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 21. Между какими последовательными натуральными числами находится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dirty="0">
                <a:latin typeface="+mn-lt"/>
                <a:cs typeface="+mn-cs"/>
              </a:rPr>
              <a:t>14 и 15	</a:t>
            </a:r>
            <a:r>
              <a:rPr lang="en-US" sz="4000" dirty="0">
                <a:latin typeface="+mn-lt"/>
                <a:cs typeface="+mn-cs"/>
              </a:rPr>
              <a:t>    </a:t>
            </a:r>
            <a:r>
              <a:rPr lang="ru-RU" sz="4000" dirty="0">
                <a:latin typeface="+mn-lt"/>
                <a:cs typeface="+mn-cs"/>
              </a:rPr>
              <a:t>2) </a:t>
            </a:r>
            <a:r>
              <a:rPr lang="en-US" sz="4000" dirty="0">
                <a:latin typeface="+mn-lt"/>
                <a:cs typeface="+mn-cs"/>
              </a:rPr>
              <a:t>      </a:t>
            </a:r>
            <a:r>
              <a:rPr lang="ru-RU" sz="4000" dirty="0">
                <a:latin typeface="+mn-lt"/>
                <a:cs typeface="+mn-cs"/>
              </a:rPr>
              <a:t> </a:t>
            </a:r>
            <a:r>
              <a:rPr lang="en-US" sz="4000" dirty="0">
                <a:latin typeface="+mn-lt"/>
                <a:cs typeface="+mn-cs"/>
              </a:rPr>
              <a:t>    </a:t>
            </a:r>
            <a:r>
              <a:rPr lang="ru-RU" sz="4000" dirty="0">
                <a:latin typeface="+mn-lt"/>
                <a:cs typeface="+mn-cs"/>
              </a:rPr>
              <a:t>и 	</a:t>
            </a:r>
            <a:r>
              <a:rPr lang="en-US" sz="4000" dirty="0">
                <a:latin typeface="+mn-lt"/>
                <a:cs typeface="+mn-cs"/>
              </a:rPr>
              <a:t>   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ru-RU" sz="4000" dirty="0">
                <a:latin typeface="+mn-lt"/>
                <a:cs typeface="+mn-cs"/>
              </a:rPr>
              <a:t>13 и 14	</a:t>
            </a:r>
            <a:r>
              <a:rPr lang="en-US" sz="4000" dirty="0">
                <a:latin typeface="+mn-lt"/>
                <a:cs typeface="+mn-cs"/>
              </a:rPr>
              <a:t>    </a:t>
            </a:r>
            <a:r>
              <a:rPr lang="ru-RU" sz="4000" dirty="0">
                <a:latin typeface="+mn-lt"/>
                <a:cs typeface="+mn-cs"/>
              </a:rPr>
              <a:t>4) 12 и 15</a:t>
            </a:r>
            <a:endParaRPr lang="en-US" sz="4000" dirty="0"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 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 22.  Между какими</a:t>
            </a:r>
            <a:r>
              <a:rPr lang="en-US" sz="4000" dirty="0">
                <a:latin typeface="+mn-lt"/>
                <a:cs typeface="+mn-cs"/>
              </a:rPr>
              <a:t> </a:t>
            </a:r>
            <a:r>
              <a:rPr lang="ru-RU" sz="4000" dirty="0">
                <a:latin typeface="+mn-lt"/>
                <a:cs typeface="+mn-cs"/>
              </a:rPr>
              <a:t>последовательными</a:t>
            </a:r>
            <a:r>
              <a:rPr lang="en-US" sz="4000" dirty="0">
                <a:latin typeface="+mn-lt"/>
                <a:cs typeface="+mn-cs"/>
              </a:rPr>
              <a:t>          </a:t>
            </a:r>
            <a:r>
              <a:rPr lang="ru-RU" sz="4000" dirty="0">
                <a:latin typeface="+mn-lt"/>
                <a:cs typeface="+mn-cs"/>
              </a:rPr>
              <a:t>натуральными числами находится</a:t>
            </a:r>
            <a:r>
              <a:rPr lang="en-US" sz="4000" dirty="0">
                <a:latin typeface="+mn-lt"/>
                <a:cs typeface="+mn-cs"/>
              </a:rPr>
              <a:t> </a:t>
            </a:r>
            <a:endParaRPr lang="ru-RU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+mn-cs"/>
              </a:rPr>
              <a:t>   </a:t>
            </a:r>
            <a:r>
              <a:rPr lang="ru-RU" sz="4000" dirty="0">
                <a:latin typeface="+mn-lt"/>
                <a:cs typeface="+mn-cs"/>
              </a:rPr>
              <a:t>              </a:t>
            </a:r>
            <a:r>
              <a:rPr lang="en-US" sz="4000" dirty="0">
                <a:latin typeface="+mn-lt"/>
                <a:cs typeface="+mn-cs"/>
              </a:rPr>
              <a:t> </a:t>
            </a:r>
            <a:r>
              <a:rPr lang="ru-RU" sz="4000" dirty="0">
                <a:latin typeface="+mn-lt"/>
                <a:cs typeface="+mn-cs"/>
              </a:rPr>
              <a:t>?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+mn-cs"/>
              </a:rPr>
              <a:t>           </a:t>
            </a:r>
            <a:endParaRPr lang="ru-RU" sz="4000" dirty="0">
              <a:latin typeface="+mn-lt"/>
              <a:cs typeface="+mn-cs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596188" y="620713"/>
          <a:ext cx="1150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Формула" r:id="rId4" imgW="368280" imgH="228600" progId="Equation.3">
                  <p:embed/>
                </p:oleObj>
              </mc:Choice>
              <mc:Fallback>
                <p:oleObj name="Формула" r:id="rId4" imgW="3682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620713"/>
                        <a:ext cx="11509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851275" y="1268413"/>
          <a:ext cx="10715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Формула" r:id="rId6" imgW="380880" imgH="228600" progId="Equation.3">
                  <p:embed/>
                </p:oleObj>
              </mc:Choice>
              <mc:Fallback>
                <p:oleObj name="Формула" r:id="rId6" imgW="380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268413"/>
                        <a:ext cx="107156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724525" y="1268413"/>
          <a:ext cx="1047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Формула" r:id="rId8" imgW="380880" imgH="228600" progId="Equation.3">
                  <p:embed/>
                </p:oleObj>
              </mc:Choice>
              <mc:Fallback>
                <p:oleObj name="Формула" r:id="rId8" imgW="380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268413"/>
                        <a:ext cx="10477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900113" y="4221163"/>
          <a:ext cx="12239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Формула" r:id="rId10" imgW="368280" imgH="228600" progId="Equation.3">
                  <p:embed/>
                </p:oleObj>
              </mc:Choice>
              <mc:Fallback>
                <p:oleObj name="Формула" r:id="rId10" imgW="3682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12239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Управляющая кнопка: далее 6">
            <a:hlinkClick r:id="rId12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084763"/>
            <a:ext cx="81724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71550" lvl="1" indent="-514350">
              <a:buFontTx/>
              <a:buAutoNum type="arabicParenR"/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17 и 18  	2) 10 и 11	</a:t>
            </a:r>
          </a:p>
          <a:p>
            <a:pPr marL="514350" indent="-514350"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3) 16 и 18	4)        и </a:t>
            </a:r>
          </a:p>
          <a:p>
            <a:pPr>
              <a:defRPr/>
            </a:pPr>
            <a:endParaRPr lang="ru-RU" sz="3200" dirty="0">
              <a:latin typeface="Arial" charset="0"/>
              <a:cs typeface="Arial" charset="0"/>
            </a:endParaRPr>
          </a:p>
        </p:txBody>
      </p:sp>
      <p:sp>
        <p:nvSpPr>
          <p:cNvPr id="13323" name="Прямоугольник 9"/>
          <p:cNvSpPr>
            <a:spLocks noChangeArrowheads="1"/>
          </p:cNvSpPr>
          <p:nvPr/>
        </p:nvSpPr>
        <p:spPr bwMode="auto">
          <a:xfrm>
            <a:off x="8675688" y="549275"/>
            <a:ext cx="468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5724525" y="5805488"/>
          <a:ext cx="10715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Формула" r:id="rId13" imgW="380880" imgH="228600" progId="Equation.3">
                  <p:embed/>
                </p:oleObj>
              </mc:Choice>
              <mc:Fallback>
                <p:oleObj name="Формула" r:id="rId13" imgW="3808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805488"/>
                        <a:ext cx="107156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211638" y="5805488"/>
          <a:ext cx="10715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Формула" r:id="rId15" imgW="380880" imgH="228600" progId="Equation.3">
                  <p:embed/>
                </p:oleObj>
              </mc:Choice>
              <mc:Fallback>
                <p:oleObj name="Формула" r:id="rId15" imgW="3808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805488"/>
                        <a:ext cx="10715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313"/>
            <a:ext cx="9072563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21.  Между какими последовательными натуральными числами находится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dirty="0">
                <a:latin typeface="+mn-lt"/>
                <a:cs typeface="+mn-cs"/>
              </a:rPr>
              <a:t>14 и 15	</a:t>
            </a:r>
            <a:r>
              <a:rPr lang="en-US" sz="4000" dirty="0">
                <a:latin typeface="+mn-lt"/>
                <a:cs typeface="+mn-cs"/>
              </a:rPr>
              <a:t>    </a:t>
            </a:r>
            <a:r>
              <a:rPr lang="ru-RU" sz="4000" dirty="0">
                <a:latin typeface="+mn-lt"/>
                <a:cs typeface="+mn-cs"/>
              </a:rPr>
              <a:t>2) </a:t>
            </a:r>
            <a:r>
              <a:rPr lang="en-US" sz="4000" dirty="0">
                <a:latin typeface="+mn-lt"/>
                <a:cs typeface="+mn-cs"/>
              </a:rPr>
              <a:t>      </a:t>
            </a:r>
            <a:r>
              <a:rPr lang="ru-RU" sz="4000" dirty="0">
                <a:latin typeface="+mn-lt"/>
                <a:cs typeface="+mn-cs"/>
              </a:rPr>
              <a:t> </a:t>
            </a:r>
            <a:r>
              <a:rPr lang="en-US" sz="4000" dirty="0">
                <a:latin typeface="+mn-lt"/>
                <a:cs typeface="+mn-cs"/>
              </a:rPr>
              <a:t>    </a:t>
            </a:r>
            <a:r>
              <a:rPr lang="ru-RU" sz="4000" dirty="0">
                <a:latin typeface="+mn-lt"/>
                <a:cs typeface="+mn-cs"/>
              </a:rPr>
              <a:t>и 	</a:t>
            </a:r>
            <a:r>
              <a:rPr lang="en-US" sz="4000" dirty="0">
                <a:latin typeface="+mn-lt"/>
                <a:cs typeface="+mn-cs"/>
              </a:rPr>
              <a:t>   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ru-RU" sz="4000" dirty="0">
                <a:latin typeface="+mn-lt"/>
                <a:cs typeface="+mn-cs"/>
              </a:rPr>
              <a:t>13 и 14	</a:t>
            </a:r>
            <a:r>
              <a:rPr lang="en-US" sz="4000" dirty="0">
                <a:latin typeface="+mn-lt"/>
                <a:cs typeface="+mn-cs"/>
              </a:rPr>
              <a:t>    </a:t>
            </a:r>
            <a:r>
              <a:rPr lang="ru-RU" sz="4000" dirty="0">
                <a:latin typeface="+mn-lt"/>
                <a:cs typeface="+mn-cs"/>
              </a:rPr>
              <a:t>4) 12 и 15</a:t>
            </a:r>
            <a:endParaRPr lang="en-US" sz="4000" dirty="0"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 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  <a:cs typeface="+mn-cs"/>
              </a:rPr>
              <a:t>  22. Между какими</a:t>
            </a:r>
            <a:r>
              <a:rPr lang="en-US" sz="4000" dirty="0">
                <a:latin typeface="+mn-lt"/>
                <a:cs typeface="+mn-cs"/>
              </a:rPr>
              <a:t> </a:t>
            </a:r>
            <a:r>
              <a:rPr lang="ru-RU" sz="4000" dirty="0">
                <a:latin typeface="+mn-lt"/>
                <a:cs typeface="+mn-cs"/>
              </a:rPr>
              <a:t>последовательными</a:t>
            </a:r>
            <a:r>
              <a:rPr lang="en-US" sz="4000" dirty="0">
                <a:latin typeface="+mn-lt"/>
                <a:cs typeface="+mn-cs"/>
              </a:rPr>
              <a:t>          </a:t>
            </a:r>
            <a:r>
              <a:rPr lang="ru-RU" sz="4000" dirty="0">
                <a:latin typeface="+mn-lt"/>
                <a:cs typeface="+mn-cs"/>
              </a:rPr>
              <a:t>натуральными числами находится</a:t>
            </a:r>
            <a:r>
              <a:rPr lang="en-US" sz="4000" dirty="0">
                <a:latin typeface="+mn-lt"/>
                <a:cs typeface="+mn-cs"/>
              </a:rPr>
              <a:t> </a:t>
            </a:r>
            <a:endParaRPr lang="ru-RU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+mn-cs"/>
              </a:rPr>
              <a:t>   </a:t>
            </a:r>
            <a:r>
              <a:rPr lang="ru-RU" sz="4000" dirty="0">
                <a:latin typeface="+mn-lt"/>
                <a:cs typeface="+mn-cs"/>
              </a:rPr>
              <a:t>              </a:t>
            </a:r>
            <a:r>
              <a:rPr lang="en-US" sz="4000" dirty="0">
                <a:latin typeface="+mn-lt"/>
                <a:cs typeface="+mn-cs"/>
              </a:rPr>
              <a:t> </a:t>
            </a:r>
            <a:r>
              <a:rPr lang="ru-RU" sz="4000" dirty="0">
                <a:latin typeface="+mn-lt"/>
                <a:cs typeface="+mn-cs"/>
              </a:rPr>
              <a:t>?</a:t>
            </a: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+mn-cs"/>
              </a:rPr>
              <a:t>           </a:t>
            </a:r>
            <a:endParaRPr lang="ru-RU" sz="4000" dirty="0">
              <a:latin typeface="+mn-lt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596188" y="836613"/>
          <a:ext cx="1150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Формула" r:id="rId4" imgW="368280" imgH="228600" progId="Equation.3">
                  <p:embed/>
                </p:oleObj>
              </mc:Choice>
              <mc:Fallback>
                <p:oleObj name="Формула" r:id="rId4" imgW="3682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836613"/>
                        <a:ext cx="11509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851275" y="1557338"/>
          <a:ext cx="10715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Формула" r:id="rId6" imgW="380880" imgH="228600" progId="Equation.3">
                  <p:embed/>
                </p:oleObj>
              </mc:Choice>
              <mc:Fallback>
                <p:oleObj name="Формула" r:id="rId6" imgW="380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557338"/>
                        <a:ext cx="107156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724525" y="1557338"/>
          <a:ext cx="1047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Формула" r:id="rId8" imgW="380880" imgH="228600" progId="Equation.3">
                  <p:embed/>
                </p:oleObj>
              </mc:Choice>
              <mc:Fallback>
                <p:oleObj name="Формула" r:id="rId8" imgW="380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557338"/>
                        <a:ext cx="10477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900113" y="4508500"/>
          <a:ext cx="12239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Формула" r:id="rId10" imgW="368280" imgH="228600" progId="Equation.3">
                  <p:embed/>
                </p:oleObj>
              </mc:Choice>
              <mc:Fallback>
                <p:oleObj name="Формула" r:id="rId10" imgW="3682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122396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188" y="2060575"/>
            <a:ext cx="1928812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287963"/>
            <a:ext cx="81724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71550" lvl="1" indent="-514350">
              <a:buFontTx/>
              <a:buAutoNum type="arabicParenR"/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17 и 18  	2) 10 и 11	</a:t>
            </a:r>
          </a:p>
          <a:p>
            <a:pPr marL="514350" indent="-514350"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3) 16 и 18	4)        и </a:t>
            </a:r>
          </a:p>
          <a:p>
            <a:pPr>
              <a:defRPr/>
            </a:pPr>
            <a:endParaRPr lang="ru-RU" sz="3200" dirty="0">
              <a:latin typeface="Arial" charset="0"/>
              <a:cs typeface="Arial" charset="0"/>
            </a:endParaRPr>
          </a:p>
        </p:txBody>
      </p:sp>
      <p:sp>
        <p:nvSpPr>
          <p:cNvPr id="14348" name="Прямоугольник 9"/>
          <p:cNvSpPr>
            <a:spLocks noChangeArrowheads="1"/>
          </p:cNvSpPr>
          <p:nvPr/>
        </p:nvSpPr>
        <p:spPr bwMode="auto">
          <a:xfrm>
            <a:off x="8675688" y="692150"/>
            <a:ext cx="468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5867400" y="6021388"/>
          <a:ext cx="10715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Формула" r:id="rId12" imgW="380880" imgH="228600" progId="Equation.3">
                  <p:embed/>
                </p:oleObj>
              </mc:Choice>
              <mc:Fallback>
                <p:oleObj name="Формула" r:id="rId12" imgW="3808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021388"/>
                        <a:ext cx="107156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211638" y="6021388"/>
          <a:ext cx="10715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Формула" r:id="rId14" imgW="380880" imgH="228600" progId="Equation.3">
                  <p:embed/>
                </p:oleObj>
              </mc:Choice>
              <mc:Fallback>
                <p:oleObj name="Формула" r:id="rId14" imgW="3808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021388"/>
                        <a:ext cx="10715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042988" y="5300663"/>
            <a:ext cx="1928812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142984"/>
            <a:ext cx="8229600" cy="3143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Раздел</a:t>
            </a:r>
            <a:r>
              <a:rPr lang="en-US" dirty="0" smtClean="0"/>
              <a:t>  II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Функции и графики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755650" y="908050"/>
          <a:ext cx="1295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Формула" r:id="rId5" imgW="406048" imgH="393359" progId="Equation.3">
                  <p:embed/>
                </p:oleObj>
              </mc:Choice>
              <mc:Fallback>
                <p:oleObj name="Формула" r:id="rId5" imgW="406048" imgH="39335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1295400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843213" y="1196975"/>
          <a:ext cx="1836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Формула" r:id="rId7" imgW="647700" imgH="228600" progId="Equation.3">
                  <p:embed/>
                </p:oleObj>
              </mc:Choice>
              <mc:Fallback>
                <p:oleObj name="Формула" r:id="rId7" imgW="647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18367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5292725" y="1196975"/>
          <a:ext cx="12334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Формула" r:id="rId9" imgW="457002" imgH="203112" progId="Equation.3">
                  <p:embed/>
                </p:oleObj>
              </mc:Choice>
              <mc:Fallback>
                <p:oleObj name="Формула" r:id="rId9" imgW="457002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196975"/>
                        <a:ext cx="12334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7254875" y="1125538"/>
          <a:ext cx="1214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Формула" r:id="rId11" imgW="431613" imgH="228501" progId="Equation.3">
                  <p:embed/>
                </p:oleObj>
              </mc:Choice>
              <mc:Fallback>
                <p:oleObj name="Формула" r:id="rId11" imgW="431613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1125538"/>
                        <a:ext cx="12144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8"/>
          <p:cNvSpPr>
            <a:spLocks noChangeArrowheads="1"/>
          </p:cNvSpPr>
          <p:nvPr/>
        </p:nvSpPr>
        <p:spPr bwMode="auto">
          <a:xfrm>
            <a:off x="-323850" y="-26988"/>
            <a:ext cx="9467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ru-RU" altLang="ru-RU" sz="2800">
                <a:cs typeface="Times New Roman" panose="02020603050405020304" pitchFamily="18" charset="0"/>
              </a:rPr>
              <a:t>1.Укажите функцию, графиком которой является прямая.</a:t>
            </a:r>
            <a:endParaRPr lang="ru-RU" altLang="ru-RU" sz="2800"/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449263" y="938213"/>
            <a:ext cx="2125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	 </a:t>
            </a:r>
            <a:endParaRPr lang="ru-RU" altLang="ru-RU"/>
          </a:p>
        </p:txBody>
      </p:sp>
      <p:sp>
        <p:nvSpPr>
          <p:cNvPr id="15378" name="Rectangle 11"/>
          <p:cNvSpPr>
            <a:spLocks noChangeArrowheads="1"/>
          </p:cNvSpPr>
          <p:nvPr/>
        </p:nvSpPr>
        <p:spPr bwMode="auto">
          <a:xfrm>
            <a:off x="449263" y="11382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379" name="TextBox 12"/>
          <p:cNvSpPr txBox="1">
            <a:spLocks noChangeArrowheads="1"/>
          </p:cNvSpPr>
          <p:nvPr/>
        </p:nvSpPr>
        <p:spPr bwMode="auto">
          <a:xfrm>
            <a:off x="395288" y="12684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1)</a:t>
            </a:r>
          </a:p>
        </p:txBody>
      </p:sp>
      <p:sp>
        <p:nvSpPr>
          <p:cNvPr id="15380" name="TextBox 13"/>
          <p:cNvSpPr txBox="1">
            <a:spLocks noChangeArrowheads="1"/>
          </p:cNvSpPr>
          <p:nvPr/>
        </p:nvSpPr>
        <p:spPr bwMode="auto">
          <a:xfrm>
            <a:off x="2484438" y="1268413"/>
            <a:ext cx="38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2)</a:t>
            </a:r>
          </a:p>
        </p:txBody>
      </p:sp>
      <p:sp>
        <p:nvSpPr>
          <p:cNvPr id="15381" name="TextBox 14"/>
          <p:cNvSpPr txBox="1">
            <a:spLocks noChangeArrowheads="1"/>
          </p:cNvSpPr>
          <p:nvPr/>
        </p:nvSpPr>
        <p:spPr bwMode="auto">
          <a:xfrm>
            <a:off x="4932363" y="1268413"/>
            <a:ext cx="461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3) </a:t>
            </a:r>
          </a:p>
        </p:txBody>
      </p:sp>
      <p:sp>
        <p:nvSpPr>
          <p:cNvPr id="15382" name="TextBox 15"/>
          <p:cNvSpPr txBox="1">
            <a:spLocks noChangeArrowheads="1"/>
          </p:cNvSpPr>
          <p:nvPr/>
        </p:nvSpPr>
        <p:spPr bwMode="auto">
          <a:xfrm>
            <a:off x="6948488" y="1341438"/>
            <a:ext cx="38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4)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0" y="2420938"/>
            <a:ext cx="88931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2.Укажите функцию, графиком которой НЕ является прямая</a:t>
            </a:r>
            <a:r>
              <a:rPr lang="ru-RU" altLang="ru-RU"/>
              <a:t>.</a:t>
            </a:r>
          </a:p>
          <a:p>
            <a:pPr eaLnBrk="1" hangingPunct="1"/>
            <a:r>
              <a:rPr lang="ru-RU" altLang="ru-RU"/>
              <a:t>1) 	                         2 )                                   3)                                 4) </a:t>
            </a:r>
          </a:p>
          <a:p>
            <a:pPr eaLnBrk="1" hangingPunct="1"/>
            <a:endParaRPr lang="ru-RU" altLang="ru-RU"/>
          </a:p>
        </p:txBody>
      </p:sp>
      <p:sp>
        <p:nvSpPr>
          <p:cNvPr id="1538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66" name="Object 20"/>
          <p:cNvGraphicFramePr>
            <a:graphicFrameLocks noChangeAspect="1"/>
          </p:cNvGraphicFramePr>
          <p:nvPr/>
        </p:nvGraphicFramePr>
        <p:xfrm>
          <a:off x="468313" y="3284538"/>
          <a:ext cx="19462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Формула" r:id="rId13" imgW="672808" imgH="203112" progId="Equation.3">
                  <p:embed/>
                </p:oleObj>
              </mc:Choice>
              <mc:Fallback>
                <p:oleObj name="Формула" r:id="rId13" imgW="672808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194627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67" name="Object 22"/>
          <p:cNvGraphicFramePr>
            <a:graphicFrameLocks noChangeAspect="1"/>
          </p:cNvGraphicFramePr>
          <p:nvPr/>
        </p:nvGraphicFramePr>
        <p:xfrm>
          <a:off x="3276600" y="3136900"/>
          <a:ext cx="1295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Формула" r:id="rId15" imgW="634725" imgH="393529" progId="Equation.3">
                  <p:embed/>
                </p:oleObj>
              </mc:Choice>
              <mc:Fallback>
                <p:oleObj name="Формула" r:id="rId15" imgW="634725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36900"/>
                        <a:ext cx="1295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68" name="Object 24"/>
          <p:cNvGraphicFramePr>
            <a:graphicFrameLocks noChangeAspect="1"/>
          </p:cNvGraphicFramePr>
          <p:nvPr/>
        </p:nvGraphicFramePr>
        <p:xfrm>
          <a:off x="5435600" y="3213100"/>
          <a:ext cx="15509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Формула" r:id="rId17" imgW="685800" imgH="228600" progId="Equation.3">
                  <p:embed/>
                </p:oleObj>
              </mc:Choice>
              <mc:Fallback>
                <p:oleObj name="Формула" r:id="rId17" imgW="6858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213100"/>
                        <a:ext cx="155098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69" name="Object 26"/>
          <p:cNvGraphicFramePr>
            <a:graphicFrameLocks noChangeAspect="1"/>
          </p:cNvGraphicFramePr>
          <p:nvPr/>
        </p:nvGraphicFramePr>
        <p:xfrm>
          <a:off x="7667625" y="3152775"/>
          <a:ext cx="11525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Формула" r:id="rId19" imgW="457002" imgH="203112" progId="Equation.3">
                  <p:embed/>
                </p:oleObj>
              </mc:Choice>
              <mc:Fallback>
                <p:oleObj name="Формула" r:id="rId19" imgW="457002" imgH="20311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152775"/>
                        <a:ext cx="11525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8" name="TextBox 33"/>
          <p:cNvSpPr txBox="1">
            <a:spLocks noChangeArrowheads="1"/>
          </p:cNvSpPr>
          <p:nvPr/>
        </p:nvSpPr>
        <p:spPr bwMode="auto">
          <a:xfrm>
            <a:off x="0" y="4149725"/>
            <a:ext cx="86725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3.Определите, какое из перечисленных уравнений</a:t>
            </a:r>
          </a:p>
          <a:p>
            <a:pPr eaLnBrk="1" hangingPunct="1"/>
            <a:r>
              <a:rPr lang="ru-RU" altLang="ru-RU" sz="2800"/>
              <a:t> является уравнением прямой.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/>
              <a:t>1) 	                      2)                   	3) 	                   4) </a:t>
            </a:r>
          </a:p>
          <a:p>
            <a:pPr eaLnBrk="1" hangingPunct="1"/>
            <a:endParaRPr lang="ru-RU" altLang="ru-RU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70" name="Object 28"/>
          <p:cNvGraphicFramePr>
            <a:graphicFrameLocks noChangeAspect="1"/>
          </p:cNvGraphicFramePr>
          <p:nvPr/>
        </p:nvGraphicFramePr>
        <p:xfrm>
          <a:off x="468313" y="5373688"/>
          <a:ext cx="16557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Формула" r:id="rId21" imgW="660113" imgH="203112" progId="Equation.3">
                  <p:embed/>
                </p:oleObj>
              </mc:Choice>
              <mc:Fallback>
                <p:oleObj name="Формула" r:id="rId21" imgW="660113" imgH="203112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73688"/>
                        <a:ext cx="16557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71" name="Object 30"/>
          <p:cNvGraphicFramePr>
            <a:graphicFrameLocks noChangeAspect="1"/>
          </p:cNvGraphicFramePr>
          <p:nvPr/>
        </p:nvGraphicFramePr>
        <p:xfrm>
          <a:off x="2627313" y="5373688"/>
          <a:ext cx="18002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Формула" r:id="rId23" imgW="977476" imgH="203112" progId="Equation.3">
                  <p:embed/>
                </p:oleObj>
              </mc:Choice>
              <mc:Fallback>
                <p:oleObj name="Формула" r:id="rId23" imgW="977476" imgH="203112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373688"/>
                        <a:ext cx="18002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72" name="Object 32"/>
          <p:cNvGraphicFramePr>
            <a:graphicFrameLocks noChangeAspect="1"/>
          </p:cNvGraphicFramePr>
          <p:nvPr/>
        </p:nvGraphicFramePr>
        <p:xfrm>
          <a:off x="4859338" y="5373688"/>
          <a:ext cx="17605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Формула" r:id="rId25" imgW="901309" imgH="228501" progId="Equation.3">
                  <p:embed/>
                </p:oleObj>
              </mc:Choice>
              <mc:Fallback>
                <p:oleObj name="Формула" r:id="rId25" imgW="901309" imgH="228501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73688"/>
                        <a:ext cx="17605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73" name="Object 34"/>
          <p:cNvGraphicFramePr>
            <a:graphicFrameLocks noChangeAspect="1"/>
          </p:cNvGraphicFramePr>
          <p:nvPr/>
        </p:nvGraphicFramePr>
        <p:xfrm>
          <a:off x="7092950" y="5373688"/>
          <a:ext cx="17970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Формула" r:id="rId27" imgW="927100" imgH="228600" progId="Equation.3">
                  <p:embed/>
                </p:oleObj>
              </mc:Choice>
              <mc:Fallback>
                <p:oleObj name="Формула" r:id="rId27" imgW="92710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17970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55650" y="1046163"/>
          <a:ext cx="1152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Формула" r:id="rId4" imgW="406048" imgH="393359" progId="Equation.3">
                  <p:embed/>
                </p:oleObj>
              </mc:Choice>
              <mc:Fallback>
                <p:oleObj name="Формула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46163"/>
                        <a:ext cx="115252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843213" y="1196975"/>
          <a:ext cx="1836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Формула" r:id="rId6" imgW="647700" imgH="228600" progId="Equation.3">
                  <p:embed/>
                </p:oleObj>
              </mc:Choice>
              <mc:Fallback>
                <p:oleObj name="Формула" r:id="rId6" imgW="647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18367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292725" y="1196975"/>
          <a:ext cx="12334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Формула" r:id="rId8" imgW="457002" imgH="203112" progId="Equation.3">
                  <p:embed/>
                </p:oleObj>
              </mc:Choice>
              <mc:Fallback>
                <p:oleObj name="Формула" r:id="rId8" imgW="457002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196975"/>
                        <a:ext cx="12334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7254875" y="1125538"/>
          <a:ext cx="1214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Формула" r:id="rId10" imgW="431613" imgH="228501" progId="Equation.3">
                  <p:embed/>
                </p:oleObj>
              </mc:Choice>
              <mc:Fallback>
                <p:oleObj name="Формула" r:id="rId10" imgW="431613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1125538"/>
                        <a:ext cx="12144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8"/>
          <p:cNvSpPr>
            <a:spLocks noChangeArrowheads="1"/>
          </p:cNvSpPr>
          <p:nvPr/>
        </p:nvSpPr>
        <p:spPr bwMode="auto">
          <a:xfrm>
            <a:off x="-323850" y="-26988"/>
            <a:ext cx="9467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ru-RU" altLang="ru-RU" sz="2800">
                <a:cs typeface="Times New Roman" panose="02020603050405020304" pitchFamily="18" charset="0"/>
              </a:rPr>
              <a:t>1.Укажите функцию, графиком которой является прямая.</a:t>
            </a:r>
            <a:endParaRPr lang="ru-RU" altLang="ru-RU" sz="2800"/>
          </a:p>
        </p:txBody>
      </p:sp>
      <p:sp>
        <p:nvSpPr>
          <p:cNvPr id="16400" name="Rectangle 10"/>
          <p:cNvSpPr>
            <a:spLocks noChangeArrowheads="1"/>
          </p:cNvSpPr>
          <p:nvPr/>
        </p:nvSpPr>
        <p:spPr bwMode="auto">
          <a:xfrm>
            <a:off x="449263" y="938213"/>
            <a:ext cx="2125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	 </a:t>
            </a:r>
            <a:endParaRPr lang="ru-RU" altLang="ru-RU"/>
          </a:p>
        </p:txBody>
      </p:sp>
      <p:sp>
        <p:nvSpPr>
          <p:cNvPr id="16401" name="Rectangle 11"/>
          <p:cNvSpPr>
            <a:spLocks noChangeArrowheads="1"/>
          </p:cNvSpPr>
          <p:nvPr/>
        </p:nvSpPr>
        <p:spPr bwMode="auto">
          <a:xfrm>
            <a:off x="449263" y="11382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6402" name="TextBox 12"/>
          <p:cNvSpPr txBox="1">
            <a:spLocks noChangeArrowheads="1"/>
          </p:cNvSpPr>
          <p:nvPr/>
        </p:nvSpPr>
        <p:spPr bwMode="auto">
          <a:xfrm>
            <a:off x="395288" y="12684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1)</a:t>
            </a: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2484438" y="1268413"/>
            <a:ext cx="38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2)</a:t>
            </a:r>
          </a:p>
        </p:txBody>
      </p:sp>
      <p:sp>
        <p:nvSpPr>
          <p:cNvPr id="16404" name="TextBox 14"/>
          <p:cNvSpPr txBox="1">
            <a:spLocks noChangeArrowheads="1"/>
          </p:cNvSpPr>
          <p:nvPr/>
        </p:nvSpPr>
        <p:spPr bwMode="auto">
          <a:xfrm>
            <a:off x="4932363" y="1268413"/>
            <a:ext cx="461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3) </a:t>
            </a:r>
          </a:p>
        </p:txBody>
      </p:sp>
      <p:sp>
        <p:nvSpPr>
          <p:cNvPr id="16405" name="TextBox 15"/>
          <p:cNvSpPr txBox="1">
            <a:spLocks noChangeArrowheads="1"/>
          </p:cNvSpPr>
          <p:nvPr/>
        </p:nvSpPr>
        <p:spPr bwMode="auto">
          <a:xfrm>
            <a:off x="6948488" y="1341438"/>
            <a:ext cx="38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4)</a:t>
            </a:r>
          </a:p>
        </p:txBody>
      </p:sp>
      <p:sp>
        <p:nvSpPr>
          <p:cNvPr id="16406" name="TextBox 24"/>
          <p:cNvSpPr txBox="1">
            <a:spLocks noChangeArrowheads="1"/>
          </p:cNvSpPr>
          <p:nvPr/>
        </p:nvSpPr>
        <p:spPr bwMode="auto">
          <a:xfrm>
            <a:off x="0" y="2420938"/>
            <a:ext cx="88931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2.Укажите функцию, графиком которой НЕ является прямая</a:t>
            </a:r>
            <a:r>
              <a:rPr lang="ru-RU" altLang="ru-RU"/>
              <a:t>.</a:t>
            </a:r>
          </a:p>
          <a:p>
            <a:pPr eaLnBrk="1" hangingPunct="1"/>
            <a:r>
              <a:rPr lang="ru-RU" altLang="ru-RU"/>
              <a:t>1) 	                         2 )                                   3)                                 4) </a:t>
            </a:r>
          </a:p>
          <a:p>
            <a:pPr eaLnBrk="1" hangingPunct="1"/>
            <a:endParaRPr lang="ru-RU" altLang="ru-RU"/>
          </a:p>
        </p:txBody>
      </p:sp>
      <p:sp>
        <p:nvSpPr>
          <p:cNvPr id="1640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68313" y="3284538"/>
          <a:ext cx="19462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Формула" r:id="rId12" imgW="672808" imgH="203112" progId="Equation.3">
                  <p:embed/>
                </p:oleObj>
              </mc:Choice>
              <mc:Fallback>
                <p:oleObj name="Формула" r:id="rId12" imgW="672808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194627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276600" y="3136900"/>
          <a:ext cx="1295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Формула" r:id="rId14" imgW="634725" imgH="393529" progId="Equation.3">
                  <p:embed/>
                </p:oleObj>
              </mc:Choice>
              <mc:Fallback>
                <p:oleObj name="Формула" r:id="rId14" imgW="634725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36900"/>
                        <a:ext cx="1295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435600" y="3213100"/>
          <a:ext cx="15509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Формула" r:id="rId16" imgW="685800" imgH="228600" progId="Equation.3">
                  <p:embed/>
                </p:oleObj>
              </mc:Choice>
              <mc:Fallback>
                <p:oleObj name="Формула" r:id="rId16" imgW="685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213100"/>
                        <a:ext cx="155098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7667625" y="3152775"/>
          <a:ext cx="11525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Формула" r:id="rId18" imgW="457002" imgH="203112" progId="Equation.3">
                  <p:embed/>
                </p:oleObj>
              </mc:Choice>
              <mc:Fallback>
                <p:oleObj name="Формула" r:id="rId18" imgW="457002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152775"/>
                        <a:ext cx="11525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1" name="TextBox 33"/>
          <p:cNvSpPr txBox="1">
            <a:spLocks noChangeArrowheads="1"/>
          </p:cNvSpPr>
          <p:nvPr/>
        </p:nvSpPr>
        <p:spPr bwMode="auto">
          <a:xfrm>
            <a:off x="0" y="4149725"/>
            <a:ext cx="86725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3.Определите, какое из перечисленных уравнений</a:t>
            </a:r>
          </a:p>
          <a:p>
            <a:pPr eaLnBrk="1" hangingPunct="1"/>
            <a:r>
              <a:rPr lang="ru-RU" altLang="ru-RU" sz="2800"/>
              <a:t> является уравнением прямой.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/>
              <a:t>1) 	                      2)                   	3) 	                   4) </a:t>
            </a:r>
          </a:p>
          <a:p>
            <a:pPr eaLnBrk="1" hangingPunct="1"/>
            <a:endParaRPr lang="ru-RU" altLang="ru-RU"/>
          </a:p>
        </p:txBody>
      </p:sp>
      <p:sp>
        <p:nvSpPr>
          <p:cNvPr id="1641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468313" y="5373688"/>
          <a:ext cx="16557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Формула" r:id="rId20" imgW="660113" imgH="203112" progId="Equation.3">
                  <p:embed/>
                </p:oleObj>
              </mc:Choice>
              <mc:Fallback>
                <p:oleObj name="Формула" r:id="rId20" imgW="660113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73688"/>
                        <a:ext cx="16557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2627313" y="5373688"/>
          <a:ext cx="18002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Формула" r:id="rId22" imgW="977476" imgH="203112" progId="Equation.3">
                  <p:embed/>
                </p:oleObj>
              </mc:Choice>
              <mc:Fallback>
                <p:oleObj name="Формула" r:id="rId22" imgW="977476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373688"/>
                        <a:ext cx="18002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4859338" y="5373688"/>
          <a:ext cx="17605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Формула" r:id="rId24" imgW="901309" imgH="228501" progId="Equation.3">
                  <p:embed/>
                </p:oleObj>
              </mc:Choice>
              <mc:Fallback>
                <p:oleObj name="Формула" r:id="rId24" imgW="901309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73688"/>
                        <a:ext cx="17605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7167563" y="5373688"/>
          <a:ext cx="16970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Формула" r:id="rId26" imgW="901440" imgH="228600" progId="Equation.3">
                  <p:embed/>
                </p:oleObj>
              </mc:Choice>
              <mc:Fallback>
                <p:oleObj name="Формула" r:id="rId26" imgW="9014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5373688"/>
                        <a:ext cx="16970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4932363" y="3141663"/>
            <a:ext cx="221615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39975" y="5229225"/>
            <a:ext cx="214471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932363" y="1125538"/>
            <a:ext cx="1928812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0" y="260350"/>
            <a:ext cx="8943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1325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1</a:t>
            </a:r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484438" y="1196975"/>
          <a:ext cx="2951162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r:id="rId5" imgW="2016252" imgH="2039722" progId="Visio.Drawing.11">
                  <p:embed/>
                </p:oleObj>
              </mc:Choice>
              <mc:Fallback>
                <p:oleObj r:id="rId5" imgW="2016252" imgH="203972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96975"/>
                        <a:ext cx="2951162" cy="298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9"/>
          <p:cNvGraphicFramePr>
            <a:graphicFrameLocks noChangeAspect="1"/>
          </p:cNvGraphicFramePr>
          <p:nvPr/>
        </p:nvGraphicFramePr>
        <p:xfrm>
          <a:off x="2484438" y="4652963"/>
          <a:ext cx="12239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Формула" r:id="rId7" imgW="457002" imgH="203112" progId="Equation.3">
                  <p:embed/>
                </p:oleObj>
              </mc:Choice>
              <mc:Fallback>
                <p:oleObj name="Формула" r:id="rId7" imgW="457002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652963"/>
                        <a:ext cx="122396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5003800" y="4652963"/>
          <a:ext cx="1752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Формула" r:id="rId9" imgW="698197" imgH="203112" progId="Equation.3">
                  <p:embed/>
                </p:oleObj>
              </mc:Choice>
              <mc:Fallback>
                <p:oleObj name="Формула" r:id="rId9" imgW="698197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652963"/>
                        <a:ext cx="17526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2411413" y="5516563"/>
          <a:ext cx="16557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Формула" r:id="rId11" imgW="609336" imgH="203112" progId="Equation.3">
                  <p:embed/>
                </p:oleObj>
              </mc:Choice>
              <mc:Fallback>
                <p:oleObj name="Формула" r:id="rId11" imgW="60933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16563"/>
                        <a:ext cx="1655762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859338" y="5445125"/>
          <a:ext cx="12255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Формула" r:id="rId13" imgW="380835" imgH="203112" progId="Equation.3">
                  <p:embed/>
                </p:oleObj>
              </mc:Choice>
              <mc:Fallback>
                <p:oleObj name="Формула" r:id="rId13" imgW="380835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45125"/>
                        <a:ext cx="12255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979613" y="4652963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356100" y="465296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979613" y="5516563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356100" y="5516563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49263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260350"/>
            <a:ext cx="8943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1325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1</a:t>
            </a:r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484438" y="1196975"/>
          <a:ext cx="2951162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r:id="rId4" imgW="2016252" imgH="2039722" progId="Visio.Drawing.11">
                  <p:embed/>
                </p:oleObj>
              </mc:Choice>
              <mc:Fallback>
                <p:oleObj r:id="rId4" imgW="2016252" imgH="203972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96975"/>
                        <a:ext cx="2951162" cy="298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2484438" y="4652963"/>
          <a:ext cx="12239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Формула" r:id="rId6" imgW="457002" imgH="203112" progId="Equation.3">
                  <p:embed/>
                </p:oleObj>
              </mc:Choice>
              <mc:Fallback>
                <p:oleObj name="Формула" r:id="rId6" imgW="457002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652963"/>
                        <a:ext cx="122396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5003800" y="4652963"/>
          <a:ext cx="1752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Формула" r:id="rId8" imgW="698197" imgH="203112" progId="Equation.3">
                  <p:embed/>
                </p:oleObj>
              </mc:Choice>
              <mc:Fallback>
                <p:oleObj name="Формула" r:id="rId8" imgW="698197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652963"/>
                        <a:ext cx="17526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2411413" y="5516563"/>
          <a:ext cx="16557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Формула" r:id="rId10" imgW="609336" imgH="203112" progId="Equation.3">
                  <p:embed/>
                </p:oleObj>
              </mc:Choice>
              <mc:Fallback>
                <p:oleObj name="Формула" r:id="rId10" imgW="60933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16563"/>
                        <a:ext cx="1655762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859338" y="5445125"/>
          <a:ext cx="12255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Формула" r:id="rId12" imgW="380835" imgH="203112" progId="Equation.3">
                  <p:embed/>
                </p:oleObj>
              </mc:Choice>
              <mc:Fallback>
                <p:oleObj name="Формула" r:id="rId12" imgW="380835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45125"/>
                        <a:ext cx="12255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1979613" y="4652963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4356100" y="465296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1979613" y="5516563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4356100" y="5516563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449263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79613" y="5445125"/>
            <a:ext cx="221773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28625"/>
            <a:ext cx="8229600" cy="55721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1.   </a:t>
            </a:r>
            <a:r>
              <a:rPr lang="ru-RU" altLang="ru-RU" smtClean="0">
                <a:cs typeface="Times New Roman" panose="02020603050405020304" pitchFamily="18" charset="0"/>
              </a:rPr>
              <a:t>Определите, на какое из указанных чисел делится произведение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mtClean="0"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mtClean="0">
                <a:cs typeface="Times New Roman" panose="02020603050405020304" pitchFamily="18" charset="0"/>
              </a:rPr>
              <a:t>1) 26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mtClean="0">
                <a:cs typeface="Times New Roman" panose="02020603050405020304" pitchFamily="18" charset="0"/>
              </a:rPr>
              <a:t>2) 142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mtClean="0">
                <a:cs typeface="Times New Roman" panose="02020603050405020304" pitchFamily="18" charset="0"/>
              </a:rPr>
              <a:t>	3) 45	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mtClean="0">
                <a:cs typeface="Times New Roman" panose="02020603050405020304" pitchFamily="18" charset="0"/>
              </a:rPr>
              <a:t>4) 39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altLang="ru-RU" smtClean="0">
                <a:cs typeface="Times New Roman" panose="02020603050405020304" pitchFamily="18" charset="0"/>
              </a:rPr>
              <a:t>Определите, на какое из данных чисел НЕ делится значение выражения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altLang="ru-RU" smtClean="0"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mtClean="0">
                <a:cs typeface="Times New Roman" panose="02020603050405020304" pitchFamily="18" charset="0"/>
              </a:rPr>
              <a:t>1) 23		2) 7		3) 9		4) 49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altLang="ru-RU" smtClean="0"/>
              <a:t>Определите, </a:t>
            </a:r>
            <a:r>
              <a:rPr lang="en-US" altLang="ru-RU" smtClean="0"/>
              <a:t>   </a:t>
            </a:r>
            <a:r>
              <a:rPr lang="ru-RU" altLang="ru-RU" smtClean="0"/>
              <a:t>на какое из данных чисел делится значение выражения</a:t>
            </a:r>
            <a:r>
              <a:rPr lang="en-US" altLang="ru-RU" smtClean="0"/>
              <a:t>                       .</a:t>
            </a: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   </a:t>
            </a:r>
            <a:r>
              <a:rPr lang="ru-RU" altLang="ru-RU" smtClean="0"/>
              <a:t>1) 70		2) 91		3) 95		4) 143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625" y="857250"/>
          <a:ext cx="14747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4" imgW="495000" imgH="177480" progId="Equation.3">
                  <p:embed/>
                </p:oleObj>
              </mc:Choice>
              <mc:Fallback>
                <p:oleObj name="Формула" r:id="rId4" imgW="4950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857250"/>
                        <a:ext cx="14747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15063" y="2786063"/>
          <a:ext cx="210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6" imgW="799920" imgH="203040" progId="Equation.3">
                  <p:embed/>
                </p:oleObj>
              </mc:Choice>
              <mc:Fallback>
                <p:oleObj name="Формула" r:id="rId6" imgW="799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786063"/>
                        <a:ext cx="2101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072063" y="4786313"/>
          <a:ext cx="16891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8" imgW="685800" imgH="203040" progId="Equation.3">
                  <p:embed/>
                </p:oleObj>
              </mc:Choice>
              <mc:Fallback>
                <p:oleObj name="Формула" r:id="rId8" imgW="6858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4786313"/>
                        <a:ext cx="16891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6500813" y="171450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rId10" action="ppaction://hlinksldjump" highlightClick="1"/>
          </p:cNvPr>
          <p:cNvSpPr/>
          <p:nvPr/>
        </p:nvSpPr>
        <p:spPr>
          <a:xfrm>
            <a:off x="8101013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/>
        </p:nvGraphicFramePr>
        <p:xfrm>
          <a:off x="2484438" y="1268413"/>
          <a:ext cx="3059112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r:id="rId5" imgW="2039722" imgH="2030578" progId="Visio.Drawing.11">
                  <p:embed/>
                </p:oleObj>
              </mc:Choice>
              <mc:Fallback>
                <p:oleObj r:id="rId5" imgW="2039722" imgH="203057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3059112" cy="30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1835150" y="4437063"/>
          <a:ext cx="16779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Формула" r:id="rId7" imgW="609336" imgH="203112" progId="Equation.3">
                  <p:embed/>
                </p:oleObj>
              </mc:Choice>
              <mc:Fallback>
                <p:oleObj name="Формула" r:id="rId7" imgW="60933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167798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5076825" y="4437063"/>
          <a:ext cx="15113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Формула" r:id="rId9" imgW="609336" imgH="203112" progId="Equation.3">
                  <p:embed/>
                </p:oleObj>
              </mc:Choice>
              <mc:Fallback>
                <p:oleObj name="Формула" r:id="rId9" imgW="609336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437063"/>
                        <a:ext cx="15113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835150" y="5300663"/>
          <a:ext cx="16208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Формула" r:id="rId11" imgW="545626" imgH="203024" progId="Equation.3">
                  <p:embed/>
                </p:oleObj>
              </mc:Choice>
              <mc:Fallback>
                <p:oleObj name="Формула" r:id="rId11" imgW="545626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300663"/>
                        <a:ext cx="16208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5076825" y="5229225"/>
          <a:ext cx="24209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Формула" r:id="rId13" imgW="812447" imgH="203112" progId="Equation.3">
                  <p:embed/>
                </p:oleObj>
              </mc:Choice>
              <mc:Fallback>
                <p:oleObj name="Формула" r:id="rId13" imgW="812447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229225"/>
                        <a:ext cx="2420938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260350"/>
            <a:ext cx="9350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5.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2.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258888" y="4437063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00563" y="4437063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331913" y="5300663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500563" y="5300663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482" name="Object 8"/>
          <p:cNvGraphicFramePr>
            <a:graphicFrameLocks noChangeAspect="1"/>
          </p:cNvGraphicFramePr>
          <p:nvPr/>
        </p:nvGraphicFramePr>
        <p:xfrm>
          <a:off x="2484438" y="1268413"/>
          <a:ext cx="3059112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r:id="rId4" imgW="2039722" imgH="2030578" progId="Visio.Drawing.11">
                  <p:embed/>
                </p:oleObj>
              </mc:Choice>
              <mc:Fallback>
                <p:oleObj r:id="rId4" imgW="2039722" imgH="203057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3059112" cy="30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1835150" y="4437063"/>
          <a:ext cx="16779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Формула" r:id="rId6" imgW="609336" imgH="203112" progId="Equation.3">
                  <p:embed/>
                </p:oleObj>
              </mc:Choice>
              <mc:Fallback>
                <p:oleObj name="Формула" r:id="rId6" imgW="60933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167798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5076825" y="4437063"/>
          <a:ext cx="15113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Формула" r:id="rId8" imgW="609336" imgH="203112" progId="Equation.3">
                  <p:embed/>
                </p:oleObj>
              </mc:Choice>
              <mc:Fallback>
                <p:oleObj name="Формула" r:id="rId8" imgW="609336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437063"/>
                        <a:ext cx="15113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835150" y="5300663"/>
          <a:ext cx="16208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Формула" r:id="rId10" imgW="545626" imgH="203024" progId="Equation.3">
                  <p:embed/>
                </p:oleObj>
              </mc:Choice>
              <mc:Fallback>
                <p:oleObj name="Формула" r:id="rId10" imgW="545626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300663"/>
                        <a:ext cx="16208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5076825" y="5229225"/>
          <a:ext cx="24209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Формула" r:id="rId12" imgW="812447" imgH="203112" progId="Equation.3">
                  <p:embed/>
                </p:oleObj>
              </mc:Choice>
              <mc:Fallback>
                <p:oleObj name="Формула" r:id="rId12" imgW="812447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229225"/>
                        <a:ext cx="2420938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260350"/>
            <a:ext cx="9350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5.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2.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1258888" y="4437063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4500563" y="4437063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1331913" y="5300663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4500563" y="5300663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363" y="4292600"/>
            <a:ext cx="1928812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260350"/>
            <a:ext cx="9350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6.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3.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692275" y="4868863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932363" y="4868863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763713" y="5732463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932363" y="5732463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1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506" name="Object 21"/>
          <p:cNvGraphicFramePr>
            <a:graphicFrameLocks noChangeAspect="1"/>
          </p:cNvGraphicFramePr>
          <p:nvPr/>
        </p:nvGraphicFramePr>
        <p:xfrm>
          <a:off x="2843213" y="1196975"/>
          <a:ext cx="2449512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r:id="rId5" imgW="1499921" imgH="2219858" progId="Visio.Drawing.11">
                  <p:embed/>
                </p:oleObj>
              </mc:Choice>
              <mc:Fallback>
                <p:oleObj r:id="rId5" imgW="1499921" imgH="2219858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449512" cy="363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20"/>
          <p:cNvGraphicFramePr>
            <a:graphicFrameLocks noChangeAspect="1"/>
          </p:cNvGraphicFramePr>
          <p:nvPr/>
        </p:nvGraphicFramePr>
        <p:xfrm>
          <a:off x="2339975" y="4868863"/>
          <a:ext cx="1511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Формула" r:id="rId7" imgW="596641" imgH="203112" progId="Equation.3">
                  <p:embed/>
                </p:oleObj>
              </mc:Choice>
              <mc:Fallback>
                <p:oleObj name="Формула" r:id="rId7" imgW="596641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868863"/>
                        <a:ext cx="1511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9"/>
          <p:cNvGraphicFramePr>
            <a:graphicFrameLocks noChangeAspect="1"/>
          </p:cNvGraphicFramePr>
          <p:nvPr/>
        </p:nvGraphicFramePr>
        <p:xfrm>
          <a:off x="5651500" y="4581525"/>
          <a:ext cx="10906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Формула" r:id="rId9" imgW="406048" imgH="393359" progId="Equation.3">
                  <p:embed/>
                </p:oleObj>
              </mc:Choice>
              <mc:Fallback>
                <p:oleObj name="Формула" r:id="rId9" imgW="406048" imgH="39335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581525"/>
                        <a:ext cx="109061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8"/>
          <p:cNvGraphicFramePr>
            <a:graphicFrameLocks noChangeAspect="1"/>
          </p:cNvGraphicFramePr>
          <p:nvPr/>
        </p:nvGraphicFramePr>
        <p:xfrm>
          <a:off x="2411413" y="5732463"/>
          <a:ext cx="1223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Формула" r:id="rId11" imgW="457002" imgH="203112" progId="Equation.3">
                  <p:embed/>
                </p:oleObj>
              </mc:Choice>
              <mc:Fallback>
                <p:oleObj name="Формула" r:id="rId11" imgW="457002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732463"/>
                        <a:ext cx="12239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7"/>
          <p:cNvGraphicFramePr>
            <a:graphicFrameLocks noChangeAspect="1"/>
          </p:cNvGraphicFramePr>
          <p:nvPr/>
        </p:nvGraphicFramePr>
        <p:xfrm>
          <a:off x="5724525" y="5732463"/>
          <a:ext cx="1368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Формула" r:id="rId13" imgW="545626" imgH="203024" progId="Equation.3">
                  <p:embed/>
                </p:oleObj>
              </mc:Choice>
              <mc:Fallback>
                <p:oleObj name="Формула" r:id="rId13" imgW="545626" imgH="2030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732463"/>
                        <a:ext cx="13684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0" y="260350"/>
            <a:ext cx="9350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6.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3.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1692275" y="4868863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4932363" y="4868863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1763713" y="5732463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932363" y="5732463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4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2530" name="Object 21"/>
          <p:cNvGraphicFramePr>
            <a:graphicFrameLocks noChangeAspect="1"/>
          </p:cNvGraphicFramePr>
          <p:nvPr/>
        </p:nvGraphicFramePr>
        <p:xfrm>
          <a:off x="2843213" y="1196975"/>
          <a:ext cx="2449512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r:id="rId4" imgW="1499921" imgH="2219858" progId="Visio.Drawing.11">
                  <p:embed/>
                </p:oleObj>
              </mc:Choice>
              <mc:Fallback>
                <p:oleObj r:id="rId4" imgW="1499921" imgH="2219858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449512" cy="363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0"/>
          <p:cNvGraphicFramePr>
            <a:graphicFrameLocks noChangeAspect="1"/>
          </p:cNvGraphicFramePr>
          <p:nvPr/>
        </p:nvGraphicFramePr>
        <p:xfrm>
          <a:off x="2339975" y="4868863"/>
          <a:ext cx="1511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Формула" r:id="rId6" imgW="596641" imgH="203112" progId="Equation.3">
                  <p:embed/>
                </p:oleObj>
              </mc:Choice>
              <mc:Fallback>
                <p:oleObj name="Формула" r:id="rId6" imgW="596641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868863"/>
                        <a:ext cx="1511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9"/>
          <p:cNvGraphicFramePr>
            <a:graphicFrameLocks noChangeAspect="1"/>
          </p:cNvGraphicFramePr>
          <p:nvPr/>
        </p:nvGraphicFramePr>
        <p:xfrm>
          <a:off x="5651500" y="4581525"/>
          <a:ext cx="10906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Формула" r:id="rId8" imgW="406048" imgH="393359" progId="Equation.3">
                  <p:embed/>
                </p:oleObj>
              </mc:Choice>
              <mc:Fallback>
                <p:oleObj name="Формула" r:id="rId8" imgW="406048" imgH="39335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581525"/>
                        <a:ext cx="109061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8"/>
          <p:cNvGraphicFramePr>
            <a:graphicFrameLocks noChangeAspect="1"/>
          </p:cNvGraphicFramePr>
          <p:nvPr/>
        </p:nvGraphicFramePr>
        <p:xfrm>
          <a:off x="2411413" y="5732463"/>
          <a:ext cx="1223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Формула" r:id="rId10" imgW="457002" imgH="203112" progId="Equation.3">
                  <p:embed/>
                </p:oleObj>
              </mc:Choice>
              <mc:Fallback>
                <p:oleObj name="Формула" r:id="rId10" imgW="457002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732463"/>
                        <a:ext cx="12239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7"/>
          <p:cNvGraphicFramePr>
            <a:graphicFrameLocks noChangeAspect="1"/>
          </p:cNvGraphicFramePr>
          <p:nvPr/>
        </p:nvGraphicFramePr>
        <p:xfrm>
          <a:off x="5724525" y="5732463"/>
          <a:ext cx="1368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Формула" r:id="rId12" imgW="545626" imgH="203024" progId="Equation.3">
                  <p:embed/>
                </p:oleObj>
              </mc:Choice>
              <mc:Fallback>
                <p:oleObj name="Формула" r:id="rId12" imgW="545626" imgH="2030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732463"/>
                        <a:ext cx="13684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513" y="5661025"/>
            <a:ext cx="1928812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88913"/>
            <a:ext cx="9278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7.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4.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763713" y="4365625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003800" y="43656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835150" y="5229225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003800" y="5229225"/>
            <a:ext cx="73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468313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2411413" y="1412875"/>
          <a:ext cx="3313112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r:id="rId5" imgW="2043074" imgH="1679753" progId="Visio.Drawing.11">
                  <p:embed/>
                </p:oleObj>
              </mc:Choice>
              <mc:Fallback>
                <p:oleObj r:id="rId5" imgW="2043074" imgH="167975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12875"/>
                        <a:ext cx="3313112" cy="272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2"/>
          <p:cNvGraphicFramePr>
            <a:graphicFrameLocks noChangeAspect="1"/>
          </p:cNvGraphicFramePr>
          <p:nvPr/>
        </p:nvGraphicFramePr>
        <p:xfrm>
          <a:off x="2411413" y="4365625"/>
          <a:ext cx="1368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Формула" r:id="rId7" imgW="545626" imgH="203024" progId="Equation.3">
                  <p:embed/>
                </p:oleObj>
              </mc:Choice>
              <mc:Fallback>
                <p:oleObj name="Формула" r:id="rId7" imgW="545626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365625"/>
                        <a:ext cx="13684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1"/>
          <p:cNvGraphicFramePr>
            <a:graphicFrameLocks noChangeAspect="1"/>
          </p:cNvGraphicFramePr>
          <p:nvPr/>
        </p:nvGraphicFramePr>
        <p:xfrm>
          <a:off x="2484438" y="5013325"/>
          <a:ext cx="11509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Формула" r:id="rId9" imgW="507780" imgH="393529" progId="Equation.3">
                  <p:embed/>
                </p:oleObj>
              </mc:Choice>
              <mc:Fallback>
                <p:oleObj name="Формула" r:id="rId9" imgW="507780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013325"/>
                        <a:ext cx="1150937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0"/>
          <p:cNvGraphicFramePr>
            <a:graphicFrameLocks noChangeAspect="1"/>
          </p:cNvGraphicFramePr>
          <p:nvPr/>
        </p:nvGraphicFramePr>
        <p:xfrm>
          <a:off x="5651500" y="4437063"/>
          <a:ext cx="16049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Формула" r:id="rId11" imgW="660113" imgH="203112" progId="Equation.3">
                  <p:embed/>
                </p:oleObj>
              </mc:Choice>
              <mc:Fallback>
                <p:oleObj name="Формула" r:id="rId11" imgW="660113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437063"/>
                        <a:ext cx="1604963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/>
          <p:cNvGraphicFramePr>
            <a:graphicFrameLocks noChangeAspect="1"/>
          </p:cNvGraphicFramePr>
          <p:nvPr/>
        </p:nvGraphicFramePr>
        <p:xfrm>
          <a:off x="5651500" y="5013325"/>
          <a:ext cx="15335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Формула" r:id="rId13" imgW="622030" imgH="393529" progId="Equation.3">
                  <p:embed/>
                </p:oleObj>
              </mc:Choice>
              <mc:Fallback>
                <p:oleObj name="Формула" r:id="rId13" imgW="62203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013325"/>
                        <a:ext cx="153352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0" y="188913"/>
            <a:ext cx="9278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7.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4.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1763713" y="4365625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5003800" y="43656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1835150" y="5229225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5003800" y="5229225"/>
            <a:ext cx="73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4578" name="Object 7"/>
          <p:cNvGraphicFramePr>
            <a:graphicFrameLocks noChangeAspect="1"/>
          </p:cNvGraphicFramePr>
          <p:nvPr/>
        </p:nvGraphicFramePr>
        <p:xfrm>
          <a:off x="2411413" y="1498600"/>
          <a:ext cx="3313112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4" imgW="2043074" imgH="1679753" progId="Visio.Drawing.11">
                  <p:embed/>
                </p:oleObj>
              </mc:Choice>
              <mc:Fallback>
                <p:oleObj r:id="rId4" imgW="2043074" imgH="167975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98600"/>
                        <a:ext cx="3313112" cy="272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2"/>
          <p:cNvGraphicFramePr>
            <a:graphicFrameLocks noChangeAspect="1"/>
          </p:cNvGraphicFramePr>
          <p:nvPr/>
        </p:nvGraphicFramePr>
        <p:xfrm>
          <a:off x="2411413" y="4365625"/>
          <a:ext cx="1368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Формула" r:id="rId6" imgW="545626" imgH="203024" progId="Equation.3">
                  <p:embed/>
                </p:oleObj>
              </mc:Choice>
              <mc:Fallback>
                <p:oleObj name="Формула" r:id="rId6" imgW="545626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365625"/>
                        <a:ext cx="13684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1"/>
          <p:cNvGraphicFramePr>
            <a:graphicFrameLocks noChangeAspect="1"/>
          </p:cNvGraphicFramePr>
          <p:nvPr/>
        </p:nvGraphicFramePr>
        <p:xfrm>
          <a:off x="2484438" y="5013325"/>
          <a:ext cx="11509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Формула" r:id="rId8" imgW="507780" imgH="393529" progId="Equation.3">
                  <p:embed/>
                </p:oleObj>
              </mc:Choice>
              <mc:Fallback>
                <p:oleObj name="Формула" r:id="rId8" imgW="507780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013325"/>
                        <a:ext cx="1150937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0"/>
          <p:cNvGraphicFramePr>
            <a:graphicFrameLocks noChangeAspect="1"/>
          </p:cNvGraphicFramePr>
          <p:nvPr/>
        </p:nvGraphicFramePr>
        <p:xfrm>
          <a:off x="5651500" y="4437063"/>
          <a:ext cx="16049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Формула" r:id="rId10" imgW="660113" imgH="203112" progId="Equation.3">
                  <p:embed/>
                </p:oleObj>
              </mc:Choice>
              <mc:Fallback>
                <p:oleObj name="Формула" r:id="rId10" imgW="660113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437063"/>
                        <a:ext cx="1604963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/>
        </p:nvGraphicFramePr>
        <p:xfrm>
          <a:off x="5651500" y="5013325"/>
          <a:ext cx="15335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Формула" r:id="rId12" imgW="622030" imgH="393529" progId="Equation.3">
                  <p:embed/>
                </p:oleObj>
              </mc:Choice>
              <mc:Fallback>
                <p:oleObj name="Формула" r:id="rId12" imgW="62203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013325"/>
                        <a:ext cx="153352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508625" y="5084763"/>
            <a:ext cx="1928813" cy="9302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88913"/>
            <a:ext cx="9278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8.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5.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763713" y="4365625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003800" y="43656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835150" y="5229225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003800" y="5229225"/>
            <a:ext cx="73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5" name="Rectangle 12"/>
          <p:cNvSpPr>
            <a:spLocks noChangeArrowheads="1"/>
          </p:cNvSpPr>
          <p:nvPr/>
        </p:nvSpPr>
        <p:spPr bwMode="auto">
          <a:xfrm>
            <a:off x="32385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2843213" y="1125538"/>
          <a:ext cx="2592387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r:id="rId5" imgW="1679753" imgH="2045818" progId="Visio.Drawing.11">
                  <p:embed/>
                </p:oleObj>
              </mc:Choice>
              <mc:Fallback>
                <p:oleObj r:id="rId5" imgW="1679753" imgH="204581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25538"/>
                        <a:ext cx="2592387" cy="317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5603" name="Object 9"/>
          <p:cNvGraphicFramePr>
            <a:graphicFrameLocks noChangeAspect="1"/>
          </p:cNvGraphicFramePr>
          <p:nvPr/>
        </p:nvGraphicFramePr>
        <p:xfrm>
          <a:off x="2411413" y="4365625"/>
          <a:ext cx="16557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Формула" r:id="rId7" imgW="660113" imgH="203112" progId="Equation.3">
                  <p:embed/>
                </p:oleObj>
              </mc:Choice>
              <mc:Fallback>
                <p:oleObj name="Формула" r:id="rId7" imgW="66011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365625"/>
                        <a:ext cx="165576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5604" name="Object 13"/>
          <p:cNvGraphicFramePr>
            <a:graphicFrameLocks noChangeAspect="1"/>
          </p:cNvGraphicFramePr>
          <p:nvPr/>
        </p:nvGraphicFramePr>
        <p:xfrm>
          <a:off x="5724525" y="4357688"/>
          <a:ext cx="1295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Формула" r:id="rId9" imgW="457002" imgH="203112" progId="Equation.3">
                  <p:embed/>
                </p:oleObj>
              </mc:Choice>
              <mc:Fallback>
                <p:oleObj name="Формула" r:id="rId9" imgW="457002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357688"/>
                        <a:ext cx="12954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5605" name="Object 15"/>
          <p:cNvGraphicFramePr>
            <a:graphicFrameLocks noChangeAspect="1"/>
          </p:cNvGraphicFramePr>
          <p:nvPr/>
        </p:nvGraphicFramePr>
        <p:xfrm>
          <a:off x="2411413" y="5013325"/>
          <a:ext cx="16557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Формула" r:id="rId11" imgW="710891" imgH="393529" progId="Equation.3">
                  <p:embed/>
                </p:oleObj>
              </mc:Choice>
              <mc:Fallback>
                <p:oleObj name="Формула" r:id="rId11" imgW="710891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13325"/>
                        <a:ext cx="1655762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5606" name="Object 17"/>
          <p:cNvGraphicFramePr>
            <a:graphicFrameLocks noChangeAspect="1"/>
          </p:cNvGraphicFramePr>
          <p:nvPr/>
        </p:nvGraphicFramePr>
        <p:xfrm>
          <a:off x="5724525" y="5254625"/>
          <a:ext cx="16557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Формула" r:id="rId13" imgW="622080" imgH="203040" progId="Equation.3">
                  <p:embed/>
                </p:oleObj>
              </mc:Choice>
              <mc:Fallback>
                <p:oleObj name="Формула" r:id="rId13" imgW="62208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254625"/>
                        <a:ext cx="1655763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0" y="188913"/>
            <a:ext cx="9278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8.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изображен на рисунке 5.</a:t>
            </a:r>
            <a:endParaRPr lang="ru-RU" altLang="ru-RU" sz="2800"/>
          </a:p>
          <a:p>
            <a:endParaRPr lang="ru-RU" altLang="ru-RU" sz="2800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763713" y="4365625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003800" y="43656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1835150" y="5229225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003800" y="5229225"/>
            <a:ext cx="73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6626" name="Object 7"/>
          <p:cNvGraphicFramePr>
            <a:graphicFrameLocks noChangeAspect="1"/>
          </p:cNvGraphicFramePr>
          <p:nvPr/>
        </p:nvGraphicFramePr>
        <p:xfrm>
          <a:off x="2843213" y="1125538"/>
          <a:ext cx="2592387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r:id="rId4" imgW="1679753" imgH="2045818" progId="Visio.Drawing.11">
                  <p:embed/>
                </p:oleObj>
              </mc:Choice>
              <mc:Fallback>
                <p:oleObj r:id="rId4" imgW="1679753" imgH="204581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25538"/>
                        <a:ext cx="2592387" cy="317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6627" name="Object 9"/>
          <p:cNvGraphicFramePr>
            <a:graphicFrameLocks noChangeAspect="1"/>
          </p:cNvGraphicFramePr>
          <p:nvPr/>
        </p:nvGraphicFramePr>
        <p:xfrm>
          <a:off x="2411413" y="4365625"/>
          <a:ext cx="16557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Формула" r:id="rId6" imgW="660113" imgH="203112" progId="Equation.3">
                  <p:embed/>
                </p:oleObj>
              </mc:Choice>
              <mc:Fallback>
                <p:oleObj name="Формула" r:id="rId6" imgW="66011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365625"/>
                        <a:ext cx="165576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6628" name="Object 13"/>
          <p:cNvGraphicFramePr>
            <a:graphicFrameLocks noChangeAspect="1"/>
          </p:cNvGraphicFramePr>
          <p:nvPr/>
        </p:nvGraphicFramePr>
        <p:xfrm>
          <a:off x="5724525" y="4357688"/>
          <a:ext cx="1295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Формула" r:id="rId8" imgW="457002" imgH="203112" progId="Equation.3">
                  <p:embed/>
                </p:oleObj>
              </mc:Choice>
              <mc:Fallback>
                <p:oleObj name="Формула" r:id="rId8" imgW="457002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357688"/>
                        <a:ext cx="12954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6629" name="Object 15"/>
          <p:cNvGraphicFramePr>
            <a:graphicFrameLocks noChangeAspect="1"/>
          </p:cNvGraphicFramePr>
          <p:nvPr/>
        </p:nvGraphicFramePr>
        <p:xfrm>
          <a:off x="2411413" y="5013325"/>
          <a:ext cx="16557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Формула" r:id="rId10" imgW="710891" imgH="393529" progId="Equation.3">
                  <p:embed/>
                </p:oleObj>
              </mc:Choice>
              <mc:Fallback>
                <p:oleObj name="Формула" r:id="rId10" imgW="710891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13325"/>
                        <a:ext cx="1655762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6630" name="Object 17"/>
          <p:cNvGraphicFramePr>
            <a:graphicFrameLocks noChangeAspect="1"/>
          </p:cNvGraphicFramePr>
          <p:nvPr/>
        </p:nvGraphicFramePr>
        <p:xfrm>
          <a:off x="5724525" y="5254625"/>
          <a:ext cx="16557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Формула" r:id="rId12" imgW="622080" imgH="203040" progId="Equation.3">
                  <p:embed/>
                </p:oleObj>
              </mc:Choice>
              <mc:Fallback>
                <p:oleObj name="Формула" r:id="rId12" imgW="62208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254625"/>
                        <a:ext cx="1655763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2339975" y="4221163"/>
            <a:ext cx="192881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1692275" y="4797425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4932363" y="47974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1763713" y="5661025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4932363" y="5661025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70" name="Rectangle 8"/>
          <p:cNvSpPr>
            <a:spLocks noChangeArrowheads="1"/>
          </p:cNvSpPr>
          <p:nvPr/>
        </p:nvSpPr>
        <p:spPr bwMode="auto">
          <a:xfrm>
            <a:off x="0" y="260350"/>
            <a:ext cx="9278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9.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проходит через начало координат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параллельно графику функции, изображенному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на рисунке 6.</a:t>
            </a:r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27650" name="Object 7"/>
          <p:cNvGraphicFramePr>
            <a:graphicFrameLocks noChangeAspect="1"/>
          </p:cNvGraphicFramePr>
          <p:nvPr/>
        </p:nvGraphicFramePr>
        <p:xfrm>
          <a:off x="3203575" y="1773238"/>
          <a:ext cx="2305050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r:id="rId5" imgW="1679753" imgH="2219858" progId="Visio.Drawing.11">
                  <p:embed/>
                </p:oleObj>
              </mc:Choice>
              <mc:Fallback>
                <p:oleObj r:id="rId5" imgW="1679753" imgH="221985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773238"/>
                        <a:ext cx="2305050" cy="30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7651" name="Object 9"/>
          <p:cNvGraphicFramePr>
            <a:graphicFrameLocks noChangeAspect="1"/>
          </p:cNvGraphicFramePr>
          <p:nvPr/>
        </p:nvGraphicFramePr>
        <p:xfrm>
          <a:off x="2339975" y="4797425"/>
          <a:ext cx="11160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Формула" r:id="rId7" imgW="457002" imgH="203112" progId="Equation.3">
                  <p:embed/>
                </p:oleObj>
              </mc:Choice>
              <mc:Fallback>
                <p:oleObj name="Формула" r:id="rId7" imgW="457002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797425"/>
                        <a:ext cx="11160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7652" name="Object 11"/>
          <p:cNvGraphicFramePr>
            <a:graphicFrameLocks noChangeAspect="1"/>
          </p:cNvGraphicFramePr>
          <p:nvPr/>
        </p:nvGraphicFramePr>
        <p:xfrm>
          <a:off x="5580063" y="4797425"/>
          <a:ext cx="14636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Формула" r:id="rId9" imgW="596641" imgH="203112" progId="Equation.3">
                  <p:embed/>
                </p:oleObj>
              </mc:Choice>
              <mc:Fallback>
                <p:oleObj name="Формула" r:id="rId9" imgW="596641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97425"/>
                        <a:ext cx="14636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7653" name="Object 13"/>
          <p:cNvGraphicFramePr>
            <a:graphicFrameLocks noChangeAspect="1"/>
          </p:cNvGraphicFramePr>
          <p:nvPr/>
        </p:nvGraphicFramePr>
        <p:xfrm>
          <a:off x="2411413" y="5661025"/>
          <a:ext cx="13255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Формула" r:id="rId11" imgW="545626" imgH="203024" progId="Equation.3">
                  <p:embed/>
                </p:oleObj>
              </mc:Choice>
              <mc:Fallback>
                <p:oleObj name="Формула" r:id="rId11" imgW="545626" imgH="20302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661025"/>
                        <a:ext cx="13255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7654" name="Object 15"/>
          <p:cNvGraphicFramePr>
            <a:graphicFrameLocks noChangeAspect="1"/>
          </p:cNvGraphicFramePr>
          <p:nvPr/>
        </p:nvGraphicFramePr>
        <p:xfrm>
          <a:off x="5580063" y="5445125"/>
          <a:ext cx="1397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Формула" r:id="rId13" imgW="609336" imgH="393529" progId="Equation.3">
                  <p:embed/>
                </p:oleObj>
              </mc:Choice>
              <mc:Fallback>
                <p:oleObj name="Формула" r:id="rId13" imgW="609336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445125"/>
                        <a:ext cx="13970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692275" y="4797425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4932363" y="47974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1763713" y="5661025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4932363" y="5661025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449263" y="339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3" name="Rectangle 8"/>
          <p:cNvSpPr>
            <a:spLocks noChangeArrowheads="1"/>
          </p:cNvSpPr>
          <p:nvPr/>
        </p:nvSpPr>
        <p:spPr bwMode="auto">
          <a:xfrm>
            <a:off x="0" y="260350"/>
            <a:ext cx="9278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9.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проходит через начало координат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параллельно графику функции, изображенному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на рисунке 6.</a:t>
            </a:r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28674" name="Object 7"/>
          <p:cNvGraphicFramePr>
            <a:graphicFrameLocks noChangeAspect="1"/>
          </p:cNvGraphicFramePr>
          <p:nvPr/>
        </p:nvGraphicFramePr>
        <p:xfrm>
          <a:off x="3203575" y="1773238"/>
          <a:ext cx="2305050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4" imgW="1679753" imgH="2219858" progId="Visio.Drawing.11">
                  <p:embed/>
                </p:oleObj>
              </mc:Choice>
              <mc:Fallback>
                <p:oleObj r:id="rId4" imgW="1679753" imgH="221985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773238"/>
                        <a:ext cx="2305050" cy="30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5" name="Object 9"/>
          <p:cNvGraphicFramePr>
            <a:graphicFrameLocks noChangeAspect="1"/>
          </p:cNvGraphicFramePr>
          <p:nvPr/>
        </p:nvGraphicFramePr>
        <p:xfrm>
          <a:off x="2339975" y="4797425"/>
          <a:ext cx="11160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Формула" r:id="rId6" imgW="457002" imgH="203112" progId="Equation.3">
                  <p:embed/>
                </p:oleObj>
              </mc:Choice>
              <mc:Fallback>
                <p:oleObj name="Формула" r:id="rId6" imgW="457002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797425"/>
                        <a:ext cx="11160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6" name="Object 11"/>
          <p:cNvGraphicFramePr>
            <a:graphicFrameLocks noChangeAspect="1"/>
          </p:cNvGraphicFramePr>
          <p:nvPr/>
        </p:nvGraphicFramePr>
        <p:xfrm>
          <a:off x="5580063" y="4797425"/>
          <a:ext cx="14636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Формула" r:id="rId8" imgW="596641" imgH="203112" progId="Equation.3">
                  <p:embed/>
                </p:oleObj>
              </mc:Choice>
              <mc:Fallback>
                <p:oleObj name="Формула" r:id="rId8" imgW="596641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97425"/>
                        <a:ext cx="14636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7" name="Object 13"/>
          <p:cNvGraphicFramePr>
            <a:graphicFrameLocks noChangeAspect="1"/>
          </p:cNvGraphicFramePr>
          <p:nvPr/>
        </p:nvGraphicFramePr>
        <p:xfrm>
          <a:off x="2411413" y="5661025"/>
          <a:ext cx="13255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Формула" r:id="rId10" imgW="545626" imgH="203024" progId="Equation.3">
                  <p:embed/>
                </p:oleObj>
              </mc:Choice>
              <mc:Fallback>
                <p:oleObj name="Формула" r:id="rId10" imgW="545626" imgH="20302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661025"/>
                        <a:ext cx="13255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8" name="Object 15"/>
          <p:cNvGraphicFramePr>
            <a:graphicFrameLocks noChangeAspect="1"/>
          </p:cNvGraphicFramePr>
          <p:nvPr/>
        </p:nvGraphicFramePr>
        <p:xfrm>
          <a:off x="5580063" y="5445125"/>
          <a:ext cx="1397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Формула" r:id="rId12" imgW="609336" imgH="393529" progId="Equation.3">
                  <p:embed/>
                </p:oleObj>
              </mc:Choice>
              <mc:Fallback>
                <p:oleObj name="Формула" r:id="rId12" imgW="609336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445125"/>
                        <a:ext cx="13970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2195513" y="5589588"/>
            <a:ext cx="1928812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28625"/>
            <a:ext cx="8229600" cy="55721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1.   </a:t>
            </a:r>
            <a:r>
              <a:rPr lang="ru-RU" altLang="ru-RU" smtClean="0">
                <a:cs typeface="Times New Roman" panose="02020603050405020304" pitchFamily="18" charset="0"/>
              </a:rPr>
              <a:t>Определите, на какое из указанных чисел делится произведение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mtClean="0"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mtClean="0">
                <a:cs typeface="Times New Roman" panose="02020603050405020304" pitchFamily="18" charset="0"/>
              </a:rPr>
              <a:t>1)</a:t>
            </a:r>
            <a:r>
              <a:rPr lang="en-US" altLang="ru-RU" smtClean="0"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cs typeface="Times New Roman" panose="02020603050405020304" pitchFamily="18" charset="0"/>
              </a:rPr>
              <a:t> 26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mtClean="0">
                <a:cs typeface="Times New Roman" panose="02020603050405020304" pitchFamily="18" charset="0"/>
              </a:rPr>
              <a:t>2)</a:t>
            </a:r>
            <a:r>
              <a:rPr lang="en-US" altLang="ru-RU" smtClean="0"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cs typeface="Times New Roman" panose="02020603050405020304" pitchFamily="18" charset="0"/>
              </a:rPr>
              <a:t> 142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mtClean="0">
                <a:cs typeface="Times New Roman" panose="02020603050405020304" pitchFamily="18" charset="0"/>
              </a:rPr>
              <a:t>3)</a:t>
            </a:r>
            <a:r>
              <a:rPr lang="en-US" altLang="ru-RU" smtClean="0"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cs typeface="Times New Roman" panose="02020603050405020304" pitchFamily="18" charset="0"/>
              </a:rPr>
              <a:t> 45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mtClean="0">
                <a:cs typeface="Times New Roman" panose="02020603050405020304" pitchFamily="18" charset="0"/>
              </a:rPr>
              <a:t>4) 39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altLang="ru-RU" smtClean="0">
                <a:cs typeface="Times New Roman" panose="02020603050405020304" pitchFamily="18" charset="0"/>
              </a:rPr>
              <a:t>Определите, на какое из данных чисел НЕ делится значение выражения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altLang="ru-RU" smtClean="0"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mtClean="0">
                <a:cs typeface="Times New Roman" panose="02020603050405020304" pitchFamily="18" charset="0"/>
              </a:rPr>
              <a:t>1)</a:t>
            </a:r>
            <a:r>
              <a:rPr lang="en-US" altLang="ru-RU" smtClean="0">
                <a:cs typeface="Times New Roman" panose="02020603050405020304" pitchFamily="18" charset="0"/>
              </a:rPr>
              <a:t>  </a:t>
            </a:r>
            <a:r>
              <a:rPr lang="ru-RU" altLang="ru-RU" smtClean="0">
                <a:cs typeface="Times New Roman" panose="02020603050405020304" pitchFamily="18" charset="0"/>
              </a:rPr>
              <a:t> 23		2) </a:t>
            </a:r>
            <a:r>
              <a:rPr lang="en-US" altLang="ru-RU" smtClean="0">
                <a:cs typeface="Times New Roman" panose="02020603050405020304" pitchFamily="18" charset="0"/>
              </a:rPr>
              <a:t>  </a:t>
            </a:r>
            <a:r>
              <a:rPr lang="ru-RU" altLang="ru-RU" smtClean="0">
                <a:cs typeface="Times New Roman" panose="02020603050405020304" pitchFamily="18" charset="0"/>
              </a:rPr>
              <a:t>7		3)</a:t>
            </a:r>
            <a:r>
              <a:rPr lang="en-US" altLang="ru-RU" smtClean="0">
                <a:cs typeface="Times New Roman" panose="02020603050405020304" pitchFamily="18" charset="0"/>
              </a:rPr>
              <a:t>   </a:t>
            </a:r>
            <a:r>
              <a:rPr lang="ru-RU" altLang="ru-RU" smtClean="0">
                <a:cs typeface="Times New Roman" panose="02020603050405020304" pitchFamily="18" charset="0"/>
              </a:rPr>
              <a:t> 9		4)</a:t>
            </a:r>
            <a:r>
              <a:rPr lang="en-US" altLang="ru-RU" smtClean="0">
                <a:cs typeface="Times New Roman" panose="02020603050405020304" pitchFamily="18" charset="0"/>
              </a:rPr>
              <a:t>  </a:t>
            </a:r>
            <a:r>
              <a:rPr lang="ru-RU" altLang="ru-RU" smtClean="0">
                <a:cs typeface="Times New Roman" panose="02020603050405020304" pitchFamily="18" charset="0"/>
              </a:rPr>
              <a:t> 49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altLang="ru-RU" smtClean="0"/>
              <a:t>Определите, </a:t>
            </a:r>
            <a:r>
              <a:rPr lang="en-US" altLang="ru-RU" smtClean="0"/>
              <a:t>   </a:t>
            </a:r>
            <a:r>
              <a:rPr lang="ru-RU" altLang="ru-RU" smtClean="0"/>
              <a:t>на какое из данных чисел делится значение выражения</a:t>
            </a:r>
            <a:r>
              <a:rPr lang="en-US" altLang="ru-RU" smtClean="0"/>
              <a:t>                       </a:t>
            </a: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   </a:t>
            </a:r>
            <a:r>
              <a:rPr lang="ru-RU" altLang="ru-RU" smtClean="0"/>
              <a:t>1) 70		2) 91		3) 95		4) 143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00625" y="857250"/>
          <a:ext cx="14747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4" imgW="495000" imgH="177480" progId="Equation.3">
                  <p:embed/>
                </p:oleObj>
              </mc:Choice>
              <mc:Fallback>
                <p:oleObj name="Формула" r:id="rId4" imgW="4950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857250"/>
                        <a:ext cx="14747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215063" y="2786063"/>
          <a:ext cx="210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6" imgW="799920" imgH="203040" progId="Equation.3">
                  <p:embed/>
                </p:oleObj>
              </mc:Choice>
              <mc:Fallback>
                <p:oleObj name="Формула" r:id="rId6" imgW="799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786063"/>
                        <a:ext cx="2101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14938" y="4786313"/>
          <a:ext cx="16891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8" imgW="685800" imgH="203040" progId="Equation.3">
                  <p:embed/>
                </p:oleObj>
              </mc:Choice>
              <mc:Fallback>
                <p:oleObj name="Формула" r:id="rId8" imgW="6858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786313"/>
                        <a:ext cx="16891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6500813" y="171450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38" y="1357313"/>
            <a:ext cx="1857375" cy="57150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38" y="3357563"/>
            <a:ext cx="1500187" cy="57150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63" y="5286375"/>
            <a:ext cx="1643062" cy="642938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5580063" y="765175"/>
          <a:ext cx="10969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Формула" r:id="rId4" imgW="418918" imgH="203112" progId="Equation.3">
                  <p:embed/>
                </p:oleObj>
              </mc:Choice>
              <mc:Fallback>
                <p:oleObj name="Формула" r:id="rId4" imgW="41891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765175"/>
                        <a:ext cx="109696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2700338" y="2060575"/>
          <a:ext cx="331152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r:id="rId6" imgW="2402434" imgH="1679753" progId="Visio.Drawing.11">
                  <p:embed/>
                </p:oleObj>
              </mc:Choice>
              <mc:Fallback>
                <p:oleObj r:id="rId6" imgW="2402434" imgH="167975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060575"/>
                        <a:ext cx="3311525" cy="231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179388" y="260350"/>
            <a:ext cx="9134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10.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проходит через точку </a:t>
            </a:r>
            <a:endParaRPr lang="ru-RU" altLang="ru-RU" sz="2800"/>
          </a:p>
        </p:txBody>
      </p:sp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323850" y="1125538"/>
            <a:ext cx="57261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параллельно графику функции,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изображенному на рисунке 7.</a:t>
            </a:r>
            <a:endParaRPr lang="ru-RU" altLang="ru-RU" sz="2800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1692275" y="4797425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932363" y="47974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1763713" y="5661025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29710" name="Rectangle 13"/>
          <p:cNvSpPr>
            <a:spLocks noChangeArrowheads="1"/>
          </p:cNvSpPr>
          <p:nvPr/>
        </p:nvSpPr>
        <p:spPr bwMode="auto">
          <a:xfrm>
            <a:off x="4932363" y="5661025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0" name="Object 12"/>
          <p:cNvGraphicFramePr>
            <a:graphicFrameLocks noChangeAspect="1"/>
          </p:cNvGraphicFramePr>
          <p:nvPr/>
        </p:nvGraphicFramePr>
        <p:xfrm>
          <a:off x="2268538" y="4797425"/>
          <a:ext cx="1943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Формула" r:id="rId8" imgW="774364" imgH="203112" progId="Equation.3">
                  <p:embed/>
                </p:oleObj>
              </mc:Choice>
              <mc:Fallback>
                <p:oleObj name="Формула" r:id="rId8" imgW="774364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97425"/>
                        <a:ext cx="19431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1" name="Object 16"/>
          <p:cNvGraphicFramePr>
            <a:graphicFrameLocks noChangeAspect="1"/>
          </p:cNvGraphicFramePr>
          <p:nvPr/>
        </p:nvGraphicFramePr>
        <p:xfrm>
          <a:off x="5508625" y="4797425"/>
          <a:ext cx="21145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Формула" r:id="rId10" imgW="863225" imgH="203112" progId="Equation.3">
                  <p:embed/>
                </p:oleObj>
              </mc:Choice>
              <mc:Fallback>
                <p:oleObj name="Формула" r:id="rId10" imgW="863225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97425"/>
                        <a:ext cx="211455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2" name="Object 18"/>
          <p:cNvGraphicFramePr>
            <a:graphicFrameLocks noChangeAspect="1"/>
          </p:cNvGraphicFramePr>
          <p:nvPr/>
        </p:nvGraphicFramePr>
        <p:xfrm>
          <a:off x="2268538" y="5661025"/>
          <a:ext cx="1649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Формула" r:id="rId12" imgW="672808" imgH="203112" progId="Equation.3">
                  <p:embed/>
                </p:oleObj>
              </mc:Choice>
              <mc:Fallback>
                <p:oleObj name="Формула" r:id="rId12" imgW="672808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661025"/>
                        <a:ext cx="1649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3" name="Object 20"/>
          <p:cNvGraphicFramePr>
            <a:graphicFrameLocks noChangeAspect="1"/>
          </p:cNvGraphicFramePr>
          <p:nvPr/>
        </p:nvGraphicFramePr>
        <p:xfrm>
          <a:off x="5508625" y="5732463"/>
          <a:ext cx="11477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Формула" r:id="rId14" imgW="457200" imgH="190500" progId="Equation.3">
                  <p:embed/>
                </p:oleObj>
              </mc:Choice>
              <mc:Fallback>
                <p:oleObj name="Формула" r:id="rId14" imgW="457200" imgH="1905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732463"/>
                        <a:ext cx="114776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далее 26">
            <a:hlinkClick r:id="rId16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5580063" y="765175"/>
          <a:ext cx="10969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Формула" r:id="rId4" imgW="418918" imgH="203112" progId="Equation.3">
                  <p:embed/>
                </p:oleObj>
              </mc:Choice>
              <mc:Fallback>
                <p:oleObj name="Формула" r:id="rId4" imgW="41891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765175"/>
                        <a:ext cx="109696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2700338" y="2060575"/>
          <a:ext cx="331152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r:id="rId6" imgW="2402434" imgH="1679753" progId="Visio.Drawing.11">
                  <p:embed/>
                </p:oleObj>
              </mc:Choice>
              <mc:Fallback>
                <p:oleObj r:id="rId6" imgW="2402434" imgH="167975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060575"/>
                        <a:ext cx="3311525" cy="231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250825" y="260350"/>
            <a:ext cx="9063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10. Задайте формулой линейную функцию, график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которой проходит через точку </a:t>
            </a:r>
            <a:endParaRPr lang="ru-RU" altLang="ru-RU" sz="2800"/>
          </a:p>
        </p:txBody>
      </p:sp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323850" y="1125538"/>
            <a:ext cx="57261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параллельно графику функции,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изображенному на рисунке 7.</a:t>
            </a:r>
            <a:endParaRPr lang="ru-RU" altLang="ru-RU" sz="2800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1692275" y="4797425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4932363" y="4797425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1763713" y="5661025"/>
            <a:ext cx="116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4932363" y="5661025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3073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24" name="Object 12"/>
          <p:cNvGraphicFramePr>
            <a:graphicFrameLocks noChangeAspect="1"/>
          </p:cNvGraphicFramePr>
          <p:nvPr/>
        </p:nvGraphicFramePr>
        <p:xfrm>
          <a:off x="2268538" y="4797425"/>
          <a:ext cx="1943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Формула" r:id="rId8" imgW="774364" imgH="203112" progId="Equation.3">
                  <p:embed/>
                </p:oleObj>
              </mc:Choice>
              <mc:Fallback>
                <p:oleObj name="Формула" r:id="rId8" imgW="774364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97425"/>
                        <a:ext cx="19431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25" name="Object 16"/>
          <p:cNvGraphicFramePr>
            <a:graphicFrameLocks noChangeAspect="1"/>
          </p:cNvGraphicFramePr>
          <p:nvPr/>
        </p:nvGraphicFramePr>
        <p:xfrm>
          <a:off x="5508625" y="4797425"/>
          <a:ext cx="21145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Формула" r:id="rId10" imgW="863225" imgH="203112" progId="Equation.3">
                  <p:embed/>
                </p:oleObj>
              </mc:Choice>
              <mc:Fallback>
                <p:oleObj name="Формула" r:id="rId10" imgW="863225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97425"/>
                        <a:ext cx="211455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26" name="Object 18"/>
          <p:cNvGraphicFramePr>
            <a:graphicFrameLocks noChangeAspect="1"/>
          </p:cNvGraphicFramePr>
          <p:nvPr/>
        </p:nvGraphicFramePr>
        <p:xfrm>
          <a:off x="2268538" y="5661025"/>
          <a:ext cx="1649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Формула" r:id="rId12" imgW="672808" imgH="203112" progId="Equation.3">
                  <p:embed/>
                </p:oleObj>
              </mc:Choice>
              <mc:Fallback>
                <p:oleObj name="Формула" r:id="rId12" imgW="672808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661025"/>
                        <a:ext cx="1649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27" name="Object 20"/>
          <p:cNvGraphicFramePr>
            <a:graphicFrameLocks noChangeAspect="1"/>
          </p:cNvGraphicFramePr>
          <p:nvPr/>
        </p:nvGraphicFramePr>
        <p:xfrm>
          <a:off x="5508625" y="5732463"/>
          <a:ext cx="11477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Формула" r:id="rId14" imgW="457200" imgH="190500" progId="Equation.3">
                  <p:embed/>
                </p:oleObj>
              </mc:Choice>
              <mc:Fallback>
                <p:oleObj name="Формула" r:id="rId14" imgW="457200" imgH="1905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732463"/>
                        <a:ext cx="114776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124075" y="4652963"/>
            <a:ext cx="230346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755650" y="333375"/>
            <a:ext cx="7975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11. Соотнесите аналитическое и графическое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задания функции (рис. 39 а-г)</a:t>
            </a:r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0" y="1773238"/>
          <a:ext cx="9144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r:id="rId4" imgW="6539789" imgH="2339340" progId="Visio.Drawing.11">
                  <p:embed/>
                </p:oleObj>
              </mc:Choice>
              <mc:Fallback>
                <p:oleObj r:id="rId4" imgW="6539789" imgH="23393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91440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1835150" y="494188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5076825" y="4941888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1908175" y="5805488"/>
            <a:ext cx="1169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5076825" y="5805488"/>
            <a:ext cx="73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317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1747" name="Object 10"/>
          <p:cNvGraphicFramePr>
            <a:graphicFrameLocks noChangeAspect="1"/>
          </p:cNvGraphicFramePr>
          <p:nvPr/>
        </p:nvGraphicFramePr>
        <p:xfrm>
          <a:off x="2411413" y="5013325"/>
          <a:ext cx="1651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Формула" r:id="rId6" imgW="672808" imgH="203112" progId="Equation.3">
                  <p:embed/>
                </p:oleObj>
              </mc:Choice>
              <mc:Fallback>
                <p:oleObj name="Формула" r:id="rId6" imgW="672808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13325"/>
                        <a:ext cx="16510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1748" name="Object 12"/>
          <p:cNvGraphicFramePr>
            <a:graphicFrameLocks noChangeAspect="1"/>
          </p:cNvGraphicFramePr>
          <p:nvPr/>
        </p:nvGraphicFramePr>
        <p:xfrm>
          <a:off x="5651500" y="5013325"/>
          <a:ext cx="1651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Формула" r:id="rId8" imgW="672808" imgH="203112" progId="Equation.3">
                  <p:embed/>
                </p:oleObj>
              </mc:Choice>
              <mc:Fallback>
                <p:oleObj name="Формула" r:id="rId8" imgW="672808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013325"/>
                        <a:ext cx="16510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1749" name="Object 14"/>
          <p:cNvGraphicFramePr>
            <a:graphicFrameLocks noChangeAspect="1"/>
          </p:cNvGraphicFramePr>
          <p:nvPr/>
        </p:nvGraphicFramePr>
        <p:xfrm>
          <a:off x="2484438" y="5805488"/>
          <a:ext cx="18589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Формула" r:id="rId10" imgW="761669" imgH="203112" progId="Equation.3">
                  <p:embed/>
                </p:oleObj>
              </mc:Choice>
              <mc:Fallback>
                <p:oleObj name="Формула" r:id="rId10" imgW="761669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805488"/>
                        <a:ext cx="185896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1750" name="Object 16"/>
          <p:cNvGraphicFramePr>
            <a:graphicFrameLocks noChangeAspect="1"/>
          </p:cNvGraphicFramePr>
          <p:nvPr/>
        </p:nvGraphicFramePr>
        <p:xfrm>
          <a:off x="5651500" y="5876925"/>
          <a:ext cx="18002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Формула" r:id="rId12" imgW="761669" imgH="203112" progId="Equation.3">
                  <p:embed/>
                </p:oleObj>
              </mc:Choice>
              <mc:Fallback>
                <p:oleObj name="Формула" r:id="rId12" imgW="761669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876925"/>
                        <a:ext cx="18002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Управляющая кнопка: далее 21">
            <a:hlinkClick r:id="rId1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755650" y="333375"/>
            <a:ext cx="7975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11. Соотнесите аналитическое и графическое </a:t>
            </a:r>
          </a:p>
          <a:p>
            <a:r>
              <a:rPr lang="ru-RU" altLang="ru-RU" sz="2800">
                <a:cs typeface="Times New Roman" panose="02020603050405020304" pitchFamily="18" charset="0"/>
              </a:rPr>
              <a:t>задания функции (рис. 39 а-г)</a:t>
            </a:r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0" y="1773238"/>
          <a:ext cx="9144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r:id="rId4" imgW="6539789" imgH="2339340" progId="Visio.Drawing.11">
                  <p:embed/>
                </p:oleObj>
              </mc:Choice>
              <mc:Fallback>
                <p:oleObj r:id="rId4" imgW="6539789" imgH="23393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91440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2195513" y="515778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1) </a:t>
            </a:r>
            <a:endParaRPr lang="ru-RU" altLang="ru-RU" sz="2800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6875463" y="5084763"/>
            <a:ext cx="86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2) </a:t>
            </a:r>
            <a:endParaRPr lang="ru-RU" altLang="ru-RU" sz="2800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4572000" y="5157788"/>
            <a:ext cx="1169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3) </a:t>
            </a:r>
            <a:endParaRPr lang="ru-RU" altLang="ru-RU" sz="2800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0" y="5157788"/>
            <a:ext cx="73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cs typeface="Times New Roman" panose="02020603050405020304" pitchFamily="18" charset="0"/>
              </a:rPr>
              <a:t>4) </a:t>
            </a:r>
            <a:endParaRPr lang="ru-RU" altLang="ru-RU" sz="2800"/>
          </a:p>
        </p:txBody>
      </p:sp>
      <p:sp>
        <p:nvSpPr>
          <p:cNvPr id="3278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2771" name="Object 10"/>
          <p:cNvGraphicFramePr>
            <a:graphicFrameLocks noChangeAspect="1"/>
          </p:cNvGraphicFramePr>
          <p:nvPr/>
        </p:nvGraphicFramePr>
        <p:xfrm>
          <a:off x="2700338" y="5157788"/>
          <a:ext cx="1649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Формула" r:id="rId6" imgW="672808" imgH="203112" progId="Equation.3">
                  <p:embed/>
                </p:oleObj>
              </mc:Choice>
              <mc:Fallback>
                <p:oleObj name="Формула" r:id="rId6" imgW="672808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157788"/>
                        <a:ext cx="16494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2772" name="Object 12"/>
          <p:cNvGraphicFramePr>
            <a:graphicFrameLocks noChangeAspect="1"/>
          </p:cNvGraphicFramePr>
          <p:nvPr/>
        </p:nvGraphicFramePr>
        <p:xfrm>
          <a:off x="7494588" y="5148263"/>
          <a:ext cx="14700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Формула" r:id="rId8" imgW="672808" imgH="203112" progId="Equation.3">
                  <p:embed/>
                </p:oleObj>
              </mc:Choice>
              <mc:Fallback>
                <p:oleObj name="Формула" r:id="rId8" imgW="672808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5148263"/>
                        <a:ext cx="1470025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2773" name="Object 14"/>
          <p:cNvGraphicFramePr>
            <a:graphicFrameLocks noChangeAspect="1"/>
          </p:cNvGraphicFramePr>
          <p:nvPr/>
        </p:nvGraphicFramePr>
        <p:xfrm>
          <a:off x="5003800" y="5191125"/>
          <a:ext cx="17287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Формула" r:id="rId10" imgW="761669" imgH="203112" progId="Equation.3">
                  <p:embed/>
                </p:oleObj>
              </mc:Choice>
              <mc:Fallback>
                <p:oleObj name="Формула" r:id="rId10" imgW="761669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191125"/>
                        <a:ext cx="17287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2774" name="Object 16"/>
          <p:cNvGraphicFramePr>
            <a:graphicFrameLocks noChangeAspect="1"/>
          </p:cNvGraphicFramePr>
          <p:nvPr/>
        </p:nvGraphicFramePr>
        <p:xfrm>
          <a:off x="395288" y="5229225"/>
          <a:ext cx="1655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Формула" r:id="rId12" imgW="761669" imgH="203112" progId="Equation.3">
                  <p:embed/>
                </p:oleObj>
              </mc:Choice>
              <mc:Fallback>
                <p:oleObj name="Формула" r:id="rId12" imgW="761669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229225"/>
                        <a:ext cx="16557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0" y="5084763"/>
            <a:ext cx="210820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8538" y="5084763"/>
            <a:ext cx="210820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5084763"/>
            <a:ext cx="210820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75463" y="5084763"/>
            <a:ext cx="210978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50825" y="2276475"/>
          <a:ext cx="858361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r:id="rId4" imgW="7801661" imgH="2746248" progId="Visio.Drawing.11">
                  <p:embed/>
                </p:oleObj>
              </mc:Choice>
              <mc:Fallback>
                <p:oleObj r:id="rId4" imgW="7801661" imgH="27462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5"/>
                        <a:ext cx="8583613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179388" y="549275"/>
            <a:ext cx="8713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12. Используя рисунки 12 а – г, определите график функции 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995738" y="1123950"/>
          <a:ext cx="28082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Формула" r:id="rId6" imgW="927000" imgH="228600" progId="Equation.3">
                  <p:embed/>
                </p:oleObj>
              </mc:Choice>
              <mc:Fallback>
                <p:oleObj name="Формула" r:id="rId6" imgW="927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23950"/>
                        <a:ext cx="28082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508625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>
          <a:xfrm>
            <a:off x="8101013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50825" y="2276475"/>
          <a:ext cx="858361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r:id="rId4" imgW="7801661" imgH="2746248" progId="Visio.Drawing.11">
                  <p:embed/>
                </p:oleObj>
              </mc:Choice>
              <mc:Fallback>
                <p:oleObj r:id="rId4" imgW="7801661" imgH="274624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5"/>
                        <a:ext cx="8583613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179388" y="549275"/>
            <a:ext cx="8713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12. Используя рисунки 12 а – г, определите график функции 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995738" y="1123950"/>
          <a:ext cx="28082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Формула" r:id="rId6" imgW="927000" imgH="228600" progId="Equation.3">
                  <p:embed/>
                </p:oleObj>
              </mc:Choice>
              <mc:Fallback>
                <p:oleObj name="Формула" r:id="rId6" imgW="927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23950"/>
                        <a:ext cx="28082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219700" y="4941888"/>
            <a:ext cx="1439863" cy="43180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323850" y="2205038"/>
          <a:ext cx="862012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r:id="rId4" imgW="7259117" imgH="2519477" progId="Visio.Drawing.11">
                  <p:embed/>
                </p:oleObj>
              </mc:Choice>
              <mc:Fallback>
                <p:oleObj r:id="rId4" imgW="7259117" imgH="251947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05038"/>
                        <a:ext cx="8620125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8313" y="765175"/>
            <a:ext cx="84248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  <a:cs typeface="Arial" charset="0"/>
              </a:rPr>
              <a:t>13. Соотнесите аналитическое и графическое задания функций (рис.  а – г).</a:t>
            </a:r>
          </a:p>
        </p:txBody>
      </p:sp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323850" y="5229225"/>
          <a:ext cx="16732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Формула" r:id="rId6" imgW="596880" imgH="228600" progId="Equation.3">
                  <p:embed/>
                </p:oleObj>
              </mc:Choice>
              <mc:Fallback>
                <p:oleObj name="Формула" r:id="rId6" imgW="5968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16732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5219700" y="5013325"/>
          <a:ext cx="12969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Формула" r:id="rId8" imgW="507960" imgH="393480" progId="Equation.3">
                  <p:embed/>
                </p:oleObj>
              </mc:Choice>
              <mc:Fallback>
                <p:oleObj name="Формула" r:id="rId8" imgW="5079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013325"/>
                        <a:ext cx="1296988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2771775" y="5300663"/>
          <a:ext cx="14636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Формула" r:id="rId10" imgW="571320" imgH="203040" progId="Equation.3">
                  <p:embed/>
                </p:oleObj>
              </mc:Choice>
              <mc:Fallback>
                <p:oleObj name="Формула" r:id="rId10" imgW="5713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00663"/>
                        <a:ext cx="14636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3"/>
          <p:cNvGraphicFramePr>
            <a:graphicFrameLocks noChangeAspect="1"/>
          </p:cNvGraphicFramePr>
          <p:nvPr/>
        </p:nvGraphicFramePr>
        <p:xfrm>
          <a:off x="6875463" y="5157788"/>
          <a:ext cx="22685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Формула" r:id="rId12" imgW="774360" imgH="228600" progId="Equation.3">
                  <p:embed/>
                </p:oleObj>
              </mc:Choice>
              <mc:Fallback>
                <p:oleObj name="Формула" r:id="rId12" imgW="7743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5157788"/>
                        <a:ext cx="2268537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49263" y="947738"/>
            <a:ext cx="1203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) </a:t>
            </a:r>
            <a:endParaRPr lang="ru-RU" altLang="ru-RU"/>
          </a:p>
        </p:txBody>
      </p:sp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5" name="Управляющая кнопка: далее 14">
            <a:hlinkClick r:id="rId1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23850" y="2205038"/>
          <a:ext cx="862012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r:id="rId4" imgW="7259117" imgH="2519477" progId="Visio.Drawing.11">
                  <p:embed/>
                </p:oleObj>
              </mc:Choice>
              <mc:Fallback>
                <p:oleObj r:id="rId4" imgW="7259117" imgH="251947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05038"/>
                        <a:ext cx="8620125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8313" y="765175"/>
            <a:ext cx="84248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  <a:cs typeface="Arial" charset="0"/>
              </a:rPr>
              <a:t>13. Соотнесите аналитическое и графическое задания функций (рис.  а – г).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7470775" y="5300663"/>
          <a:ext cx="16732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Формула" r:id="rId6" imgW="596880" imgH="228600" progId="Equation.3">
                  <p:embed/>
                </p:oleObj>
              </mc:Choice>
              <mc:Fallback>
                <p:oleObj name="Формула" r:id="rId6" imgW="596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5" y="5300663"/>
                        <a:ext cx="16732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843213" y="5157788"/>
          <a:ext cx="129698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Формула" r:id="rId8" imgW="507960" imgH="393480" progId="Equation.3">
                  <p:embed/>
                </p:oleObj>
              </mc:Choice>
              <mc:Fallback>
                <p:oleObj name="Формула" r:id="rId8" imgW="5079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157788"/>
                        <a:ext cx="1296987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68313" y="5373688"/>
          <a:ext cx="14636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Формула" r:id="rId10" imgW="571320" imgH="203040" progId="Equation.3">
                  <p:embed/>
                </p:oleObj>
              </mc:Choice>
              <mc:Fallback>
                <p:oleObj name="Формула" r:id="rId10" imgW="5713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73688"/>
                        <a:ext cx="14636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859338" y="5300663"/>
          <a:ext cx="22685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Формула" r:id="rId12" imgW="774360" imgH="228600" progId="Equation.3">
                  <p:embed/>
                </p:oleObj>
              </mc:Choice>
              <mc:Fallback>
                <p:oleObj name="Формула" r:id="rId12" imgW="7743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00663"/>
                        <a:ext cx="2268537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49263" y="947738"/>
            <a:ext cx="1203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) </a:t>
            </a:r>
            <a:endParaRPr lang="ru-RU" alt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5157788"/>
            <a:ext cx="8893175" cy="935037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20713"/>
            <a:ext cx="8353425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14. Задайте аналитически квадратичную функцию, график которой изображен на рисунке.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1) 	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2)</a:t>
            </a:r>
            <a:r>
              <a:rPr lang="ru-RU" sz="3600" dirty="0">
                <a:latin typeface="Arial" charset="0"/>
                <a:cs typeface="Arial" charset="0"/>
              </a:rPr>
              <a:t> 		</a:t>
            </a: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3)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4) 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</p:txBody>
      </p:sp>
      <p:sp>
        <p:nvSpPr>
          <p:cNvPr id="378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7890" name="Object 1"/>
          <p:cNvGraphicFramePr>
            <a:graphicFrameLocks noChangeAspect="1"/>
          </p:cNvGraphicFramePr>
          <p:nvPr/>
        </p:nvGraphicFramePr>
        <p:xfrm>
          <a:off x="5094288" y="1916113"/>
          <a:ext cx="3222625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r:id="rId4" imgW="2039722" imgH="2399995" progId="Visio.Drawing.11">
                  <p:embed/>
                </p:oleObj>
              </mc:Choice>
              <mc:Fallback>
                <p:oleObj r:id="rId4" imgW="2039722" imgH="239999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1916113"/>
                        <a:ext cx="3222625" cy="378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116013" y="2276475"/>
          <a:ext cx="1693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Формула" r:id="rId6" imgW="507960" imgH="228600" progId="Equation.3">
                  <p:embed/>
                </p:oleObj>
              </mc:Choice>
              <mc:Fallback>
                <p:oleObj name="Формула" r:id="rId6" imgW="507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16938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6"/>
          <p:cNvSpPr txBox="1">
            <a:spLocks noChangeArrowheads="1"/>
          </p:cNvSpPr>
          <p:nvPr/>
        </p:nvSpPr>
        <p:spPr bwMode="auto">
          <a:xfrm>
            <a:off x="0" y="40052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	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187450" y="3213100"/>
          <a:ext cx="23447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Формула" r:id="rId8" imgW="660240" imgH="228600" progId="Equation.3">
                  <p:embed/>
                </p:oleObj>
              </mc:Choice>
              <mc:Fallback>
                <p:oleObj name="Формула" r:id="rId8" imgW="6602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213100"/>
                        <a:ext cx="234473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258888" y="4292600"/>
          <a:ext cx="25415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Формула" r:id="rId10" imgW="761760" imgH="228600" progId="Equation.3">
                  <p:embed/>
                </p:oleObj>
              </mc:Choice>
              <mc:Fallback>
                <p:oleObj name="Формула" r:id="rId10" imgW="7617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92600"/>
                        <a:ext cx="25415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476375" y="5349875"/>
          <a:ext cx="25193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Формула" r:id="rId12" imgW="761760" imgH="228600" progId="Equation.3">
                  <p:embed/>
                </p:oleObj>
              </mc:Choice>
              <mc:Fallback>
                <p:oleObj name="Формула" r:id="rId12" imgW="7617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349875"/>
                        <a:ext cx="25193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4" name="Управляющая кнопка: далее 13">
            <a:hlinkClick r:id="rId14" action="ppaction://hlinksldjump" highlightClick="1"/>
          </p:cNvPr>
          <p:cNvSpPr/>
          <p:nvPr/>
        </p:nvSpPr>
        <p:spPr>
          <a:xfrm>
            <a:off x="8143875" y="6384925"/>
            <a:ext cx="857250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20713"/>
            <a:ext cx="8353425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14. Задайте аналитически квадратичную функцию, график которой изображен на рисунке.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1) 	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2)</a:t>
            </a:r>
            <a:r>
              <a:rPr lang="ru-RU" sz="3600" dirty="0">
                <a:latin typeface="Arial" charset="0"/>
                <a:cs typeface="Arial" charset="0"/>
              </a:rPr>
              <a:t> 		</a:t>
            </a: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3)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4) 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</p:txBody>
      </p:sp>
      <p:sp>
        <p:nvSpPr>
          <p:cNvPr id="389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094288" y="1916113"/>
          <a:ext cx="3222625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r:id="rId4" imgW="2039722" imgH="2399995" progId="Visio.Drawing.11">
                  <p:embed/>
                </p:oleObj>
              </mc:Choice>
              <mc:Fallback>
                <p:oleObj r:id="rId4" imgW="2039722" imgH="239999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1916113"/>
                        <a:ext cx="3222625" cy="378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116013" y="2276475"/>
          <a:ext cx="1693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Формула" r:id="rId6" imgW="507960" imgH="228600" progId="Equation.3">
                  <p:embed/>
                </p:oleObj>
              </mc:Choice>
              <mc:Fallback>
                <p:oleObj name="Формула" r:id="rId6" imgW="507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16938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Box 6"/>
          <p:cNvSpPr txBox="1">
            <a:spLocks noChangeArrowheads="1"/>
          </p:cNvSpPr>
          <p:nvPr/>
        </p:nvSpPr>
        <p:spPr bwMode="auto">
          <a:xfrm>
            <a:off x="0" y="40052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	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187450" y="3213100"/>
          <a:ext cx="23447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Формула" r:id="rId8" imgW="660240" imgH="228600" progId="Equation.3">
                  <p:embed/>
                </p:oleObj>
              </mc:Choice>
              <mc:Fallback>
                <p:oleObj name="Формула" r:id="rId8" imgW="6602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213100"/>
                        <a:ext cx="234473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58888" y="4292600"/>
          <a:ext cx="25415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Формула" r:id="rId10" imgW="761760" imgH="228600" progId="Equation.3">
                  <p:embed/>
                </p:oleObj>
              </mc:Choice>
              <mc:Fallback>
                <p:oleObj name="Формула" r:id="rId10" imgW="7617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92600"/>
                        <a:ext cx="25415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476375" y="5349875"/>
          <a:ext cx="25193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Формула" r:id="rId12" imgW="761760" imgH="228600" progId="Equation.3">
                  <p:embed/>
                </p:oleObj>
              </mc:Choice>
              <mc:Fallback>
                <p:oleObj name="Формула" r:id="rId12" imgW="7617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349875"/>
                        <a:ext cx="25193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403350" y="5373688"/>
            <a:ext cx="2808288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Содержимое 2"/>
          <p:cNvSpPr>
            <a:spLocks noGrp="1"/>
          </p:cNvSpPr>
          <p:nvPr>
            <p:ph idx="4294967295"/>
          </p:nvPr>
        </p:nvSpPr>
        <p:spPr>
          <a:xfrm>
            <a:off x="428625" y="0"/>
            <a:ext cx="8715375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4</a:t>
            </a:r>
            <a:r>
              <a:rPr lang="en-US" altLang="ru-RU" smtClean="0"/>
              <a:t>.  </a:t>
            </a:r>
            <a:r>
              <a:rPr lang="ru-RU" altLang="ru-RU" smtClean="0"/>
              <a:t>Вычислите</a:t>
            </a:r>
            <a:r>
              <a:rPr lang="en-US" altLang="ru-RU" smtClean="0"/>
              <a:t>                                                    </a:t>
            </a:r>
          </a:p>
          <a:p>
            <a:pPr eaLnBrk="1" hangingPunct="1"/>
            <a:endParaRPr lang="en-US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1)</a:t>
            </a:r>
            <a:r>
              <a:rPr lang="en-US" altLang="ru-RU" smtClean="0"/>
              <a:t> </a:t>
            </a:r>
            <a:r>
              <a:rPr lang="ru-RU" altLang="ru-RU" smtClean="0"/>
              <a:t> </a:t>
            </a:r>
            <a:r>
              <a:rPr lang="en-US" altLang="ru-RU" smtClean="0"/>
              <a:t>   </a:t>
            </a:r>
            <a:r>
              <a:rPr lang="ru-RU" altLang="ru-RU" smtClean="0"/>
              <a:t>	</a:t>
            </a:r>
            <a:r>
              <a:rPr lang="en-US" altLang="ru-RU" smtClean="0"/>
              <a:t>      </a:t>
            </a:r>
            <a:r>
              <a:rPr lang="ru-RU" altLang="ru-RU" smtClean="0"/>
              <a:t>2) 	</a:t>
            </a:r>
            <a:r>
              <a:rPr lang="en-US" altLang="ru-RU" smtClean="0"/>
              <a:t>           </a:t>
            </a:r>
            <a:r>
              <a:rPr lang="ru-RU" altLang="ru-RU" smtClean="0"/>
              <a:t>3) 	</a:t>
            </a:r>
            <a:r>
              <a:rPr lang="en-US" altLang="ru-RU" smtClean="0"/>
              <a:t>              </a:t>
            </a:r>
            <a:r>
              <a:rPr lang="ru-RU" altLang="ru-RU" smtClean="0"/>
              <a:t>4)</a:t>
            </a:r>
            <a:r>
              <a:rPr lang="en-US" altLang="ru-RU" smtClean="0"/>
              <a:t>  </a:t>
            </a:r>
            <a:r>
              <a:rPr lang="ru-RU" altLang="ru-RU" smtClean="0"/>
              <a:t> </a:t>
            </a:r>
            <a:r>
              <a:rPr lang="en-US" altLang="ru-RU" smtClean="0"/>
              <a:t> </a:t>
            </a:r>
          </a:p>
          <a:p>
            <a:pPr eaLnBrk="1" hangingPunct="1"/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5.    Вычислите </a:t>
            </a:r>
          </a:p>
          <a:p>
            <a:pPr eaLnBrk="1" hangingPunct="1"/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</a:t>
            </a:r>
            <a:endParaRPr lang="en-US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1) 	                 2)                 	3) 	               4)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</a:t>
            </a: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43250" y="500063"/>
          <a:ext cx="55737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Формула" r:id="rId4" imgW="1638000" imgH="393480" progId="Equation.3">
                  <p:embed/>
                </p:oleObj>
              </mc:Choice>
              <mc:Fallback>
                <p:oleObj name="Формула" r:id="rId4" imgW="1638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00063"/>
                        <a:ext cx="5573713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00125" y="2357438"/>
          <a:ext cx="8572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Формула" r:id="rId6" imgW="317160" imgH="393480" progId="Equation.3">
                  <p:embed/>
                </p:oleObj>
              </mc:Choice>
              <mc:Fallback>
                <p:oleObj name="Формула" r:id="rId6" imgW="317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357438"/>
                        <a:ext cx="8572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7786688" y="5286375"/>
          <a:ext cx="968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Формула" r:id="rId8" imgW="380880" imgH="393480" progId="Equation.3">
                  <p:embed/>
                </p:oleObj>
              </mc:Choice>
              <mc:Fallback>
                <p:oleObj name="Формула" r:id="rId8" imgW="3808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5286375"/>
                        <a:ext cx="968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3071813" y="3786188"/>
          <a:ext cx="5643562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Формула" r:id="rId10" imgW="1790640" imgH="431640" progId="Equation.3">
                  <p:embed/>
                </p:oleObj>
              </mc:Choice>
              <mc:Fallback>
                <p:oleObj name="Формула" r:id="rId10" imgW="17906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786188"/>
                        <a:ext cx="5643562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1571625" y="5286375"/>
          <a:ext cx="901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Формула" r:id="rId12" imgW="317160" imgH="393480" progId="Equation.3">
                  <p:embed/>
                </p:oleObj>
              </mc:Choice>
              <mc:Fallback>
                <p:oleObj name="Формула" r:id="rId12" imgW="3171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5286375"/>
                        <a:ext cx="9017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9"/>
          <p:cNvGraphicFramePr>
            <a:graphicFrameLocks noChangeAspect="1"/>
          </p:cNvGraphicFramePr>
          <p:nvPr/>
        </p:nvGraphicFramePr>
        <p:xfrm>
          <a:off x="3571875" y="5214938"/>
          <a:ext cx="8985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14" imgW="330120" imgH="393480" progId="Equation.3">
                  <p:embed/>
                </p:oleObj>
              </mc:Choice>
              <mc:Fallback>
                <p:oleObj name="Формула" r:id="rId14" imgW="3301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14938"/>
                        <a:ext cx="8985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0"/>
          <p:cNvGraphicFramePr>
            <a:graphicFrameLocks noChangeAspect="1"/>
          </p:cNvGraphicFramePr>
          <p:nvPr/>
        </p:nvGraphicFramePr>
        <p:xfrm>
          <a:off x="5857875" y="5214938"/>
          <a:ext cx="9144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16" imgW="342720" imgH="393480" progId="Equation.3">
                  <p:embed/>
                </p:oleObj>
              </mc:Choice>
              <mc:Fallback>
                <p:oleObj name="Формула" r:id="rId16" imgW="34272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5214938"/>
                        <a:ext cx="91440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11"/>
          <p:cNvGraphicFramePr>
            <a:graphicFrameLocks noChangeAspect="1"/>
          </p:cNvGraphicFramePr>
          <p:nvPr/>
        </p:nvGraphicFramePr>
        <p:xfrm>
          <a:off x="7572375" y="2214563"/>
          <a:ext cx="92868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Формула" r:id="rId18" imgW="304560" imgH="393480" progId="Equation.3">
                  <p:embed/>
                </p:oleObj>
              </mc:Choice>
              <mc:Fallback>
                <p:oleObj name="Формула" r:id="rId18" imgW="3045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214563"/>
                        <a:ext cx="92868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2"/>
          <p:cNvGraphicFramePr>
            <a:graphicFrameLocks noChangeAspect="1"/>
          </p:cNvGraphicFramePr>
          <p:nvPr/>
        </p:nvGraphicFramePr>
        <p:xfrm>
          <a:off x="3214688" y="2286000"/>
          <a:ext cx="10572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Формула" r:id="rId20" imgW="342720" imgH="393480" progId="Equation.3">
                  <p:embed/>
                </p:oleObj>
              </mc:Choice>
              <mc:Fallback>
                <p:oleObj name="Формула" r:id="rId20" imgW="3427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286000"/>
                        <a:ext cx="105727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3"/>
          <p:cNvGraphicFramePr>
            <a:graphicFrameLocks noChangeAspect="1"/>
          </p:cNvGraphicFramePr>
          <p:nvPr/>
        </p:nvGraphicFramePr>
        <p:xfrm>
          <a:off x="5500688" y="2286000"/>
          <a:ext cx="10715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Формула" r:id="rId22" imgW="342720" imgH="393480" progId="Equation.3">
                  <p:embed/>
                </p:oleObj>
              </mc:Choice>
              <mc:Fallback>
                <p:oleObj name="Формула" r:id="rId22" imgW="34272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286000"/>
                        <a:ext cx="10715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далее 12">
            <a:hlinkClick r:id="rId2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20713"/>
            <a:ext cx="8353425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15. Задайте аналитически квадратичную функцию, график которой изображен на рисунке.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1) 	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2)</a:t>
            </a:r>
            <a:r>
              <a:rPr lang="ru-RU" sz="3600" dirty="0">
                <a:latin typeface="Arial" charset="0"/>
                <a:cs typeface="Arial" charset="0"/>
              </a:rPr>
              <a:t> 		</a:t>
            </a: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3)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4) 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1116013" y="2276475"/>
          <a:ext cx="203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Формула" r:id="rId4" imgW="609480" imgH="228600" progId="Equation.3">
                  <p:embed/>
                </p:oleObj>
              </mc:Choice>
              <mc:Fallback>
                <p:oleObj name="Формула" r:id="rId4" imgW="609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203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Box 6"/>
          <p:cNvSpPr txBox="1">
            <a:spLocks noChangeArrowheads="1"/>
          </p:cNvSpPr>
          <p:nvPr/>
        </p:nvSpPr>
        <p:spPr bwMode="auto">
          <a:xfrm>
            <a:off x="0" y="40052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	</a:t>
            </a:r>
          </a:p>
        </p:txBody>
      </p:sp>
      <p:graphicFrame>
        <p:nvGraphicFramePr>
          <p:cNvPr id="39939" name="Object 7"/>
          <p:cNvGraphicFramePr>
            <a:graphicFrameLocks noChangeAspect="1"/>
          </p:cNvGraphicFramePr>
          <p:nvPr/>
        </p:nvGraphicFramePr>
        <p:xfrm>
          <a:off x="1116013" y="3284538"/>
          <a:ext cx="25606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Формула" r:id="rId6" imgW="799920" imgH="228600" progId="Equation.3">
                  <p:embed/>
                </p:oleObj>
              </mc:Choice>
              <mc:Fallback>
                <p:oleObj name="Формула" r:id="rId6" imgW="7999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84538"/>
                        <a:ext cx="25606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8"/>
          <p:cNvGraphicFramePr>
            <a:graphicFrameLocks noChangeAspect="1"/>
          </p:cNvGraphicFramePr>
          <p:nvPr/>
        </p:nvGraphicFramePr>
        <p:xfrm>
          <a:off x="1116013" y="4340225"/>
          <a:ext cx="25193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Формула" r:id="rId8" imgW="698400" imgH="228600" progId="Equation.3">
                  <p:embed/>
                </p:oleObj>
              </mc:Choice>
              <mc:Fallback>
                <p:oleObj name="Формула" r:id="rId8" imgW="698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340225"/>
                        <a:ext cx="25193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9"/>
          <p:cNvGraphicFramePr>
            <a:graphicFrameLocks noChangeAspect="1"/>
          </p:cNvGraphicFramePr>
          <p:nvPr/>
        </p:nvGraphicFramePr>
        <p:xfrm>
          <a:off x="1258888" y="5373688"/>
          <a:ext cx="2349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Формула" r:id="rId10" imgW="812520" imgH="228600" progId="Equation.3">
                  <p:embed/>
                </p:oleObj>
              </mc:Choice>
              <mc:Fallback>
                <p:oleObj name="Формула" r:id="rId10" imgW="8125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73688"/>
                        <a:ext cx="2349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9942" name="Object 10"/>
          <p:cNvGraphicFramePr>
            <a:graphicFrameLocks noChangeAspect="1"/>
          </p:cNvGraphicFramePr>
          <p:nvPr/>
        </p:nvGraphicFramePr>
        <p:xfrm>
          <a:off x="5003800" y="1989138"/>
          <a:ext cx="3511550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r:id="rId12" imgW="2039722" imgH="2399995" progId="Visio.Drawing.11">
                  <p:embed/>
                </p:oleObj>
              </mc:Choice>
              <mc:Fallback>
                <p:oleObj r:id="rId12" imgW="2039722" imgH="239999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89138"/>
                        <a:ext cx="3511550" cy="410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6" name="Управляющая кнопка: далее 15">
            <a:hlinkClick r:id="rId1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20713"/>
            <a:ext cx="8353425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15. Задайте аналитически квадратичную функцию, график которой изображен на рисунке.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1) 	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2)</a:t>
            </a:r>
            <a:r>
              <a:rPr lang="ru-RU" sz="3600" dirty="0">
                <a:latin typeface="Arial" charset="0"/>
                <a:cs typeface="Arial" charset="0"/>
              </a:rPr>
              <a:t> 		</a:t>
            </a:r>
            <a:endParaRPr lang="ru-RU" sz="36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3)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 	</a:t>
            </a:r>
          </a:p>
          <a:p>
            <a:pPr>
              <a:defRPr/>
            </a:pPr>
            <a:r>
              <a:rPr lang="ru-RU" sz="3600" dirty="0">
                <a:latin typeface="+mn-lt"/>
                <a:cs typeface="Arial" charset="0"/>
              </a:rPr>
              <a:t>4) </a:t>
            </a:r>
          </a:p>
          <a:p>
            <a:pPr>
              <a:defRPr/>
            </a:pPr>
            <a:endParaRPr lang="ru-RU" sz="3600" dirty="0">
              <a:latin typeface="+mn-lt"/>
              <a:cs typeface="Arial" charset="0"/>
            </a:endParaRPr>
          </a:p>
        </p:txBody>
      </p:sp>
      <p:sp>
        <p:nvSpPr>
          <p:cNvPr id="409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116013" y="2276475"/>
          <a:ext cx="203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Формула" r:id="rId4" imgW="609480" imgH="228600" progId="Equation.3">
                  <p:embed/>
                </p:oleObj>
              </mc:Choice>
              <mc:Fallback>
                <p:oleObj name="Формула" r:id="rId4" imgW="6094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203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TextBox 6"/>
          <p:cNvSpPr txBox="1">
            <a:spLocks noChangeArrowheads="1"/>
          </p:cNvSpPr>
          <p:nvPr/>
        </p:nvSpPr>
        <p:spPr bwMode="auto">
          <a:xfrm>
            <a:off x="0" y="40052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	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116013" y="3284538"/>
          <a:ext cx="25606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Формула" r:id="rId6" imgW="799920" imgH="228600" progId="Equation.3">
                  <p:embed/>
                </p:oleObj>
              </mc:Choice>
              <mc:Fallback>
                <p:oleObj name="Формула" r:id="rId6" imgW="7999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84538"/>
                        <a:ext cx="25606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116013" y="4340225"/>
          <a:ext cx="25193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Формула" r:id="rId8" imgW="698400" imgH="228600" progId="Equation.3">
                  <p:embed/>
                </p:oleObj>
              </mc:Choice>
              <mc:Fallback>
                <p:oleObj name="Формула" r:id="rId8" imgW="698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340225"/>
                        <a:ext cx="25193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258888" y="5373688"/>
          <a:ext cx="2349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Формула" r:id="rId10" imgW="812520" imgH="228600" progId="Equation.3">
                  <p:embed/>
                </p:oleObj>
              </mc:Choice>
              <mc:Fallback>
                <p:oleObj name="Формула" r:id="rId10" imgW="8125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73688"/>
                        <a:ext cx="2349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003800" y="1989138"/>
          <a:ext cx="3511550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r:id="rId12" imgW="2039722" imgH="2399995" progId="Visio.Drawing.11">
                  <p:embed/>
                </p:oleObj>
              </mc:Choice>
              <mc:Fallback>
                <p:oleObj r:id="rId12" imgW="2039722" imgH="239999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89138"/>
                        <a:ext cx="3511550" cy="410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042988" y="4437063"/>
            <a:ext cx="280828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6213475" y="188913"/>
          <a:ext cx="29305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r:id="rId4" imgW="2399995" imgH="2219858" progId="Visio.Drawing.11">
                  <p:embed/>
                </p:oleObj>
              </mc:Choice>
              <mc:Fallback>
                <p:oleObj r:id="rId4" imgW="2399995" imgH="221985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475" y="188913"/>
                        <a:ext cx="2930525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434138" y="3429000"/>
          <a:ext cx="2709862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r:id="rId6" imgW="1689506" imgH="2219858" progId="Visio.Drawing.11">
                  <p:embed/>
                </p:oleObj>
              </mc:Choice>
              <mc:Fallback>
                <p:oleObj r:id="rId6" imgW="1689506" imgH="221985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429000"/>
                        <a:ext cx="2709862" cy="317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Rectangle 6"/>
          <p:cNvSpPr>
            <a:spLocks noChangeArrowheads="1"/>
          </p:cNvSpPr>
          <p:nvPr/>
        </p:nvSpPr>
        <p:spPr bwMode="auto">
          <a:xfrm>
            <a:off x="0" y="188913"/>
            <a:ext cx="5775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 startAt="16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16 изображен график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квадратичной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3851275" y="549275"/>
          <a:ext cx="280828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Формула" r:id="rId8" imgW="1040948" imgH="228501" progId="Equation.3">
                  <p:embed/>
                </p:oleObj>
              </mc:Choice>
              <mc:Fallback>
                <p:oleObj name="Формула" r:id="rId8" imgW="104094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49275"/>
                        <a:ext cx="280828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052513"/>
            <a:ext cx="6637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Определите знаки коэффициентов </a:t>
            </a:r>
            <a:r>
              <a:rPr lang="en-US" sz="2800" i="1" dirty="0">
                <a:latin typeface="+mn-lt"/>
                <a:cs typeface="Arial" charset="0"/>
              </a:rPr>
              <a:t>a</a:t>
            </a:r>
            <a:r>
              <a:rPr lang="ru-RU" sz="2800" dirty="0">
                <a:latin typeface="+mn-lt"/>
                <a:cs typeface="Arial" charset="0"/>
              </a:rPr>
              <a:t>, </a:t>
            </a:r>
            <a:r>
              <a:rPr lang="en-US" sz="2800" i="1" dirty="0">
                <a:latin typeface="+mn-lt"/>
                <a:cs typeface="Arial" charset="0"/>
              </a:rPr>
              <a:t>b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ru-RU" sz="2800" dirty="0">
                <a:latin typeface="+mn-lt"/>
                <a:cs typeface="Arial" charset="0"/>
              </a:rPr>
              <a:t>и </a:t>
            </a:r>
            <a:r>
              <a:rPr lang="ru-RU" sz="2800" i="1" dirty="0">
                <a:latin typeface="+mn-lt"/>
                <a:cs typeface="Arial" charset="0"/>
              </a:rPr>
              <a:t>с</a:t>
            </a:r>
            <a:r>
              <a:rPr lang="ru-RU" sz="28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52963"/>
            <a:ext cx="69119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Определите знаки коэффициентов </a:t>
            </a:r>
            <a:r>
              <a:rPr lang="en-US" sz="2800" i="1" dirty="0">
                <a:latin typeface="+mn-lt"/>
                <a:cs typeface="Arial" charset="0"/>
              </a:rPr>
              <a:t>a</a:t>
            </a:r>
            <a:r>
              <a:rPr lang="ru-RU" sz="2800" dirty="0">
                <a:latin typeface="+mn-lt"/>
                <a:cs typeface="Arial" charset="0"/>
              </a:rPr>
              <a:t>, </a:t>
            </a:r>
            <a:r>
              <a:rPr lang="en-US" sz="2800" i="1" dirty="0">
                <a:latin typeface="+mn-lt"/>
                <a:cs typeface="Arial" charset="0"/>
              </a:rPr>
              <a:t>b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ru-RU" sz="2800" dirty="0">
                <a:latin typeface="+mn-lt"/>
                <a:cs typeface="Arial" charset="0"/>
              </a:rPr>
              <a:t>и </a:t>
            </a:r>
            <a:r>
              <a:rPr lang="ru-RU" sz="2800" i="1" dirty="0">
                <a:latin typeface="+mn-lt"/>
                <a:cs typeface="Arial" charset="0"/>
              </a:rPr>
              <a:t>с</a:t>
            </a:r>
            <a:r>
              <a:rPr lang="ru-RU" sz="2800" dirty="0">
                <a:latin typeface="+mn-lt"/>
                <a:cs typeface="Arial" charset="0"/>
              </a:rPr>
              <a:t>.</a:t>
            </a:r>
          </a:p>
        </p:txBody>
      </p:sp>
      <p:graphicFrame>
        <p:nvGraphicFramePr>
          <p:cNvPr id="41989" name="Object 8"/>
          <p:cNvGraphicFramePr>
            <a:graphicFrameLocks noChangeAspect="1"/>
          </p:cNvGraphicFramePr>
          <p:nvPr/>
        </p:nvGraphicFramePr>
        <p:xfrm>
          <a:off x="3851275" y="4005263"/>
          <a:ext cx="28082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Формула" r:id="rId10" imgW="1040948" imgH="228501" progId="Equation.3">
                  <p:embed/>
                </p:oleObj>
              </mc:Choice>
              <mc:Fallback>
                <p:oleObj name="Формула" r:id="rId10" imgW="1040948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05263"/>
                        <a:ext cx="280828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Прямоугольник 11"/>
          <p:cNvSpPr>
            <a:spLocks noChangeArrowheads="1"/>
          </p:cNvSpPr>
          <p:nvPr/>
        </p:nvSpPr>
        <p:spPr bwMode="auto">
          <a:xfrm>
            <a:off x="0" y="36449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17. На рисунке 16 изображен график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квадратичной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graphicFrame>
        <p:nvGraphicFramePr>
          <p:cNvPr id="41990" name="Object 12"/>
          <p:cNvGraphicFramePr>
            <a:graphicFrameLocks noChangeAspect="1"/>
          </p:cNvGraphicFramePr>
          <p:nvPr/>
        </p:nvGraphicFramePr>
        <p:xfrm>
          <a:off x="539750" y="2636838"/>
          <a:ext cx="26431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Формула" r:id="rId11" imgW="1180800" imgH="203040" progId="Equation.3">
                  <p:embed/>
                </p:oleObj>
              </mc:Choice>
              <mc:Fallback>
                <p:oleObj name="Формула" r:id="rId11" imgW="118080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36838"/>
                        <a:ext cx="26431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11"/>
          <p:cNvGraphicFramePr>
            <a:graphicFrameLocks noChangeAspect="1"/>
          </p:cNvGraphicFramePr>
          <p:nvPr/>
        </p:nvGraphicFramePr>
        <p:xfrm>
          <a:off x="468313" y="1916113"/>
          <a:ext cx="2663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Формула" r:id="rId13" imgW="1155600" imgH="203040" progId="Equation.3">
                  <p:embed/>
                </p:oleObj>
              </mc:Choice>
              <mc:Fallback>
                <p:oleObj name="Формула" r:id="rId13" imgW="115560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2663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10"/>
          <p:cNvGraphicFramePr>
            <a:graphicFrameLocks noChangeAspect="1"/>
          </p:cNvGraphicFramePr>
          <p:nvPr/>
        </p:nvGraphicFramePr>
        <p:xfrm>
          <a:off x="3492500" y="1916113"/>
          <a:ext cx="2636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Формула" r:id="rId15" imgW="1180800" imgH="203040" progId="Equation.3">
                  <p:embed/>
                </p:oleObj>
              </mc:Choice>
              <mc:Fallback>
                <p:oleObj name="Формула" r:id="rId15" imgW="118080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916113"/>
                        <a:ext cx="263683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3492500" y="2492375"/>
          <a:ext cx="27162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Формула" r:id="rId17" imgW="1180800" imgH="203040" progId="Equation.3">
                  <p:embed/>
                </p:oleObj>
              </mc:Choice>
              <mc:Fallback>
                <p:oleObj name="Формула" r:id="rId17" imgW="11808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92375"/>
                        <a:ext cx="271621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Rectangle 15"/>
          <p:cNvSpPr>
            <a:spLocks noChangeArrowheads="1"/>
          </p:cNvSpPr>
          <p:nvPr/>
        </p:nvSpPr>
        <p:spPr bwMode="auto">
          <a:xfrm>
            <a:off x="0" y="96678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graphicFrame>
        <p:nvGraphicFramePr>
          <p:cNvPr id="41994" name="Object 17"/>
          <p:cNvGraphicFramePr>
            <a:graphicFrameLocks noChangeAspect="1"/>
          </p:cNvGraphicFramePr>
          <p:nvPr/>
        </p:nvGraphicFramePr>
        <p:xfrm>
          <a:off x="250825" y="5445125"/>
          <a:ext cx="2663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name="Формула" r:id="rId19" imgW="1155600" imgH="203040" progId="Equation.3">
                  <p:embed/>
                </p:oleObj>
              </mc:Choice>
              <mc:Fallback>
                <p:oleObj name="Формула" r:id="rId19" imgW="115560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2663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8"/>
          <p:cNvGraphicFramePr>
            <a:graphicFrameLocks noChangeAspect="1"/>
          </p:cNvGraphicFramePr>
          <p:nvPr/>
        </p:nvGraphicFramePr>
        <p:xfrm>
          <a:off x="250825" y="6021388"/>
          <a:ext cx="26431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Формула" r:id="rId21" imgW="1180800" imgH="203040" progId="Equation.3">
                  <p:embed/>
                </p:oleObj>
              </mc:Choice>
              <mc:Fallback>
                <p:oleObj name="Формула" r:id="rId21" imgW="118080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021388"/>
                        <a:ext cx="26431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9"/>
          <p:cNvGraphicFramePr>
            <a:graphicFrameLocks noChangeAspect="1"/>
          </p:cNvGraphicFramePr>
          <p:nvPr/>
        </p:nvGraphicFramePr>
        <p:xfrm>
          <a:off x="3492500" y="5445125"/>
          <a:ext cx="26368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Формула" r:id="rId22" imgW="1180800" imgH="203040" progId="Equation.3">
                  <p:embed/>
                </p:oleObj>
              </mc:Choice>
              <mc:Fallback>
                <p:oleObj name="Формула" r:id="rId22" imgW="118080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445125"/>
                        <a:ext cx="263683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20"/>
          <p:cNvGraphicFramePr>
            <a:graphicFrameLocks noChangeAspect="1"/>
          </p:cNvGraphicFramePr>
          <p:nvPr/>
        </p:nvGraphicFramePr>
        <p:xfrm>
          <a:off x="3563938" y="5949950"/>
          <a:ext cx="27162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Формула" r:id="rId23" imgW="1180800" imgH="203040" progId="Equation.3">
                  <p:embed/>
                </p:oleObj>
              </mc:Choice>
              <mc:Fallback>
                <p:oleObj name="Формула" r:id="rId23" imgW="118080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949950"/>
                        <a:ext cx="271621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26" name="Управляющая кнопка: далее 25">
            <a:hlinkClick r:id="rId2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213475" y="188913"/>
          <a:ext cx="29305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r:id="rId4" imgW="2399995" imgH="2219858" progId="Visio.Drawing.11">
                  <p:embed/>
                </p:oleObj>
              </mc:Choice>
              <mc:Fallback>
                <p:oleObj r:id="rId4" imgW="2399995" imgH="221985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475" y="188913"/>
                        <a:ext cx="2930525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6434138" y="3429000"/>
          <a:ext cx="2709862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r:id="rId6" imgW="1689506" imgH="2219858" progId="Visio.Drawing.11">
                  <p:embed/>
                </p:oleObj>
              </mc:Choice>
              <mc:Fallback>
                <p:oleObj r:id="rId6" imgW="1689506" imgH="221985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429000"/>
                        <a:ext cx="2709862" cy="317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Rectangle 6"/>
          <p:cNvSpPr>
            <a:spLocks noChangeArrowheads="1"/>
          </p:cNvSpPr>
          <p:nvPr/>
        </p:nvSpPr>
        <p:spPr bwMode="auto">
          <a:xfrm>
            <a:off x="0" y="188913"/>
            <a:ext cx="5775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 startAt="16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16 изображен график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квадратичной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851275" y="549275"/>
          <a:ext cx="280828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Формула" r:id="rId8" imgW="1040948" imgH="228501" progId="Equation.3">
                  <p:embed/>
                </p:oleObj>
              </mc:Choice>
              <mc:Fallback>
                <p:oleObj name="Формула" r:id="rId8" imgW="1040948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49275"/>
                        <a:ext cx="280828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052513"/>
            <a:ext cx="6637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Определите знаки коэффициентов </a:t>
            </a:r>
            <a:r>
              <a:rPr lang="en-US" sz="2800" i="1" dirty="0">
                <a:latin typeface="+mn-lt"/>
                <a:cs typeface="Arial" charset="0"/>
              </a:rPr>
              <a:t>a</a:t>
            </a:r>
            <a:r>
              <a:rPr lang="ru-RU" sz="2800" dirty="0">
                <a:latin typeface="+mn-lt"/>
                <a:cs typeface="Arial" charset="0"/>
              </a:rPr>
              <a:t>, </a:t>
            </a:r>
            <a:r>
              <a:rPr lang="en-US" sz="2800" i="1" dirty="0">
                <a:latin typeface="+mn-lt"/>
                <a:cs typeface="Arial" charset="0"/>
              </a:rPr>
              <a:t>b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ru-RU" sz="2800" dirty="0">
                <a:latin typeface="+mn-lt"/>
                <a:cs typeface="Arial" charset="0"/>
              </a:rPr>
              <a:t>и </a:t>
            </a:r>
            <a:r>
              <a:rPr lang="ru-RU" sz="2800" i="1" dirty="0">
                <a:latin typeface="+mn-lt"/>
                <a:cs typeface="Arial" charset="0"/>
              </a:rPr>
              <a:t>с</a:t>
            </a:r>
            <a:r>
              <a:rPr lang="ru-RU" sz="28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52963"/>
            <a:ext cx="69119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Определите знаки коэффициентов </a:t>
            </a:r>
            <a:r>
              <a:rPr lang="en-US" sz="2800" i="1" dirty="0">
                <a:latin typeface="+mn-lt"/>
                <a:cs typeface="Arial" charset="0"/>
              </a:rPr>
              <a:t>a</a:t>
            </a:r>
            <a:r>
              <a:rPr lang="ru-RU" sz="2800" dirty="0">
                <a:latin typeface="+mn-lt"/>
                <a:cs typeface="Arial" charset="0"/>
              </a:rPr>
              <a:t>, </a:t>
            </a:r>
            <a:r>
              <a:rPr lang="en-US" sz="2800" i="1" dirty="0">
                <a:latin typeface="+mn-lt"/>
                <a:cs typeface="Arial" charset="0"/>
              </a:rPr>
              <a:t>b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ru-RU" sz="2800" dirty="0">
                <a:latin typeface="+mn-lt"/>
                <a:cs typeface="Arial" charset="0"/>
              </a:rPr>
              <a:t>и </a:t>
            </a:r>
            <a:r>
              <a:rPr lang="ru-RU" sz="2800" i="1" dirty="0">
                <a:latin typeface="+mn-lt"/>
                <a:cs typeface="Arial" charset="0"/>
              </a:rPr>
              <a:t>с</a:t>
            </a:r>
            <a:r>
              <a:rPr lang="ru-RU" sz="2800" dirty="0">
                <a:latin typeface="+mn-lt"/>
                <a:cs typeface="Arial" charset="0"/>
              </a:rPr>
              <a:t>.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851275" y="4005263"/>
          <a:ext cx="28082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Формула" r:id="rId10" imgW="1040948" imgH="228501" progId="Equation.3">
                  <p:embed/>
                </p:oleObj>
              </mc:Choice>
              <mc:Fallback>
                <p:oleObj name="Формула" r:id="rId10" imgW="104094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05263"/>
                        <a:ext cx="280828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Прямоугольник 11"/>
          <p:cNvSpPr>
            <a:spLocks noChangeArrowheads="1"/>
          </p:cNvSpPr>
          <p:nvPr/>
        </p:nvSpPr>
        <p:spPr bwMode="auto">
          <a:xfrm>
            <a:off x="0" y="36449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17. На рисунке 16 изображен график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квадратичной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539750" y="2636838"/>
          <a:ext cx="26431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Формула" r:id="rId11" imgW="1180800" imgH="203040" progId="Equation.3">
                  <p:embed/>
                </p:oleObj>
              </mc:Choice>
              <mc:Fallback>
                <p:oleObj name="Формула" r:id="rId11" imgW="11808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36838"/>
                        <a:ext cx="26431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468313" y="1916113"/>
          <a:ext cx="2663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Формула" r:id="rId13" imgW="1155600" imgH="203040" progId="Equation.3">
                  <p:embed/>
                </p:oleObj>
              </mc:Choice>
              <mc:Fallback>
                <p:oleObj name="Формула" r:id="rId13" imgW="11556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2663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3492500" y="1916113"/>
          <a:ext cx="2636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Формула" r:id="rId15" imgW="1180800" imgH="203040" progId="Equation.3">
                  <p:embed/>
                </p:oleObj>
              </mc:Choice>
              <mc:Fallback>
                <p:oleObj name="Формула" r:id="rId15" imgW="118080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916113"/>
                        <a:ext cx="263683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3492500" y="2492375"/>
          <a:ext cx="27162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Формула" r:id="rId17" imgW="1180800" imgH="203040" progId="Equation.3">
                  <p:embed/>
                </p:oleObj>
              </mc:Choice>
              <mc:Fallback>
                <p:oleObj name="Формула" r:id="rId17" imgW="11808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92375"/>
                        <a:ext cx="271621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Rectangle 15"/>
          <p:cNvSpPr>
            <a:spLocks noChangeArrowheads="1"/>
          </p:cNvSpPr>
          <p:nvPr/>
        </p:nvSpPr>
        <p:spPr bwMode="auto">
          <a:xfrm>
            <a:off x="0" y="96678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288" y="1844675"/>
            <a:ext cx="280828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48038" y="5876925"/>
            <a:ext cx="280828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3018" name="Object 17"/>
          <p:cNvGraphicFramePr>
            <a:graphicFrameLocks noChangeAspect="1"/>
          </p:cNvGraphicFramePr>
          <p:nvPr/>
        </p:nvGraphicFramePr>
        <p:xfrm>
          <a:off x="3617913" y="6021388"/>
          <a:ext cx="24209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Формула" r:id="rId19" imgW="1180800" imgH="203040" progId="Equation.3">
                  <p:embed/>
                </p:oleObj>
              </mc:Choice>
              <mc:Fallback>
                <p:oleObj name="Формула" r:id="rId19" imgW="118080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6021388"/>
                        <a:ext cx="24209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6"/>
          <p:cNvGraphicFramePr>
            <a:graphicFrameLocks noChangeAspect="1"/>
          </p:cNvGraphicFramePr>
          <p:nvPr/>
        </p:nvGraphicFramePr>
        <p:xfrm>
          <a:off x="250825" y="5229225"/>
          <a:ext cx="25923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Формула" r:id="rId21" imgW="1155600" imgH="203040" progId="Equation.3">
                  <p:embed/>
                </p:oleObj>
              </mc:Choice>
              <mc:Fallback>
                <p:oleObj name="Формула" r:id="rId21" imgW="115560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29225"/>
                        <a:ext cx="259238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5"/>
          <p:cNvGraphicFramePr>
            <a:graphicFrameLocks noChangeAspect="1"/>
          </p:cNvGraphicFramePr>
          <p:nvPr/>
        </p:nvGraphicFramePr>
        <p:xfrm>
          <a:off x="233363" y="6021388"/>
          <a:ext cx="27590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Формула" r:id="rId23" imgW="1168200" imgH="203040" progId="Equation.3">
                  <p:embed/>
                </p:oleObj>
              </mc:Choice>
              <mc:Fallback>
                <p:oleObj name="Формула" r:id="rId23" imgW="116820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6021388"/>
                        <a:ext cx="275907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14"/>
          <p:cNvGraphicFramePr>
            <a:graphicFrameLocks noChangeAspect="1"/>
          </p:cNvGraphicFramePr>
          <p:nvPr/>
        </p:nvGraphicFramePr>
        <p:xfrm>
          <a:off x="3492500" y="5229225"/>
          <a:ext cx="26638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Формула" r:id="rId25" imgW="1180800" imgH="203040" progId="Equation.3">
                  <p:embed/>
                </p:oleObj>
              </mc:Choice>
              <mc:Fallback>
                <p:oleObj name="Формула" r:id="rId25" imgW="118080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229225"/>
                        <a:ext cx="266382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200">
                <a:cs typeface="Times New Roman" panose="02020603050405020304" pitchFamily="18" charset="0"/>
              </a:rPr>
              <a:t>    </a:t>
            </a:r>
            <a:endParaRPr lang="en-US" altLang="ru-RU"/>
          </a:p>
        </p:txBody>
      </p:sp>
      <p:sp>
        <p:nvSpPr>
          <p:cNvPr id="43032" name="Rectangle 19"/>
          <p:cNvSpPr>
            <a:spLocks noChangeArrowheads="1"/>
          </p:cNvSpPr>
          <p:nvPr/>
        </p:nvSpPr>
        <p:spPr bwMode="auto">
          <a:xfrm>
            <a:off x="449263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200">
                <a:cs typeface="Times New Roman" panose="02020603050405020304" pitchFamily="18" charset="0"/>
              </a:rPr>
              <a:t>       </a:t>
            </a:r>
            <a:endParaRPr lang="en-US" altLang="ru-RU"/>
          </a:p>
        </p:txBody>
      </p:sp>
      <p:sp>
        <p:nvSpPr>
          <p:cNvPr id="43033" name="Rectangle 20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34" name="Rectangle 21"/>
          <p:cNvSpPr>
            <a:spLocks noChangeArrowheads="1"/>
          </p:cNvSpPr>
          <p:nvPr/>
        </p:nvSpPr>
        <p:spPr bwMode="auto">
          <a:xfrm>
            <a:off x="449263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		</a:t>
            </a:r>
            <a:endParaRPr lang="ru-RU" alt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940425" y="908050"/>
          <a:ext cx="295592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4" imgW="3156509" imgH="2454250" progId="Visio.Drawing.11">
                  <p:embed/>
                </p:oleObj>
              </mc:Choice>
              <mc:Fallback>
                <p:oleObj r:id="rId4" imgW="3156509" imgH="245425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908050"/>
                        <a:ext cx="2955925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7092950" y="260350"/>
          <a:ext cx="1608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Формула" r:id="rId6" imgW="596641" imgH="203112" progId="Equation.3">
                  <p:embed/>
                </p:oleObj>
              </mc:Choice>
              <mc:Fallback>
                <p:oleObj name="Формула" r:id="rId6" imgW="596641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60813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рисунке  изображен график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23850" y="1052513"/>
            <a:ext cx="5761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18.  Определите, сколько решений имеет уравнение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3419475" y="1557338"/>
          <a:ext cx="15525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Формула" r:id="rId8" imgW="634680" imgH="203040" progId="Equation.3">
                  <p:embed/>
                </p:oleObj>
              </mc:Choice>
              <mc:Fallback>
                <p:oleObj name="Формула" r:id="rId8" imgW="6346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557338"/>
                        <a:ext cx="15525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850" y="3284538"/>
            <a:ext cx="8064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19.  Определите, при каких значениях </a:t>
            </a:r>
            <a:r>
              <a:rPr lang="ru-RU" sz="2800" i="1" dirty="0" err="1">
                <a:latin typeface="+mn-lt"/>
                <a:cs typeface="Arial" charset="0"/>
              </a:rPr>
              <a:t>р</a:t>
            </a:r>
            <a:r>
              <a:rPr lang="ru-RU" sz="2800" dirty="0">
                <a:latin typeface="+mn-lt"/>
                <a:cs typeface="Arial" charset="0"/>
              </a:rPr>
              <a:t>  уравнение имеет один корень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850" y="5013325"/>
            <a:ext cx="85693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20.   Определите, сколько нулей имеет данная функция</a:t>
            </a:r>
          </a:p>
        </p:txBody>
      </p:sp>
      <p:sp>
        <p:nvSpPr>
          <p:cNvPr id="29" name="Управляющая кнопка: настраиваемая 28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30" name="Управляющая кнопка: далее 29">
            <a:hlinkClick r:id="rId10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940425" y="908050"/>
          <a:ext cx="295592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r:id="rId4" imgW="3156509" imgH="2454250" progId="Visio.Drawing.11">
                  <p:embed/>
                </p:oleObj>
              </mc:Choice>
              <mc:Fallback>
                <p:oleObj r:id="rId4" imgW="3156509" imgH="245425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908050"/>
                        <a:ext cx="2955925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7092950" y="260350"/>
          <a:ext cx="1608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Формула" r:id="rId6" imgW="596641" imgH="203112" progId="Equation.3">
                  <p:embed/>
                </p:oleObj>
              </mc:Choice>
              <mc:Fallback>
                <p:oleObj name="Формула" r:id="rId6" imgW="596641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60813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рисунке  изображен график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23850" y="1052513"/>
            <a:ext cx="5761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18.  Определите, сколько решений имеет уравнение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419475" y="1557338"/>
          <a:ext cx="15525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Формула" r:id="rId8" imgW="634680" imgH="203040" progId="Equation.3">
                  <p:embed/>
                </p:oleObj>
              </mc:Choice>
              <mc:Fallback>
                <p:oleObj name="Формула" r:id="rId8" imgW="634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557338"/>
                        <a:ext cx="15525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850" y="3284538"/>
            <a:ext cx="8064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19.  Определите, при каких значениях </a:t>
            </a:r>
            <a:r>
              <a:rPr lang="ru-RU" sz="2800" i="1" dirty="0" err="1">
                <a:latin typeface="+mn-lt"/>
                <a:cs typeface="Arial" charset="0"/>
              </a:rPr>
              <a:t>р</a:t>
            </a:r>
            <a:r>
              <a:rPr lang="ru-RU" sz="2800" dirty="0">
                <a:latin typeface="+mn-lt"/>
                <a:cs typeface="Arial" charset="0"/>
              </a:rPr>
              <a:t>  уравнение имеет один корень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9475" y="2060575"/>
            <a:ext cx="187325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2500" y="4076700"/>
            <a:ext cx="194310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938" y="5661025"/>
            <a:ext cx="172878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140200" y="2133600"/>
            <a:ext cx="3635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1275" y="4149725"/>
            <a:ext cx="1122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 - 4; 4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850" y="5013325"/>
            <a:ext cx="88201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20.  Определите, сколько нулей имеет данная функция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4663" y="5732463"/>
            <a:ext cx="36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4</a:t>
            </a: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7092950" y="260350"/>
          <a:ext cx="1608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Формула" r:id="rId4" imgW="596641" imgH="203112" progId="Equation.3">
                  <p:embed/>
                </p:oleObj>
              </mc:Choice>
              <mc:Fallback>
                <p:oleObj name="Формула" r:id="rId4" imgW="596641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60813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рисунке  изображен график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23850" y="1052513"/>
            <a:ext cx="5761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21.  Определите, сколько решений имеет уравнение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3527425" y="1557338"/>
          <a:ext cx="13366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Формула" r:id="rId6" imgW="545760" imgH="203040" progId="Equation.3">
                  <p:embed/>
                </p:oleObj>
              </mc:Choice>
              <mc:Fallback>
                <p:oleObj name="Формула" r:id="rId6" imgW="5457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1557338"/>
                        <a:ext cx="13366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850" y="3284538"/>
            <a:ext cx="8064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22.  Определите, при каких значениях </a:t>
            </a:r>
            <a:r>
              <a:rPr lang="ru-RU" sz="2800" i="1" dirty="0" err="1">
                <a:latin typeface="+mn-lt"/>
                <a:cs typeface="Arial" charset="0"/>
              </a:rPr>
              <a:t>р</a:t>
            </a:r>
            <a:r>
              <a:rPr lang="ru-RU" sz="2800" dirty="0">
                <a:latin typeface="+mn-lt"/>
                <a:cs typeface="Arial" charset="0"/>
              </a:rPr>
              <a:t>  уравнение имеет три корня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850" y="5013325"/>
            <a:ext cx="85693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23.   Определите, сколько нулей имеет данная функция</a:t>
            </a:r>
          </a:p>
        </p:txBody>
      </p:sp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6438900" y="908050"/>
          <a:ext cx="2705100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r:id="rId8" imgW="2094281" imgH="1734312" progId="Visio.Drawing.11">
                  <p:embed/>
                </p:oleObj>
              </mc:Choice>
              <mc:Fallback>
                <p:oleObj r:id="rId8" imgW="2094281" imgH="173431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908050"/>
                        <a:ext cx="2705100" cy="223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7092950" y="260350"/>
          <a:ext cx="1608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Формула" r:id="rId4" imgW="596641" imgH="203112" progId="Equation.3">
                  <p:embed/>
                </p:oleObj>
              </mc:Choice>
              <mc:Fallback>
                <p:oleObj name="Формула" r:id="rId4" imgW="596641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60813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рисунке  изображен график функции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23850" y="1052513"/>
            <a:ext cx="5761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21.  Определите, сколько решений имеет уравнение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527425" y="1557338"/>
          <a:ext cx="13366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Формула" r:id="rId6" imgW="545760" imgH="203040" progId="Equation.3">
                  <p:embed/>
                </p:oleObj>
              </mc:Choice>
              <mc:Fallback>
                <p:oleObj name="Формула" r:id="rId6" imgW="5457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1557338"/>
                        <a:ext cx="13366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850" y="3284538"/>
            <a:ext cx="8064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22.  Определите, при каких значениях </a:t>
            </a:r>
            <a:r>
              <a:rPr lang="ru-RU" sz="2800" i="1" dirty="0" err="1">
                <a:latin typeface="+mn-lt"/>
                <a:cs typeface="Arial" charset="0"/>
              </a:rPr>
              <a:t>р</a:t>
            </a:r>
            <a:r>
              <a:rPr lang="ru-RU" sz="2800" dirty="0">
                <a:latin typeface="+mn-lt"/>
                <a:cs typeface="Arial" charset="0"/>
              </a:rPr>
              <a:t>  уравнение имеет три корня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850" y="5013325"/>
            <a:ext cx="85693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23.   Определите, сколько нулей имеет данная функция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011863" y="908050"/>
          <a:ext cx="28448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r:id="rId8" imgW="2094281" imgH="1734312" progId="Visio.Drawing.11">
                  <p:embed/>
                </p:oleObj>
              </mc:Choice>
              <mc:Fallback>
                <p:oleObj r:id="rId8" imgW="2094281" imgH="173431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908050"/>
                        <a:ext cx="2844800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635375" y="2205038"/>
            <a:ext cx="187325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375" y="3933825"/>
            <a:ext cx="1873250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8400" y="5805488"/>
            <a:ext cx="1871663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56100" y="2349500"/>
            <a:ext cx="3635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0200" y="4005263"/>
            <a:ext cx="7334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0;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6100" y="5876925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</a:t>
            </a: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142984"/>
            <a:ext cx="8229600" cy="3143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Раздел</a:t>
            </a:r>
            <a:r>
              <a:rPr lang="en-US" dirty="0" smtClean="0"/>
              <a:t>  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Прогрессии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574675" y="549275"/>
            <a:ext cx="8174038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1.  Укажите последовательность чисел, которая является арифметической прогрессией.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2; 3; 5; 8; …	            2) 2; –2; –6; –10; …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2; 4; 8; 16; …	            4) 2; –1; 10; –7; 18; …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2.  Укажите последовательность чисел, которая является геометрической прогрессией.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2; 3; 5; 8; …	           2) 2; –2; –6; –10; …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16; 8; 4; 2; …	           4) 2; –1; 10; –7; 18; …</a:t>
            </a:r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4" name="Управляющая кнопка: далее 13">
            <a:hlinkClick r:id="rId3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Содержимое 2"/>
          <p:cNvSpPr>
            <a:spLocks noGrp="1"/>
          </p:cNvSpPr>
          <p:nvPr>
            <p:ph idx="4294967295"/>
          </p:nvPr>
        </p:nvSpPr>
        <p:spPr>
          <a:xfrm>
            <a:off x="428625" y="0"/>
            <a:ext cx="8715375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4</a:t>
            </a:r>
            <a:r>
              <a:rPr lang="en-US" altLang="ru-RU" smtClean="0"/>
              <a:t>.  </a:t>
            </a:r>
            <a:r>
              <a:rPr lang="ru-RU" altLang="ru-RU" smtClean="0"/>
              <a:t>Вычислите</a:t>
            </a:r>
            <a:r>
              <a:rPr lang="en-US" altLang="ru-RU" smtClean="0"/>
              <a:t>                                                    </a:t>
            </a:r>
          </a:p>
          <a:p>
            <a:pPr eaLnBrk="1" hangingPunct="1"/>
            <a:endParaRPr lang="en-US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1)</a:t>
            </a:r>
            <a:r>
              <a:rPr lang="en-US" altLang="ru-RU" smtClean="0"/>
              <a:t> </a:t>
            </a:r>
            <a:r>
              <a:rPr lang="ru-RU" altLang="ru-RU" smtClean="0"/>
              <a:t> </a:t>
            </a:r>
            <a:r>
              <a:rPr lang="en-US" altLang="ru-RU" smtClean="0"/>
              <a:t>   </a:t>
            </a:r>
            <a:r>
              <a:rPr lang="ru-RU" altLang="ru-RU" smtClean="0"/>
              <a:t>	</a:t>
            </a:r>
            <a:r>
              <a:rPr lang="en-US" altLang="ru-RU" smtClean="0"/>
              <a:t>      </a:t>
            </a:r>
            <a:r>
              <a:rPr lang="ru-RU" altLang="ru-RU" smtClean="0"/>
              <a:t>2) 	</a:t>
            </a:r>
            <a:r>
              <a:rPr lang="en-US" altLang="ru-RU" smtClean="0"/>
              <a:t>           </a:t>
            </a:r>
            <a:r>
              <a:rPr lang="ru-RU" altLang="ru-RU" smtClean="0"/>
              <a:t>3) 	</a:t>
            </a:r>
            <a:r>
              <a:rPr lang="en-US" altLang="ru-RU" smtClean="0"/>
              <a:t>              </a:t>
            </a:r>
            <a:r>
              <a:rPr lang="ru-RU" altLang="ru-RU" smtClean="0"/>
              <a:t>4)</a:t>
            </a:r>
            <a:r>
              <a:rPr lang="en-US" altLang="ru-RU" smtClean="0"/>
              <a:t>  </a:t>
            </a:r>
            <a:r>
              <a:rPr lang="ru-RU" altLang="ru-RU" smtClean="0"/>
              <a:t> </a:t>
            </a:r>
            <a:r>
              <a:rPr lang="en-US" altLang="ru-RU" smtClean="0"/>
              <a:t> </a:t>
            </a:r>
          </a:p>
          <a:p>
            <a:pPr eaLnBrk="1" hangingPunct="1"/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5.    Вычислите </a:t>
            </a:r>
          </a:p>
          <a:p>
            <a:pPr eaLnBrk="1" hangingPunct="1"/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</a:t>
            </a:r>
            <a:endParaRPr lang="en-US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1) 	                 2)                 	3) 	               4)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</a:t>
            </a: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143250" y="500063"/>
          <a:ext cx="55737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Формула" r:id="rId4" imgW="1638000" imgH="393480" progId="Equation.3">
                  <p:embed/>
                </p:oleObj>
              </mc:Choice>
              <mc:Fallback>
                <p:oleObj name="Формула" r:id="rId4" imgW="1638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00063"/>
                        <a:ext cx="5573713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25" y="2357438"/>
          <a:ext cx="8572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Формула" r:id="rId6" imgW="317160" imgH="393480" progId="Equation.3">
                  <p:embed/>
                </p:oleObj>
              </mc:Choice>
              <mc:Fallback>
                <p:oleObj name="Формула" r:id="rId6" imgW="317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357438"/>
                        <a:ext cx="8572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7786688" y="5286375"/>
          <a:ext cx="968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Формула" r:id="rId8" imgW="380880" imgH="393480" progId="Equation.3">
                  <p:embed/>
                </p:oleObj>
              </mc:Choice>
              <mc:Fallback>
                <p:oleObj name="Формула" r:id="rId8" imgW="3808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5286375"/>
                        <a:ext cx="968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071813" y="3786188"/>
          <a:ext cx="5643562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Формула" r:id="rId10" imgW="1790640" imgH="431640" progId="Equation.3">
                  <p:embed/>
                </p:oleObj>
              </mc:Choice>
              <mc:Fallback>
                <p:oleObj name="Формула" r:id="rId10" imgW="17906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786188"/>
                        <a:ext cx="5643562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1571625" y="5286375"/>
          <a:ext cx="901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Формула" r:id="rId12" imgW="317160" imgH="393480" progId="Equation.3">
                  <p:embed/>
                </p:oleObj>
              </mc:Choice>
              <mc:Fallback>
                <p:oleObj name="Формула" r:id="rId12" imgW="3171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5286375"/>
                        <a:ext cx="9017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9"/>
          <p:cNvGraphicFramePr>
            <a:graphicFrameLocks noChangeAspect="1"/>
          </p:cNvGraphicFramePr>
          <p:nvPr/>
        </p:nvGraphicFramePr>
        <p:xfrm>
          <a:off x="3571875" y="5214938"/>
          <a:ext cx="8985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Формула" r:id="rId14" imgW="330120" imgH="393480" progId="Equation.3">
                  <p:embed/>
                </p:oleObj>
              </mc:Choice>
              <mc:Fallback>
                <p:oleObj name="Формула" r:id="rId14" imgW="3301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14938"/>
                        <a:ext cx="8985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0"/>
          <p:cNvGraphicFramePr>
            <a:graphicFrameLocks noChangeAspect="1"/>
          </p:cNvGraphicFramePr>
          <p:nvPr/>
        </p:nvGraphicFramePr>
        <p:xfrm>
          <a:off x="5857875" y="5214938"/>
          <a:ext cx="9144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Формула" r:id="rId16" imgW="342720" imgH="393480" progId="Equation.3">
                  <p:embed/>
                </p:oleObj>
              </mc:Choice>
              <mc:Fallback>
                <p:oleObj name="Формула" r:id="rId16" imgW="34272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5214938"/>
                        <a:ext cx="91440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1"/>
          <p:cNvGraphicFramePr>
            <a:graphicFrameLocks noChangeAspect="1"/>
          </p:cNvGraphicFramePr>
          <p:nvPr/>
        </p:nvGraphicFramePr>
        <p:xfrm>
          <a:off x="7572375" y="2214563"/>
          <a:ext cx="92868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Формула" r:id="rId18" imgW="304560" imgH="393480" progId="Equation.3">
                  <p:embed/>
                </p:oleObj>
              </mc:Choice>
              <mc:Fallback>
                <p:oleObj name="Формула" r:id="rId18" imgW="3045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214563"/>
                        <a:ext cx="92868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2"/>
          <p:cNvGraphicFramePr>
            <a:graphicFrameLocks noChangeAspect="1"/>
          </p:cNvGraphicFramePr>
          <p:nvPr/>
        </p:nvGraphicFramePr>
        <p:xfrm>
          <a:off x="3214688" y="2286000"/>
          <a:ext cx="10572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Формула" r:id="rId20" imgW="342720" imgH="393480" progId="Equation.3">
                  <p:embed/>
                </p:oleObj>
              </mc:Choice>
              <mc:Fallback>
                <p:oleObj name="Формула" r:id="rId20" imgW="3427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286000"/>
                        <a:ext cx="105727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3"/>
          <p:cNvGraphicFramePr>
            <a:graphicFrameLocks noChangeAspect="1"/>
          </p:cNvGraphicFramePr>
          <p:nvPr/>
        </p:nvGraphicFramePr>
        <p:xfrm>
          <a:off x="5500688" y="2286000"/>
          <a:ext cx="10715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Формула" r:id="rId22" imgW="342720" imgH="393480" progId="Equation.3">
                  <p:embed/>
                </p:oleObj>
              </mc:Choice>
              <mc:Fallback>
                <p:oleObj name="Формула" r:id="rId22" imgW="34272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286000"/>
                        <a:ext cx="10715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2063" y="2286000"/>
            <a:ext cx="1785937" cy="1357313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" y="5214938"/>
            <a:ext cx="2143125" cy="12858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708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574675" y="549275"/>
            <a:ext cx="8174038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Arial" charset="0"/>
                <a:cs typeface="Arial" charset="0"/>
              </a:rPr>
              <a:t>1.  </a:t>
            </a:r>
            <a:r>
              <a:rPr lang="ru-RU" sz="2800" dirty="0">
                <a:latin typeface="+mn-lt"/>
                <a:cs typeface="Arial" charset="0"/>
              </a:rPr>
              <a:t>Укажите последовательность чисел, которая является арифметической прогрессией.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2; 3; 5; 8; …	            2) 2; –2; –6; –10; …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2; 4; 8; 16; …	            4) 2; –1; 10; –7; 18; …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2.  Укажите последовательность чисел, которая является геометрической прогрессией.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2; 3; 5; 8; …	           2) 2; –2; –6; –10; …</a:t>
            </a: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16; 8; 4; 2; …	           4) 2; –1; 10; –7; 18; 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750" y="5589588"/>
            <a:ext cx="2879725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6100" y="1773238"/>
            <a:ext cx="3671888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42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23850" y="620713"/>
            <a:ext cx="8569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3. Определите формулу, которая задает арифметическую прогрессию          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  2)                      3)                     4) </a:t>
            </a: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4. Определите формулу, которая задает геометрическую прогрессию        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	                 2) 	         3) 	            4) </a:t>
            </a:r>
          </a:p>
        </p:txBody>
      </p:sp>
      <p:sp>
        <p:nvSpPr>
          <p:cNvPr id="48144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9" name="TextBox 18"/>
          <p:cNvSpPr txBox="1"/>
          <p:nvPr/>
        </p:nvSpPr>
        <p:spPr>
          <a:xfrm>
            <a:off x="323850" y="3284538"/>
            <a:ext cx="806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8130" name="Object 5"/>
          <p:cNvGraphicFramePr>
            <a:graphicFrameLocks noChangeAspect="1"/>
          </p:cNvGraphicFramePr>
          <p:nvPr/>
        </p:nvGraphicFramePr>
        <p:xfrm>
          <a:off x="5076825" y="908050"/>
          <a:ext cx="9080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Формула" r:id="rId5" imgW="291960" imgH="241200" progId="Equation.3">
                  <p:embed/>
                </p:oleObj>
              </mc:Choice>
              <mc:Fallback>
                <p:oleObj name="Формула" r:id="rId5" imgW="2919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08050"/>
                        <a:ext cx="9080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6"/>
          <p:cNvGraphicFramePr>
            <a:graphicFrameLocks noChangeAspect="1"/>
          </p:cNvGraphicFramePr>
          <p:nvPr/>
        </p:nvGraphicFramePr>
        <p:xfrm>
          <a:off x="971550" y="1916113"/>
          <a:ext cx="13033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Формула" r:id="rId7" imgW="647640" imgH="393480" progId="Equation.3">
                  <p:embed/>
                </p:oleObj>
              </mc:Choice>
              <mc:Fallback>
                <p:oleObj name="Формула" r:id="rId7" imgW="6476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13033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7"/>
          <p:cNvGraphicFramePr>
            <a:graphicFrameLocks noChangeAspect="1"/>
          </p:cNvGraphicFramePr>
          <p:nvPr/>
        </p:nvGraphicFramePr>
        <p:xfrm>
          <a:off x="3132138" y="2133600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Формула" r:id="rId9" imgW="723600" imgH="241200" progId="Equation.3">
                  <p:embed/>
                </p:oleObj>
              </mc:Choice>
              <mc:Fallback>
                <p:oleObj name="Формула" r:id="rId9" imgW="7236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133600"/>
                        <a:ext cx="15113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8"/>
          <p:cNvGraphicFramePr>
            <a:graphicFrameLocks noChangeAspect="1"/>
          </p:cNvGraphicFramePr>
          <p:nvPr/>
        </p:nvGraphicFramePr>
        <p:xfrm>
          <a:off x="5435600" y="2205038"/>
          <a:ext cx="1644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Формула" r:id="rId11" imgW="787320" imgH="241200" progId="Equation.3">
                  <p:embed/>
                </p:oleObj>
              </mc:Choice>
              <mc:Fallback>
                <p:oleObj name="Формула" r:id="rId11" imgW="787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05038"/>
                        <a:ext cx="16446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9"/>
          <p:cNvGraphicFramePr>
            <a:graphicFrameLocks noChangeAspect="1"/>
          </p:cNvGraphicFramePr>
          <p:nvPr/>
        </p:nvGraphicFramePr>
        <p:xfrm>
          <a:off x="7567613" y="2060575"/>
          <a:ext cx="15763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Формула" r:id="rId13" imgW="723600" imgH="241200" progId="Equation.3">
                  <p:embed/>
                </p:oleObj>
              </mc:Choice>
              <mc:Fallback>
                <p:oleObj name="Формула" r:id="rId13" imgW="7236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2060575"/>
                        <a:ext cx="15763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10"/>
          <p:cNvGraphicFramePr>
            <a:graphicFrameLocks noChangeAspect="1"/>
          </p:cNvGraphicFramePr>
          <p:nvPr/>
        </p:nvGraphicFramePr>
        <p:xfrm>
          <a:off x="5076825" y="3573463"/>
          <a:ext cx="696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Формула" r:id="rId15" imgW="291960" imgH="241200" progId="Equation.3">
                  <p:embed/>
                </p:oleObj>
              </mc:Choice>
              <mc:Fallback>
                <p:oleObj name="Формула" r:id="rId15" imgW="29196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573463"/>
                        <a:ext cx="6969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11"/>
          <p:cNvGraphicFramePr>
            <a:graphicFrameLocks noChangeAspect="1"/>
          </p:cNvGraphicFramePr>
          <p:nvPr/>
        </p:nvGraphicFramePr>
        <p:xfrm>
          <a:off x="755650" y="4724400"/>
          <a:ext cx="14938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Формула" r:id="rId17" imgW="736560" imgH="393480" progId="Equation.3">
                  <p:embed/>
                </p:oleObj>
              </mc:Choice>
              <mc:Fallback>
                <p:oleObj name="Формула" r:id="rId17" imgW="7365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49383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12"/>
          <p:cNvGraphicFramePr>
            <a:graphicFrameLocks noChangeAspect="1"/>
          </p:cNvGraphicFramePr>
          <p:nvPr/>
        </p:nvGraphicFramePr>
        <p:xfrm>
          <a:off x="3203575" y="4797425"/>
          <a:ext cx="11668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Формула" r:id="rId19" imgW="558720" imgH="241200" progId="Equation.3">
                  <p:embed/>
                </p:oleObj>
              </mc:Choice>
              <mc:Fallback>
                <p:oleObj name="Формула" r:id="rId19" imgW="55872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797425"/>
                        <a:ext cx="11668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3"/>
          <p:cNvGraphicFramePr>
            <a:graphicFrameLocks noChangeAspect="1"/>
          </p:cNvGraphicFramePr>
          <p:nvPr/>
        </p:nvGraphicFramePr>
        <p:xfrm>
          <a:off x="5435600" y="4724400"/>
          <a:ext cx="15430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Формула" r:id="rId21" imgW="736560" imgH="241200" progId="Equation.3">
                  <p:embed/>
                </p:oleObj>
              </mc:Choice>
              <mc:Fallback>
                <p:oleObj name="Формула" r:id="rId21" imgW="7365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724400"/>
                        <a:ext cx="15430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4"/>
          <p:cNvGraphicFramePr>
            <a:graphicFrameLocks noChangeAspect="1"/>
          </p:cNvGraphicFramePr>
          <p:nvPr/>
        </p:nvGraphicFramePr>
        <p:xfrm>
          <a:off x="7451725" y="4652963"/>
          <a:ext cx="1485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Формула" r:id="rId23" imgW="711000" imgH="241200" progId="Equation.3">
                  <p:embed/>
                </p:oleObj>
              </mc:Choice>
              <mc:Fallback>
                <p:oleObj name="Формула" r:id="rId23" imgW="71100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652963"/>
                        <a:ext cx="1485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6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23850" y="620713"/>
            <a:ext cx="8569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3. Определите формулу, которая задает арифметическую прогрессию          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  2)                      3)                     4) </a:t>
            </a: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4. Определите формулу, которая задает геометрическую прогрессию        .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	                 2) 	         3) 	            4) </a:t>
            </a:r>
          </a:p>
        </p:txBody>
      </p:sp>
      <p:sp>
        <p:nvSpPr>
          <p:cNvPr id="49168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9" name="TextBox 18"/>
          <p:cNvSpPr txBox="1"/>
          <p:nvPr/>
        </p:nvSpPr>
        <p:spPr>
          <a:xfrm>
            <a:off x="323850" y="3284538"/>
            <a:ext cx="806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076825" y="908050"/>
          <a:ext cx="9080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Формула" r:id="rId4" imgW="291960" imgH="241200" progId="Equation.3">
                  <p:embed/>
                </p:oleObj>
              </mc:Choice>
              <mc:Fallback>
                <p:oleObj name="Формула" r:id="rId4" imgW="2919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08050"/>
                        <a:ext cx="9080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971550" y="1916113"/>
          <a:ext cx="13033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Формула" r:id="rId6" imgW="647640" imgH="393480" progId="Equation.3">
                  <p:embed/>
                </p:oleObj>
              </mc:Choice>
              <mc:Fallback>
                <p:oleObj name="Формула" r:id="rId6" imgW="6476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13033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132138" y="2133600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Формула" r:id="rId8" imgW="723600" imgH="241200" progId="Equation.3">
                  <p:embed/>
                </p:oleObj>
              </mc:Choice>
              <mc:Fallback>
                <p:oleObj name="Формула" r:id="rId8" imgW="7236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133600"/>
                        <a:ext cx="15113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462588" y="2205038"/>
          <a:ext cx="15906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Формула" r:id="rId10" imgW="761760" imgH="241200" progId="Equation.3">
                  <p:embed/>
                </p:oleObj>
              </mc:Choice>
              <mc:Fallback>
                <p:oleObj name="Формула" r:id="rId10" imgW="7617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2205038"/>
                        <a:ext cx="15906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7567613" y="2060575"/>
          <a:ext cx="15763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Формула" r:id="rId12" imgW="723600" imgH="241200" progId="Equation.3">
                  <p:embed/>
                </p:oleObj>
              </mc:Choice>
              <mc:Fallback>
                <p:oleObj name="Формула" r:id="rId12" imgW="7236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2060575"/>
                        <a:ext cx="15763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5076825" y="3573463"/>
          <a:ext cx="696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Формула" r:id="rId14" imgW="291960" imgH="241200" progId="Equation.3">
                  <p:embed/>
                </p:oleObj>
              </mc:Choice>
              <mc:Fallback>
                <p:oleObj name="Формула" r:id="rId14" imgW="2919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573463"/>
                        <a:ext cx="6969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755650" y="4724400"/>
          <a:ext cx="14938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Формула" r:id="rId16" imgW="736560" imgH="393480" progId="Equation.3">
                  <p:embed/>
                </p:oleObj>
              </mc:Choice>
              <mc:Fallback>
                <p:oleObj name="Формула" r:id="rId16" imgW="7365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49383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3203575" y="4797425"/>
          <a:ext cx="11668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Формула" r:id="rId18" imgW="558720" imgH="241200" progId="Equation.3">
                  <p:embed/>
                </p:oleObj>
              </mc:Choice>
              <mc:Fallback>
                <p:oleObj name="Формула" r:id="rId18" imgW="5587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797425"/>
                        <a:ext cx="11668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148263" y="4652963"/>
          <a:ext cx="15430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Формула" r:id="rId20" imgW="736560" imgH="241200" progId="Equation.3">
                  <p:embed/>
                </p:oleObj>
              </mc:Choice>
              <mc:Fallback>
                <p:oleObj name="Формула" r:id="rId20" imgW="73656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652963"/>
                        <a:ext cx="15430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7451725" y="4652963"/>
          <a:ext cx="1485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Формула" r:id="rId22" imgW="711000" imgH="241200" progId="Equation.3">
                  <p:embed/>
                </p:oleObj>
              </mc:Choice>
              <mc:Fallback>
                <p:oleObj name="Формула" r:id="rId22" imgW="7110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652963"/>
                        <a:ext cx="1485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6948488" y="4292600"/>
            <a:ext cx="1979612" cy="1074738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2363" y="1844675"/>
            <a:ext cx="2160587" cy="100330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8313" y="549275"/>
            <a:ext cx="8424862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5"/>
              <a:defRPr/>
            </a:pPr>
            <a:r>
              <a:rPr lang="ru-RU" sz="2800" dirty="0">
                <a:latin typeface="+mn-lt"/>
                <a:cs typeface="Arial" charset="0"/>
              </a:rPr>
              <a:t>Укажите первые три члена арифметической прогрессии            , если </a:t>
            </a:r>
          </a:p>
          <a:p>
            <a:pPr marL="514350" indent="-514350">
              <a:buFontTx/>
              <a:buAutoNum type="arabicPeriod" startAt="5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0,5; 1,5; 2,5		2) 0,5; –1; –2,5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0,5; 0,75; 1,125    	4) 0,5; 2; 3,5 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eriod" startAt="6"/>
              <a:defRPr/>
            </a:pPr>
            <a:r>
              <a:rPr lang="ru-RU" sz="2800" dirty="0">
                <a:latin typeface="+mn-lt"/>
                <a:cs typeface="Arial" charset="0"/>
              </a:rPr>
              <a:t>Укажите первые пять членов геометрической прогрессии              , если 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0,3; 0,6; 0,12; 0,24; 0,48	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0,3; 0,6; 1,2; 2,4; 4,8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  0,3; 0,9; 0,27; 0,81; 0,243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4)   0,3; 0,15; 0,075; 0,0375; 0,01875 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292725" y="3644900"/>
          <a:ext cx="2174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Формула" r:id="rId5" imgW="939600" imgH="228600" progId="Equation.3">
                  <p:embed/>
                </p:oleObj>
              </mc:Choice>
              <mc:Fallback>
                <p:oleObj name="Формула" r:id="rId5" imgW="939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644900"/>
                        <a:ext cx="21748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059113" y="981075"/>
          <a:ext cx="819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Формула" r:id="rId7" imgW="304560" imgH="241200" progId="Equation.3">
                  <p:embed/>
                </p:oleObj>
              </mc:Choice>
              <mc:Fallback>
                <p:oleObj name="Формула" r:id="rId7" imgW="3045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981075"/>
                        <a:ext cx="819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003800" y="1052513"/>
          <a:ext cx="3327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Формула" r:id="rId9" imgW="1041120" imgH="228600" progId="Equation.3">
                  <p:embed/>
                </p:oleObj>
              </mc:Choice>
              <mc:Fallback>
                <p:oleObj name="Формула" r:id="rId9" imgW="10411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052513"/>
                        <a:ext cx="3327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3203575" y="3573463"/>
          <a:ext cx="803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Формула" r:id="rId11" imgW="291973" imgH="241195" progId="Equation.3">
                  <p:embed/>
                </p:oleObj>
              </mc:Choice>
              <mc:Fallback>
                <p:oleObj name="Формула" r:id="rId11" imgW="291973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573463"/>
                        <a:ext cx="8032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5288" y="476250"/>
            <a:ext cx="8424862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5"/>
              <a:defRPr/>
            </a:pPr>
            <a:r>
              <a:rPr lang="ru-RU" sz="2800" dirty="0">
                <a:latin typeface="+mn-lt"/>
                <a:cs typeface="Arial" charset="0"/>
              </a:rPr>
              <a:t>Укажите первые три члена арифметической прогрессии            , если </a:t>
            </a:r>
          </a:p>
          <a:p>
            <a:pPr marL="514350" indent="-514350">
              <a:buFontTx/>
              <a:buAutoNum type="arabicPeriod" startAt="5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0,5; 1,5; 2,5		2) 0,5; –1; –2,5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0,5; 0,75; 1,125    	4) 0,5; 2; 3,5 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eriod" startAt="6"/>
              <a:defRPr/>
            </a:pPr>
            <a:r>
              <a:rPr lang="ru-RU" sz="2800" dirty="0">
                <a:latin typeface="+mn-lt"/>
                <a:cs typeface="Arial" charset="0"/>
              </a:rPr>
              <a:t>Укажите первые пять членов геометрической прогрессии              , если 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0,3; 0,6; 0,12; 0,24; 0,48	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0,3; 0,6; 1,2; 2,4; 4,8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3)   0,3; 0,9; 0,27; 0,81; 0,243</a:t>
            </a: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4)   0,3; 0,15; 0,075; 0,0375; 0,01875 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292725" y="3644900"/>
          <a:ext cx="2174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Формула" r:id="rId4" imgW="939600" imgH="228600" progId="Equation.3">
                  <p:embed/>
                </p:oleObj>
              </mc:Choice>
              <mc:Fallback>
                <p:oleObj name="Формула" r:id="rId4" imgW="939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644900"/>
                        <a:ext cx="21748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059113" y="981075"/>
          <a:ext cx="819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Формула" r:id="rId6" imgW="304560" imgH="241200" progId="Equation.3">
                  <p:embed/>
                </p:oleObj>
              </mc:Choice>
              <mc:Fallback>
                <p:oleObj name="Формула" r:id="rId6" imgW="3045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981075"/>
                        <a:ext cx="819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003800" y="1052513"/>
          <a:ext cx="3327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Формула" r:id="rId8" imgW="1041120" imgH="228600" progId="Equation.3">
                  <p:embed/>
                </p:oleObj>
              </mc:Choice>
              <mc:Fallback>
                <p:oleObj name="Формула" r:id="rId8" imgW="10411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052513"/>
                        <a:ext cx="3327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203575" y="3573463"/>
          <a:ext cx="803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Формула" r:id="rId10" imgW="291973" imgH="241195" progId="Equation.3">
                  <p:embed/>
                </p:oleObj>
              </mc:Choice>
              <mc:Fallback>
                <p:oleObj name="Формула" r:id="rId10" imgW="291973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573463"/>
                        <a:ext cx="8032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95288" y="4797425"/>
            <a:ext cx="3889375" cy="42545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7175" y="2205038"/>
            <a:ext cx="2160588" cy="503237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36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2237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250825" y="692150"/>
            <a:ext cx="8893175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7"/>
              <a:defRPr/>
            </a:pPr>
            <a:r>
              <a:rPr lang="ru-RU" sz="2800" dirty="0">
                <a:latin typeface="+mn-lt"/>
                <a:cs typeface="Arial" charset="0"/>
              </a:rPr>
              <a:t>Найдите восьмой член арифметической </a:t>
            </a: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прогрессии             , если                                        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0,36	  2) 0,18	   3) 0,09	   4) 0,9 </a:t>
            </a: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eriod" startAt="8"/>
              <a:defRPr/>
            </a:pPr>
            <a:r>
              <a:rPr lang="ru-RU" sz="2800" dirty="0">
                <a:latin typeface="+mn-lt"/>
                <a:cs typeface="Arial" charset="0"/>
              </a:rPr>
              <a:t>Найдите девятнадцатый член арифметической</a:t>
            </a:r>
          </a:p>
          <a:p>
            <a:pPr marL="514350" indent="-514350">
              <a:buFontTx/>
              <a:buAutoNum type="arabicPeriod" startAt="8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 прогрессии               , если                           .</a:t>
            </a:r>
          </a:p>
          <a:p>
            <a:pPr marL="514350" indent="-514350">
              <a:buFontTx/>
              <a:buAutoNum type="arabicPeriod" startAt="8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    2) 		3) 		4) </a:t>
            </a: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graphicFrame>
        <p:nvGraphicFramePr>
          <p:cNvPr id="52226" name="Object 6"/>
          <p:cNvGraphicFramePr>
            <a:graphicFrameLocks noChangeAspect="1"/>
          </p:cNvGraphicFramePr>
          <p:nvPr/>
        </p:nvGraphicFramePr>
        <p:xfrm>
          <a:off x="2268538" y="1196975"/>
          <a:ext cx="10080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Формула" r:id="rId5" imgW="304560" imgH="241200" progId="Equation.3">
                  <p:embed/>
                </p:oleObj>
              </mc:Choice>
              <mc:Fallback>
                <p:oleObj name="Формула" r:id="rId5" imgW="3045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96975"/>
                        <a:ext cx="10080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7"/>
          <p:cNvGraphicFramePr>
            <a:graphicFrameLocks noChangeAspect="1"/>
          </p:cNvGraphicFramePr>
          <p:nvPr/>
        </p:nvGraphicFramePr>
        <p:xfrm>
          <a:off x="4356100" y="1125538"/>
          <a:ext cx="20161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Формула" r:id="rId7" imgW="888840" imgH="241200" progId="Equation.3">
                  <p:embed/>
                </p:oleObj>
              </mc:Choice>
              <mc:Fallback>
                <p:oleObj name="Формула" r:id="rId7" imgW="8888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125538"/>
                        <a:ext cx="20161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4572000" y="3933825"/>
          <a:ext cx="20161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Формула" r:id="rId9" imgW="888840" imgH="393480" progId="Equation.3">
                  <p:embed/>
                </p:oleObj>
              </mc:Choice>
              <mc:Fallback>
                <p:oleObj name="Формула" r:id="rId9" imgW="8888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33825"/>
                        <a:ext cx="20161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9"/>
          <p:cNvGraphicFramePr>
            <a:graphicFrameLocks noChangeAspect="1"/>
          </p:cNvGraphicFramePr>
          <p:nvPr/>
        </p:nvGraphicFramePr>
        <p:xfrm>
          <a:off x="2484438" y="4149725"/>
          <a:ext cx="10080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Формула" r:id="rId11" imgW="304560" imgH="241200" progId="Equation.3">
                  <p:embed/>
                </p:oleObj>
              </mc:Choice>
              <mc:Fallback>
                <p:oleObj name="Формула" r:id="rId11" imgW="3045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149725"/>
                        <a:ext cx="10080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3"/>
          <p:cNvGraphicFramePr>
            <a:graphicFrameLocks noChangeAspect="1"/>
          </p:cNvGraphicFramePr>
          <p:nvPr/>
        </p:nvGraphicFramePr>
        <p:xfrm>
          <a:off x="7235825" y="4724400"/>
          <a:ext cx="6016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Формула" r:id="rId12" imgW="253800" imgH="393480" progId="Equation.3">
                  <p:embed/>
                </p:oleObj>
              </mc:Choice>
              <mc:Fallback>
                <p:oleObj name="Формула" r:id="rId12" imgW="2538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724400"/>
                        <a:ext cx="6016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14"/>
          <p:cNvGraphicFramePr>
            <a:graphicFrameLocks noChangeAspect="1"/>
          </p:cNvGraphicFramePr>
          <p:nvPr/>
        </p:nvGraphicFramePr>
        <p:xfrm>
          <a:off x="3635375" y="4797425"/>
          <a:ext cx="600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Формула" r:id="rId14" imgW="253800" imgH="393480" progId="Equation.3">
                  <p:embed/>
                </p:oleObj>
              </mc:Choice>
              <mc:Fallback>
                <p:oleObj name="Формула" r:id="rId14" imgW="253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7425"/>
                        <a:ext cx="6000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15"/>
          <p:cNvGraphicFramePr>
            <a:graphicFrameLocks noChangeAspect="1"/>
          </p:cNvGraphicFramePr>
          <p:nvPr/>
        </p:nvGraphicFramePr>
        <p:xfrm>
          <a:off x="1116013" y="4868863"/>
          <a:ext cx="5540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Формула" r:id="rId16" imgW="266400" imgH="393480" progId="Equation.3">
                  <p:embed/>
                </p:oleObj>
              </mc:Choice>
              <mc:Fallback>
                <p:oleObj name="Формула" r:id="rId16" imgW="2664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868863"/>
                        <a:ext cx="5540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16"/>
          <p:cNvGraphicFramePr>
            <a:graphicFrameLocks noChangeAspect="1"/>
          </p:cNvGraphicFramePr>
          <p:nvPr/>
        </p:nvGraphicFramePr>
        <p:xfrm>
          <a:off x="5651500" y="4797425"/>
          <a:ext cx="6127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Формула" r:id="rId18" imgW="253800" imgH="393480" progId="Equation.3">
                  <p:embed/>
                </p:oleObj>
              </mc:Choice>
              <mc:Fallback>
                <p:oleObj name="Формула" r:id="rId18" imgW="253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97425"/>
                        <a:ext cx="6127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2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260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3261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250825" y="692150"/>
            <a:ext cx="8893175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7"/>
              <a:defRPr/>
            </a:pPr>
            <a:r>
              <a:rPr lang="ru-RU" sz="2800" dirty="0">
                <a:latin typeface="+mn-lt"/>
                <a:cs typeface="Arial" charset="0"/>
              </a:rPr>
              <a:t>Найдите восьмой член арифметической </a:t>
            </a: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прогрессии             , если                                        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0,36	  2) 0,18	   3) 0,09	   4) 0,9 </a:t>
            </a: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eriod" startAt="8"/>
              <a:defRPr/>
            </a:pPr>
            <a:r>
              <a:rPr lang="ru-RU" sz="2800" dirty="0">
                <a:latin typeface="+mn-lt"/>
                <a:cs typeface="Arial" charset="0"/>
              </a:rPr>
              <a:t>Найдите девятнадцатый член арифметической</a:t>
            </a:r>
          </a:p>
          <a:p>
            <a:pPr marL="514350" indent="-514350">
              <a:buFontTx/>
              <a:buAutoNum type="arabicPeriod" startAt="8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 прогрессии               , если                           .</a:t>
            </a:r>
          </a:p>
          <a:p>
            <a:pPr marL="514350" indent="-514350">
              <a:buFontTx/>
              <a:buAutoNum type="arabicPeriod" startAt="8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    2) 		3) 		4) </a:t>
            </a: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268538" y="1196975"/>
          <a:ext cx="10080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Формула" r:id="rId4" imgW="304560" imgH="241200" progId="Equation.3">
                  <p:embed/>
                </p:oleObj>
              </mc:Choice>
              <mc:Fallback>
                <p:oleObj name="Формула" r:id="rId4" imgW="3045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96975"/>
                        <a:ext cx="10080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356100" y="1125538"/>
          <a:ext cx="20161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Формула" r:id="rId6" imgW="888840" imgH="241200" progId="Equation.3">
                  <p:embed/>
                </p:oleObj>
              </mc:Choice>
              <mc:Fallback>
                <p:oleObj name="Формула" r:id="rId6" imgW="8888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125538"/>
                        <a:ext cx="20161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572000" y="3933825"/>
          <a:ext cx="20161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Формула" r:id="rId8" imgW="888840" imgH="393480" progId="Equation.3">
                  <p:embed/>
                </p:oleObj>
              </mc:Choice>
              <mc:Fallback>
                <p:oleObj name="Формула" r:id="rId8" imgW="8888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33825"/>
                        <a:ext cx="20161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484438" y="4149725"/>
          <a:ext cx="10080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Формула" r:id="rId10" imgW="304560" imgH="241200" progId="Equation.3">
                  <p:embed/>
                </p:oleObj>
              </mc:Choice>
              <mc:Fallback>
                <p:oleObj name="Формула" r:id="rId10" imgW="3045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149725"/>
                        <a:ext cx="10080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7235825" y="4724400"/>
          <a:ext cx="6016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Формула" r:id="rId11" imgW="253800" imgH="393480" progId="Equation.3">
                  <p:embed/>
                </p:oleObj>
              </mc:Choice>
              <mc:Fallback>
                <p:oleObj name="Формула" r:id="rId11" imgW="253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724400"/>
                        <a:ext cx="6016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3635375" y="4797425"/>
          <a:ext cx="600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Формула" r:id="rId13" imgW="253800" imgH="393480" progId="Equation.3">
                  <p:embed/>
                </p:oleObj>
              </mc:Choice>
              <mc:Fallback>
                <p:oleObj name="Формула" r:id="rId13" imgW="2538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7425"/>
                        <a:ext cx="6000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116013" y="4868863"/>
          <a:ext cx="5540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Формула" r:id="rId15" imgW="266400" imgH="393480" progId="Equation.3">
                  <p:embed/>
                </p:oleObj>
              </mc:Choice>
              <mc:Fallback>
                <p:oleObj name="Формула" r:id="rId15" imgW="2664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868863"/>
                        <a:ext cx="5540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5651500" y="4797425"/>
          <a:ext cx="6127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Формула" r:id="rId17" imgW="253800" imgH="393480" progId="Equation.3">
                  <p:embed/>
                </p:oleObj>
              </mc:Choice>
              <mc:Fallback>
                <p:oleObj name="Формула" r:id="rId17" imgW="253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97425"/>
                        <a:ext cx="6127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3995738" y="1916113"/>
            <a:ext cx="1800225" cy="649287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775" y="4724400"/>
            <a:ext cx="1728788" cy="1081088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285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4286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8313" y="620713"/>
            <a:ext cx="84248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sp>
        <p:nvSpPr>
          <p:cNvPr id="542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395288" y="765175"/>
            <a:ext cx="8748712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9"/>
              <a:defRPr/>
            </a:pPr>
            <a:r>
              <a:rPr lang="ru-RU" sz="2800" dirty="0">
                <a:latin typeface="+mn-lt"/>
                <a:cs typeface="Arial" charset="0"/>
              </a:rPr>
              <a:t>Последовательность             – арифметическая </a:t>
            </a:r>
          </a:p>
          <a:p>
            <a:pPr marL="514350" indent="-514350">
              <a:buFontTx/>
              <a:buAutoNum type="arabicPeriod" startAt="9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прогрессия. Найдите          , если                               .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3	      2) 	          3)   –3            4) –2 </a:t>
            </a:r>
          </a:p>
          <a:p>
            <a:pPr marL="342900" indent="-34290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eriod" startAt="10"/>
              <a:defRPr/>
            </a:pPr>
            <a:r>
              <a:rPr lang="ru-RU" sz="2800" dirty="0">
                <a:latin typeface="+mn-lt"/>
                <a:cs typeface="Arial" charset="0"/>
              </a:rPr>
              <a:t>Последовательность          - геометрическая </a:t>
            </a:r>
          </a:p>
          <a:p>
            <a:pPr marL="514350" indent="-514350">
              <a:buFontTx/>
              <a:buAutoNum type="arabicPeriod" startAt="10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прогрессия. Найдите         , если                               .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 0,375	 2)   –0,5             3) 	         4) </a:t>
            </a:r>
          </a:p>
          <a:p>
            <a:pPr>
              <a:defRPr/>
            </a:pPr>
            <a:endParaRPr lang="ru-RU" sz="2800" dirty="0"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211638" y="836613"/>
          <a:ext cx="10080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Формула" r:id="rId5" imgW="304560" imgH="241200" progId="Equation.3">
                  <p:embed/>
                </p:oleObj>
              </mc:Choice>
              <mc:Fallback>
                <p:oleObj name="Формула" r:id="rId5" imgW="3045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836613"/>
                        <a:ext cx="10080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211638" y="3284538"/>
          <a:ext cx="803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Формула" r:id="rId7" imgW="291973" imgH="241195" progId="Equation.3">
                  <p:embed/>
                </p:oleObj>
              </mc:Choice>
              <mc:Fallback>
                <p:oleObj name="Формула" r:id="rId7" imgW="291973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284538"/>
                        <a:ext cx="8032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7308850" y="4868863"/>
          <a:ext cx="7889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Формула" r:id="rId9" imgW="317160" imgH="393480" progId="Equation.3">
                  <p:embed/>
                </p:oleObj>
              </mc:Choice>
              <mc:Fallback>
                <p:oleObj name="Формула" r:id="rId9" imgW="317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868863"/>
                        <a:ext cx="7889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148263" y="4868863"/>
          <a:ext cx="6318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Формула" r:id="rId11" imgW="253800" imgH="393480" progId="Equation.3">
                  <p:embed/>
                </p:oleObj>
              </mc:Choice>
              <mc:Fallback>
                <p:oleObj name="Формула" r:id="rId11" imgW="253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868863"/>
                        <a:ext cx="6318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27313" y="2420938"/>
          <a:ext cx="6699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Формула" r:id="rId13" imgW="330120" imgH="393480" progId="Equation.3">
                  <p:embed/>
                </p:oleObj>
              </mc:Choice>
              <mc:Fallback>
                <p:oleObj name="Формула" r:id="rId13" imgW="3301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420938"/>
                        <a:ext cx="6699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5651500" y="1484313"/>
          <a:ext cx="2571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Формула" r:id="rId15" imgW="1002960" imgH="393480" progId="Equation.3">
                  <p:embed/>
                </p:oleObj>
              </mc:Choice>
              <mc:Fallback>
                <p:oleObj name="Формула" r:id="rId15" imgW="10029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484313"/>
                        <a:ext cx="2571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3851275" y="1628775"/>
          <a:ext cx="58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Формула" r:id="rId17" imgW="177480" imgH="241200" progId="Equation.3">
                  <p:embed/>
                </p:oleObj>
              </mc:Choice>
              <mc:Fallback>
                <p:oleObj name="Формула" r:id="rId17" imgW="1774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628775"/>
                        <a:ext cx="58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924300" y="4149725"/>
          <a:ext cx="4651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Формула" r:id="rId19" imgW="177480" imgH="228600" progId="Equation.3">
                  <p:embed/>
                </p:oleObj>
              </mc:Choice>
              <mc:Fallback>
                <p:oleObj name="Формула" r:id="rId19" imgW="1774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149725"/>
                        <a:ext cx="46513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1"/>
          <p:cNvGraphicFramePr>
            <a:graphicFrameLocks noChangeAspect="1"/>
          </p:cNvGraphicFramePr>
          <p:nvPr/>
        </p:nvGraphicFramePr>
        <p:xfrm>
          <a:off x="5795963" y="4005263"/>
          <a:ext cx="2062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Формула" r:id="rId21" imgW="939600" imgH="393480" progId="Equation.3">
                  <p:embed/>
                </p:oleObj>
              </mc:Choice>
              <mc:Fallback>
                <p:oleObj name="Формула" r:id="rId21" imgW="9396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005263"/>
                        <a:ext cx="20621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309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5310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8313" y="620713"/>
            <a:ext cx="84248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sp>
        <p:nvSpPr>
          <p:cNvPr id="553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395288" y="765175"/>
            <a:ext cx="8748712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9"/>
              <a:defRPr/>
            </a:pPr>
            <a:r>
              <a:rPr lang="ru-RU" sz="2800" dirty="0">
                <a:latin typeface="+mn-lt"/>
                <a:cs typeface="Arial" charset="0"/>
              </a:rPr>
              <a:t>Последовательность             – арифметическая </a:t>
            </a:r>
          </a:p>
          <a:p>
            <a:pPr marL="514350" indent="-514350">
              <a:buFontTx/>
              <a:buAutoNum type="arabicPeriod" startAt="9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прогрессия. Найдите          , если                               .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3	      2) 	          3)   –3            4) –2 </a:t>
            </a:r>
          </a:p>
          <a:p>
            <a:pPr marL="342900" indent="-34290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eriod" startAt="10"/>
              <a:defRPr/>
            </a:pPr>
            <a:r>
              <a:rPr lang="ru-RU" sz="2800" dirty="0">
                <a:latin typeface="+mn-lt"/>
                <a:cs typeface="Arial" charset="0"/>
              </a:rPr>
              <a:t>Последовательность          - геометрическая </a:t>
            </a:r>
          </a:p>
          <a:p>
            <a:pPr marL="514350" indent="-514350">
              <a:buFontTx/>
              <a:buAutoNum type="arabicPeriod" startAt="10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прогрессия. Найдите         , если                               .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 0,375	 2)   –0,5             3) 	         4) </a:t>
            </a:r>
          </a:p>
          <a:p>
            <a:pPr>
              <a:defRPr/>
            </a:pPr>
            <a:endParaRPr lang="ru-RU" sz="2800" dirty="0">
              <a:latin typeface="Arial" charset="0"/>
              <a:cs typeface="Arial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211638" y="836613"/>
          <a:ext cx="10080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Формула" r:id="rId4" imgW="304560" imgH="241200" progId="Equation.3">
                  <p:embed/>
                </p:oleObj>
              </mc:Choice>
              <mc:Fallback>
                <p:oleObj name="Формула" r:id="rId4" imgW="3045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836613"/>
                        <a:ext cx="10080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211638" y="3284538"/>
          <a:ext cx="803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Формула" r:id="rId6" imgW="291973" imgH="241195" progId="Equation.3">
                  <p:embed/>
                </p:oleObj>
              </mc:Choice>
              <mc:Fallback>
                <p:oleObj name="Формула" r:id="rId6" imgW="291973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284538"/>
                        <a:ext cx="8032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7308850" y="4868863"/>
          <a:ext cx="7889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Формула" r:id="rId8" imgW="317160" imgH="393480" progId="Equation.3">
                  <p:embed/>
                </p:oleObj>
              </mc:Choice>
              <mc:Fallback>
                <p:oleObj name="Формула" r:id="rId8" imgW="317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868863"/>
                        <a:ext cx="7889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5148263" y="4868863"/>
          <a:ext cx="6318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Формула" r:id="rId10" imgW="253800" imgH="393480" progId="Equation.3">
                  <p:embed/>
                </p:oleObj>
              </mc:Choice>
              <mc:Fallback>
                <p:oleObj name="Формула" r:id="rId10" imgW="253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868863"/>
                        <a:ext cx="6318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2411413" y="2349500"/>
          <a:ext cx="6699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Формула" r:id="rId12" imgW="330120" imgH="393480" progId="Equation.3">
                  <p:embed/>
                </p:oleObj>
              </mc:Choice>
              <mc:Fallback>
                <p:oleObj name="Формула" r:id="rId12" imgW="3301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349500"/>
                        <a:ext cx="6699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5651500" y="1484313"/>
          <a:ext cx="2571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Формула" r:id="rId14" imgW="1002960" imgH="393480" progId="Equation.3">
                  <p:embed/>
                </p:oleObj>
              </mc:Choice>
              <mc:Fallback>
                <p:oleObj name="Формула" r:id="rId14" imgW="10029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484313"/>
                        <a:ext cx="2571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3851275" y="1628775"/>
          <a:ext cx="58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Формула" r:id="rId16" imgW="177480" imgH="241200" progId="Equation.3">
                  <p:embed/>
                </p:oleObj>
              </mc:Choice>
              <mc:Fallback>
                <p:oleObj name="Формула" r:id="rId16" imgW="1774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628775"/>
                        <a:ext cx="58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3924300" y="4149725"/>
          <a:ext cx="4651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Формула" r:id="rId18" imgW="177480" imgH="228600" progId="Equation.3">
                  <p:embed/>
                </p:oleObj>
              </mc:Choice>
              <mc:Fallback>
                <p:oleObj name="Формула" r:id="rId18" imgW="1774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149725"/>
                        <a:ext cx="46513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5795963" y="4005263"/>
          <a:ext cx="2062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Формула" r:id="rId20" imgW="939600" imgH="393480" progId="Equation.3">
                  <p:embed/>
                </p:oleObj>
              </mc:Choice>
              <mc:Fallback>
                <p:oleObj name="Формула" r:id="rId20" imgW="9396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005263"/>
                        <a:ext cx="20621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4500563" y="4868863"/>
            <a:ext cx="1727200" cy="1081087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63713" y="2205038"/>
            <a:ext cx="1728787" cy="107950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38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6339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" action="ppaction://hlinkshowjump?jump=endshow" highlightClick="1"/>
          </p:cNvPr>
          <p:cNvSpPr/>
          <p:nvPr/>
        </p:nvSpPr>
        <p:spPr>
          <a:xfrm>
            <a:off x="8286750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250825" y="260350"/>
            <a:ext cx="8893175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85950" lvl="3" indent="-514350">
              <a:buFontTx/>
              <a:buAutoNum type="arabicPeriod" startAt="7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11. Найдите                арифметической прогрессии           , если                               .</a:t>
            </a: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                 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2) 	                  3)                 	4) 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12. Найдите                арифметической прогрессии           , </a:t>
            </a:r>
          </a:p>
          <a:p>
            <a:pPr marL="514350" indent="-514350">
              <a:buFontTx/>
              <a:buAutoNum type="arabicPeriod" startAt="10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    если                          .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       	   2) 		      3)     	        4) 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graphicFrame>
        <p:nvGraphicFramePr>
          <p:cNvPr id="56322" name="Object 5"/>
          <p:cNvGraphicFramePr>
            <a:graphicFrameLocks noChangeAspect="1"/>
          </p:cNvGraphicFramePr>
          <p:nvPr/>
        </p:nvGraphicFramePr>
        <p:xfrm>
          <a:off x="7956550" y="692150"/>
          <a:ext cx="1008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Формула" r:id="rId4" imgW="304560" imgH="241200" progId="Equation.3">
                  <p:embed/>
                </p:oleObj>
              </mc:Choice>
              <mc:Fallback>
                <p:oleObj name="Формула" r:id="rId4" imgW="3045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92150"/>
                        <a:ext cx="10080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6"/>
          <p:cNvGraphicFramePr>
            <a:graphicFrameLocks noChangeAspect="1"/>
          </p:cNvGraphicFramePr>
          <p:nvPr/>
        </p:nvGraphicFramePr>
        <p:xfrm>
          <a:off x="7977188" y="3284538"/>
          <a:ext cx="966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Формула" r:id="rId6" imgW="291960" imgH="241200" progId="Equation.3">
                  <p:embed/>
                </p:oleObj>
              </mc:Choice>
              <mc:Fallback>
                <p:oleObj name="Формула" r:id="rId6" imgW="2919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188" y="3284538"/>
                        <a:ext cx="9667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8"/>
          <p:cNvGraphicFramePr>
            <a:graphicFrameLocks noChangeAspect="1"/>
          </p:cNvGraphicFramePr>
          <p:nvPr/>
        </p:nvGraphicFramePr>
        <p:xfrm>
          <a:off x="1835150" y="1125538"/>
          <a:ext cx="2335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Формула" r:id="rId8" imgW="977760" imgH="241200" progId="Equation.3">
                  <p:embed/>
                </p:oleObj>
              </mc:Choice>
              <mc:Fallback>
                <p:oleObj name="Формула" r:id="rId8" imgW="9777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125538"/>
                        <a:ext cx="23352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9"/>
          <p:cNvGraphicFramePr>
            <a:graphicFrameLocks noChangeAspect="1"/>
          </p:cNvGraphicFramePr>
          <p:nvPr/>
        </p:nvGraphicFramePr>
        <p:xfrm>
          <a:off x="2268538" y="620713"/>
          <a:ext cx="12271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1" name="Формула" r:id="rId10" imgW="457200" imgH="241200" progId="Equation.3">
                  <p:embed/>
                </p:oleObj>
              </mc:Choice>
              <mc:Fallback>
                <p:oleObj name="Формула" r:id="rId10" imgW="4572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20713"/>
                        <a:ext cx="12271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10"/>
          <p:cNvGraphicFramePr>
            <a:graphicFrameLocks noChangeAspect="1"/>
          </p:cNvGraphicFramePr>
          <p:nvPr/>
        </p:nvGraphicFramePr>
        <p:xfrm>
          <a:off x="2268538" y="3213100"/>
          <a:ext cx="11509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Формула" r:id="rId12" imgW="495000" imgH="241200" progId="Equation.3">
                  <p:embed/>
                </p:oleObj>
              </mc:Choice>
              <mc:Fallback>
                <p:oleObj name="Формула" r:id="rId12" imgW="4950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213100"/>
                        <a:ext cx="11509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11"/>
          <p:cNvGraphicFramePr>
            <a:graphicFrameLocks noChangeAspect="1"/>
          </p:cNvGraphicFramePr>
          <p:nvPr/>
        </p:nvGraphicFramePr>
        <p:xfrm>
          <a:off x="1692275" y="3933825"/>
          <a:ext cx="18716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Формула" r:id="rId14" imgW="787320" imgH="393480" progId="Equation.3">
                  <p:embed/>
                </p:oleObj>
              </mc:Choice>
              <mc:Fallback>
                <p:oleObj name="Формула" r:id="rId14" imgW="78732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933825"/>
                        <a:ext cx="18716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12"/>
          <p:cNvGraphicFramePr>
            <a:graphicFrameLocks noChangeAspect="1"/>
          </p:cNvGraphicFramePr>
          <p:nvPr/>
        </p:nvGraphicFramePr>
        <p:xfrm>
          <a:off x="7164388" y="1916113"/>
          <a:ext cx="1152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Формула" r:id="rId16" imgW="419040" imgH="203040" progId="Equation.3">
                  <p:embed/>
                </p:oleObj>
              </mc:Choice>
              <mc:Fallback>
                <p:oleObj name="Формула" r:id="rId16" imgW="4190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916113"/>
                        <a:ext cx="1152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9" name="Object 13"/>
          <p:cNvGraphicFramePr>
            <a:graphicFrameLocks noChangeAspect="1"/>
          </p:cNvGraphicFramePr>
          <p:nvPr/>
        </p:nvGraphicFramePr>
        <p:xfrm>
          <a:off x="5148263" y="1916113"/>
          <a:ext cx="1082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Формула" r:id="rId18" imgW="393480" imgH="203040" progId="Equation.3">
                  <p:embed/>
                </p:oleObj>
              </mc:Choice>
              <mc:Fallback>
                <p:oleObj name="Формула" r:id="rId18" imgW="3934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16113"/>
                        <a:ext cx="1082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14"/>
          <p:cNvGraphicFramePr>
            <a:graphicFrameLocks noChangeAspect="1"/>
          </p:cNvGraphicFramePr>
          <p:nvPr/>
        </p:nvGraphicFramePr>
        <p:xfrm>
          <a:off x="2843213" y="1989138"/>
          <a:ext cx="12969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Формула" r:id="rId20" imgW="482400" imgH="203040" progId="Equation.3">
                  <p:embed/>
                </p:oleObj>
              </mc:Choice>
              <mc:Fallback>
                <p:oleObj name="Формула" r:id="rId20" imgW="48240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89138"/>
                        <a:ext cx="12969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15"/>
          <p:cNvGraphicFramePr>
            <a:graphicFrameLocks noChangeAspect="1"/>
          </p:cNvGraphicFramePr>
          <p:nvPr/>
        </p:nvGraphicFramePr>
        <p:xfrm>
          <a:off x="755650" y="1989138"/>
          <a:ext cx="107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Формула" r:id="rId22" imgW="406080" imgH="203040" progId="Equation.3">
                  <p:embed/>
                </p:oleObj>
              </mc:Choice>
              <mc:Fallback>
                <p:oleObj name="Формула" r:id="rId22" imgW="40608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1079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6"/>
          <p:cNvGraphicFramePr>
            <a:graphicFrameLocks noChangeAspect="1"/>
          </p:cNvGraphicFramePr>
          <p:nvPr/>
        </p:nvGraphicFramePr>
        <p:xfrm>
          <a:off x="6875463" y="4724400"/>
          <a:ext cx="5048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Формула" r:id="rId24" imgW="203040" imgH="393480" progId="Equation.3">
                  <p:embed/>
                </p:oleObj>
              </mc:Choice>
              <mc:Fallback>
                <p:oleObj name="Формула" r:id="rId24" imgW="20304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724400"/>
                        <a:ext cx="5048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7"/>
          <p:cNvGraphicFramePr>
            <a:graphicFrameLocks noChangeAspect="1"/>
          </p:cNvGraphicFramePr>
          <p:nvPr/>
        </p:nvGraphicFramePr>
        <p:xfrm>
          <a:off x="5003800" y="4868863"/>
          <a:ext cx="2984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Формула" r:id="rId26" imgW="139680" imgH="393480" progId="Equation.3">
                  <p:embed/>
                </p:oleObj>
              </mc:Choice>
              <mc:Fallback>
                <p:oleObj name="Формула" r:id="rId26" imgW="13968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68863"/>
                        <a:ext cx="2984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4" name="Object 18"/>
          <p:cNvGraphicFramePr>
            <a:graphicFrameLocks noChangeAspect="1"/>
          </p:cNvGraphicFramePr>
          <p:nvPr/>
        </p:nvGraphicFramePr>
        <p:xfrm>
          <a:off x="3059113" y="4868863"/>
          <a:ext cx="3810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Формула" r:id="rId28" imgW="152280" imgH="393480" progId="Equation.3">
                  <p:embed/>
                </p:oleObj>
              </mc:Choice>
              <mc:Fallback>
                <p:oleObj name="Формула" r:id="rId28" imgW="15228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868863"/>
                        <a:ext cx="381000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5" name="Object 19"/>
          <p:cNvGraphicFramePr>
            <a:graphicFrameLocks noChangeAspect="1"/>
          </p:cNvGraphicFramePr>
          <p:nvPr/>
        </p:nvGraphicFramePr>
        <p:xfrm>
          <a:off x="1187450" y="5013325"/>
          <a:ext cx="368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Формула" r:id="rId30" imgW="152280" imgH="393480" progId="Equation.3">
                  <p:embed/>
                </p:oleObj>
              </mc:Choice>
              <mc:Fallback>
                <p:oleObj name="Формула" r:id="rId30" imgW="15228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13325"/>
                        <a:ext cx="368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Управляющая кнопка: настраиваемая 22">
            <a:hlinkClick r:id="" action="ppaction://hlinkshowjump?jump=nextslide" highlightClick="1"/>
          </p:cNvPr>
          <p:cNvSpPr/>
          <p:nvPr/>
        </p:nvSpPr>
        <p:spPr>
          <a:xfrm>
            <a:off x="543560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714375"/>
            <a:ext cx="8715375" cy="54117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6.  Вычислите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 startAt="5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 startAt="5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   1) 0	</a:t>
            </a:r>
            <a:r>
              <a:rPr lang="en-US" dirty="0" smtClean="0"/>
              <a:t>   </a:t>
            </a:r>
            <a:r>
              <a:rPr lang="ru-RU" dirty="0" smtClean="0"/>
              <a:t>2)  		   </a:t>
            </a:r>
            <a:r>
              <a:rPr lang="en-US" dirty="0" smtClean="0"/>
              <a:t>    </a:t>
            </a:r>
            <a:r>
              <a:rPr lang="ru-RU" dirty="0" smtClean="0"/>
              <a:t> 3) 2,55	</a:t>
            </a:r>
            <a:r>
              <a:rPr lang="en-US" dirty="0" smtClean="0"/>
              <a:t>           </a:t>
            </a:r>
            <a:r>
              <a:rPr lang="ru-RU" dirty="0" smtClean="0"/>
              <a:t>4)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7.    Вычислите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  1</a:t>
            </a:r>
            <a:r>
              <a:rPr lang="ru-RU" sz="3200" dirty="0" smtClean="0"/>
              <a:t>) 1,55</a:t>
            </a:r>
            <a:r>
              <a:rPr lang="ru-RU" dirty="0" smtClean="0"/>
              <a:t>	</a:t>
            </a:r>
            <a:r>
              <a:rPr lang="en-US" dirty="0" smtClean="0"/>
              <a:t>       </a:t>
            </a:r>
            <a:r>
              <a:rPr lang="ru-RU" dirty="0" smtClean="0"/>
              <a:t>2)        	  </a:t>
            </a:r>
            <a:r>
              <a:rPr lang="en-US" dirty="0" smtClean="0"/>
              <a:t>         </a:t>
            </a:r>
            <a:r>
              <a:rPr lang="ru-RU" dirty="0" smtClean="0"/>
              <a:t>3) 	             4) </a:t>
            </a:r>
            <a:r>
              <a:rPr lang="ru-RU" sz="3200" dirty="0" smtClean="0"/>
              <a:t>1,75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84500" y="428625"/>
          <a:ext cx="52324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Формула" r:id="rId4" imgW="1180800" imgH="469800" progId="Equation.3">
                  <p:embed/>
                </p:oleObj>
              </mc:Choice>
              <mc:Fallback>
                <p:oleObj name="Формула" r:id="rId4" imgW="11808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28625"/>
                        <a:ext cx="52324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2928938" y="2286000"/>
          <a:ext cx="500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Формула" r:id="rId6" imgW="203040" imgH="164880" progId="Equation.3">
                  <p:embed/>
                </p:oleObj>
              </mc:Choice>
              <mc:Fallback>
                <p:oleObj name="Формула" r:id="rId6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286000"/>
                        <a:ext cx="500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7429500" y="2286000"/>
          <a:ext cx="10318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Формула" r:id="rId8" imgW="419040" imgH="203040" progId="Equation.3">
                  <p:embed/>
                </p:oleObj>
              </mc:Choice>
              <mc:Fallback>
                <p:oleObj name="Формула" r:id="rId8" imgW="4190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286000"/>
                        <a:ext cx="10318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3786188" y="3500438"/>
          <a:ext cx="45005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10" imgW="1409400" imgH="469800" progId="Equation.3">
                  <p:embed/>
                </p:oleObj>
              </mc:Choice>
              <mc:Fallback>
                <p:oleObj name="Формула" r:id="rId10" imgW="14094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500438"/>
                        <a:ext cx="4500562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7"/>
          <p:cNvGraphicFramePr>
            <a:graphicFrameLocks noChangeAspect="1"/>
          </p:cNvGraphicFramePr>
          <p:nvPr/>
        </p:nvGraphicFramePr>
        <p:xfrm>
          <a:off x="3357563" y="5429250"/>
          <a:ext cx="1108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12" imgW="393480" imgH="203040" progId="Equation.3">
                  <p:embed/>
                </p:oleObj>
              </mc:Choice>
              <mc:Fallback>
                <p:oleObj name="Формула" r:id="rId12" imgW="3934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429250"/>
                        <a:ext cx="1108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8"/>
          <p:cNvGraphicFramePr>
            <a:graphicFrameLocks noChangeAspect="1"/>
          </p:cNvGraphicFramePr>
          <p:nvPr/>
        </p:nvGraphicFramePr>
        <p:xfrm>
          <a:off x="5500688" y="5429250"/>
          <a:ext cx="11128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Формула" r:id="rId14" imgW="419040" imgH="203040" progId="Equation.3">
                  <p:embed/>
                </p:oleObj>
              </mc:Choice>
              <mc:Fallback>
                <p:oleObj name="Формула" r:id="rId14" imgW="41904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5429250"/>
                        <a:ext cx="11128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5429250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  <p:sp>
        <p:nvSpPr>
          <p:cNvPr id="10" name="Управляющая кнопка: далее 9">
            <a:hlinkClick r:id="rId16" action="ppaction://hlinksldjump" highlightClick="1"/>
          </p:cNvPr>
          <p:cNvSpPr/>
          <p:nvPr/>
        </p:nvSpPr>
        <p:spPr>
          <a:xfrm>
            <a:off x="8101013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62" name="Rectangle 7"/>
          <p:cNvSpPr>
            <a:spLocks noChangeArrowheads="1"/>
          </p:cNvSpPr>
          <p:nvPr/>
        </p:nvSpPr>
        <p:spPr bwMode="auto">
          <a:xfrm>
            <a:off x="684213" y="260350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7363" name="Rectangle 9"/>
          <p:cNvSpPr>
            <a:spLocks noChangeArrowheads="1"/>
          </p:cNvSpPr>
          <p:nvPr/>
        </p:nvSpPr>
        <p:spPr bwMode="auto">
          <a:xfrm>
            <a:off x="2286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  <p:sp>
        <p:nvSpPr>
          <p:cNvPr id="14" name="Управляющая кнопка: далее 13">
            <a:hlinkClick r:id="" action="ppaction://hlinkshowjump?jump=endshow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6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250825" y="333375"/>
            <a:ext cx="8893175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85950" lvl="3" indent="-514350">
              <a:buFontTx/>
              <a:buAutoNum type="arabicPeriod" startAt="7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11. Найдите                арифметической прогрессии           , если                               .</a:t>
            </a: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                 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                 2) 	                  3)                 	4) 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12. Найдите                арифметической прогрессии           , </a:t>
            </a:r>
          </a:p>
          <a:p>
            <a:pPr marL="514350" indent="-514350">
              <a:buFontTx/>
              <a:buAutoNum type="arabicPeriod" startAt="10"/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ru-RU" sz="2800" dirty="0">
                <a:latin typeface="+mn-lt"/>
                <a:cs typeface="Arial" charset="0"/>
              </a:rPr>
              <a:t>    если                          .</a:t>
            </a:r>
          </a:p>
          <a:p>
            <a:pPr marL="514350" indent="-514350">
              <a:defRPr/>
            </a:pPr>
            <a:endParaRPr lang="ru-RU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2800" dirty="0">
                <a:latin typeface="+mn-lt"/>
                <a:cs typeface="Arial" charset="0"/>
              </a:rPr>
              <a:t>1)        	   2) 		      3)     	        4) </a:t>
            </a:r>
          </a:p>
          <a:p>
            <a:pPr>
              <a:defRPr/>
            </a:pPr>
            <a:endParaRPr lang="ru-RU" sz="2800" dirty="0">
              <a:latin typeface="+mn-lt"/>
              <a:cs typeface="Arial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7956550" y="692150"/>
          <a:ext cx="1008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Формула" r:id="rId4" imgW="304560" imgH="241200" progId="Equation.3">
                  <p:embed/>
                </p:oleObj>
              </mc:Choice>
              <mc:Fallback>
                <p:oleObj name="Формула" r:id="rId4" imgW="3045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92150"/>
                        <a:ext cx="10080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977188" y="3284538"/>
          <a:ext cx="966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Формула" r:id="rId6" imgW="291960" imgH="241200" progId="Equation.3">
                  <p:embed/>
                </p:oleObj>
              </mc:Choice>
              <mc:Fallback>
                <p:oleObj name="Формула" r:id="rId6" imgW="2919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188" y="3284538"/>
                        <a:ext cx="9667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835150" y="1125538"/>
          <a:ext cx="2335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5" name="Формула" r:id="rId8" imgW="977760" imgH="241200" progId="Equation.3">
                  <p:embed/>
                </p:oleObj>
              </mc:Choice>
              <mc:Fallback>
                <p:oleObj name="Формула" r:id="rId8" imgW="9777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125538"/>
                        <a:ext cx="23352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268538" y="620713"/>
          <a:ext cx="12271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Формула" r:id="rId10" imgW="457200" imgH="241200" progId="Equation.3">
                  <p:embed/>
                </p:oleObj>
              </mc:Choice>
              <mc:Fallback>
                <p:oleObj name="Формула" r:id="rId10" imgW="4572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20713"/>
                        <a:ext cx="12271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268538" y="3213100"/>
          <a:ext cx="11509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Формула" r:id="rId12" imgW="495000" imgH="241200" progId="Equation.3">
                  <p:embed/>
                </p:oleObj>
              </mc:Choice>
              <mc:Fallback>
                <p:oleObj name="Формула" r:id="rId12" imgW="4950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213100"/>
                        <a:ext cx="11509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1692275" y="3933825"/>
          <a:ext cx="18716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Формула" r:id="rId14" imgW="787320" imgH="393480" progId="Equation.3">
                  <p:embed/>
                </p:oleObj>
              </mc:Choice>
              <mc:Fallback>
                <p:oleObj name="Формула" r:id="rId14" imgW="7873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933825"/>
                        <a:ext cx="18716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7164388" y="1916113"/>
          <a:ext cx="1152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name="Формула" r:id="rId16" imgW="419040" imgH="203040" progId="Equation.3">
                  <p:embed/>
                </p:oleObj>
              </mc:Choice>
              <mc:Fallback>
                <p:oleObj name="Формула" r:id="rId16" imgW="41904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916113"/>
                        <a:ext cx="1152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900113" y="1989138"/>
          <a:ext cx="1082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0" name="Формула" r:id="rId18" imgW="393480" imgH="203040" progId="Equation.3">
                  <p:embed/>
                </p:oleObj>
              </mc:Choice>
              <mc:Fallback>
                <p:oleObj name="Формула" r:id="rId18" imgW="3934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1082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2843213" y="1989138"/>
          <a:ext cx="12969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1" name="Формула" r:id="rId20" imgW="482400" imgH="203040" progId="Equation.3">
                  <p:embed/>
                </p:oleObj>
              </mc:Choice>
              <mc:Fallback>
                <p:oleObj name="Формула" r:id="rId20" imgW="48240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89138"/>
                        <a:ext cx="12969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5219700" y="1989138"/>
          <a:ext cx="107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Формула" r:id="rId22" imgW="406080" imgH="203040" progId="Equation.3">
                  <p:embed/>
                </p:oleObj>
              </mc:Choice>
              <mc:Fallback>
                <p:oleObj name="Формула" r:id="rId22" imgW="4060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89138"/>
                        <a:ext cx="1079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3132138" y="4941888"/>
          <a:ext cx="4826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Формула" r:id="rId24" imgW="203040" imgH="393480" progId="Equation.3">
                  <p:embed/>
                </p:oleObj>
              </mc:Choice>
              <mc:Fallback>
                <p:oleObj name="Формула" r:id="rId24" imgW="20304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941888"/>
                        <a:ext cx="4826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5003800" y="4868863"/>
          <a:ext cx="3905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Формула" r:id="rId26" imgW="139680" imgH="393480" progId="Equation.3">
                  <p:embed/>
                </p:oleObj>
              </mc:Choice>
              <mc:Fallback>
                <p:oleObj name="Формула" r:id="rId26" imgW="1396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68863"/>
                        <a:ext cx="3905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7092950" y="4797425"/>
          <a:ext cx="3810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Формула" r:id="rId28" imgW="152280" imgH="393480" progId="Equation.3">
                  <p:embed/>
                </p:oleObj>
              </mc:Choice>
              <mc:Fallback>
                <p:oleObj name="Формула" r:id="rId28" imgW="15228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797425"/>
                        <a:ext cx="3810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1187450" y="5013325"/>
          <a:ext cx="368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6" name="Формула" r:id="rId30" imgW="152280" imgH="393480" progId="Equation.3">
                  <p:embed/>
                </p:oleObj>
              </mc:Choice>
              <mc:Fallback>
                <p:oleObj name="Формула" r:id="rId30" imgW="15228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13325"/>
                        <a:ext cx="368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300788" y="4868863"/>
            <a:ext cx="1511300" cy="935037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388" y="1989138"/>
            <a:ext cx="2160587" cy="7143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714375"/>
            <a:ext cx="8715375" cy="54117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6.  Вычислите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 startAt="5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 startAt="5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   1) 0	</a:t>
            </a:r>
            <a:r>
              <a:rPr lang="en-US" dirty="0" smtClean="0"/>
              <a:t>   </a:t>
            </a:r>
            <a:r>
              <a:rPr lang="ru-RU" dirty="0" smtClean="0"/>
              <a:t>2)  		   </a:t>
            </a:r>
            <a:r>
              <a:rPr lang="en-US" dirty="0" smtClean="0"/>
              <a:t>    </a:t>
            </a:r>
            <a:r>
              <a:rPr lang="ru-RU" dirty="0" smtClean="0"/>
              <a:t> 3) 2,55	</a:t>
            </a:r>
            <a:r>
              <a:rPr lang="en-US" dirty="0" smtClean="0"/>
              <a:t>           </a:t>
            </a:r>
            <a:r>
              <a:rPr lang="ru-RU" dirty="0" smtClean="0"/>
              <a:t>4)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7.    Вычислите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  1</a:t>
            </a:r>
            <a:r>
              <a:rPr lang="ru-RU" sz="3200" dirty="0" smtClean="0"/>
              <a:t>) 1,55</a:t>
            </a:r>
            <a:r>
              <a:rPr lang="ru-RU" dirty="0" smtClean="0"/>
              <a:t>	</a:t>
            </a:r>
            <a:r>
              <a:rPr lang="en-US" dirty="0" smtClean="0"/>
              <a:t>       </a:t>
            </a:r>
            <a:r>
              <a:rPr lang="ru-RU" dirty="0" smtClean="0"/>
              <a:t>2)        	  </a:t>
            </a:r>
            <a:r>
              <a:rPr lang="en-US" dirty="0" smtClean="0"/>
              <a:t>         </a:t>
            </a:r>
            <a:r>
              <a:rPr lang="ru-RU" dirty="0" smtClean="0"/>
              <a:t>3) 	             4) </a:t>
            </a:r>
            <a:r>
              <a:rPr lang="ru-RU" sz="3200" dirty="0" smtClean="0"/>
              <a:t>1,75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984500" y="428625"/>
          <a:ext cx="52324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Формула" r:id="rId4" imgW="1180800" imgH="469800" progId="Equation.3">
                  <p:embed/>
                </p:oleObj>
              </mc:Choice>
              <mc:Fallback>
                <p:oleObj name="Формула" r:id="rId4" imgW="11808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28625"/>
                        <a:ext cx="52324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928938" y="2286000"/>
          <a:ext cx="500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Формула" r:id="rId6" imgW="203040" imgH="164880" progId="Equation.3">
                  <p:embed/>
                </p:oleObj>
              </mc:Choice>
              <mc:Fallback>
                <p:oleObj name="Формула" r:id="rId6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286000"/>
                        <a:ext cx="500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7429500" y="2286000"/>
          <a:ext cx="10318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Формула" r:id="rId8" imgW="419040" imgH="203040" progId="Equation.3">
                  <p:embed/>
                </p:oleObj>
              </mc:Choice>
              <mc:Fallback>
                <p:oleObj name="Формула" r:id="rId8" imgW="4190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286000"/>
                        <a:ext cx="10318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3786188" y="3500438"/>
          <a:ext cx="45005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Формула" r:id="rId10" imgW="1409400" imgH="469800" progId="Equation.3">
                  <p:embed/>
                </p:oleObj>
              </mc:Choice>
              <mc:Fallback>
                <p:oleObj name="Формула" r:id="rId10" imgW="14094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500438"/>
                        <a:ext cx="4500562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3357563" y="5429250"/>
          <a:ext cx="1108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12" imgW="393480" imgH="203040" progId="Equation.3">
                  <p:embed/>
                </p:oleObj>
              </mc:Choice>
              <mc:Fallback>
                <p:oleObj name="Формула" r:id="rId12" imgW="3934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429250"/>
                        <a:ext cx="1108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5500688" y="5429250"/>
          <a:ext cx="11128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14" imgW="419040" imgH="203040" progId="Equation.3">
                  <p:embed/>
                </p:oleObj>
              </mc:Choice>
              <mc:Fallback>
                <p:oleObj name="Формула" r:id="rId14" imgW="41904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5429250"/>
                        <a:ext cx="11128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13" y="1928813"/>
            <a:ext cx="2143125" cy="12858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5000625"/>
            <a:ext cx="2143125" cy="1285875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5643563"/>
          </a:xfrm>
        </p:spPr>
        <p:txBody>
          <a:bodyPr/>
          <a:lstStyle/>
          <a:p>
            <a:pPr marL="650875" indent="-514350" eaLnBrk="1" hangingPunct="1">
              <a:buFont typeface="Wingdings 2" panose="05020102010507070707" pitchFamily="18" charset="2"/>
              <a:buNone/>
              <a:defRPr/>
            </a:pPr>
            <a:r>
              <a:rPr lang="ru-RU" sz="3200" dirty="0" smtClean="0"/>
              <a:t>8.       Укажите формулу, задающую числа, кратные трем (</a:t>
            </a:r>
            <a:r>
              <a:rPr lang="ru-RU" sz="3200" i="1" dirty="0" err="1" smtClean="0"/>
              <a:t>n</a:t>
            </a:r>
            <a:r>
              <a:rPr lang="ru-RU" sz="3200" i="1" dirty="0" smtClean="0"/>
              <a:t>—натуральное число).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dirty="0" smtClean="0"/>
              <a:t>      1) </a:t>
            </a:r>
            <a:r>
              <a:rPr lang="en-US" sz="3200" i="1" dirty="0" smtClean="0"/>
              <a:t>a=3+n      2) a= 3</a:t>
            </a:r>
            <a:r>
              <a:rPr lang="ru-RU" sz="3200" i="1" dirty="0" err="1" smtClean="0"/>
              <a:t>n</a:t>
            </a:r>
            <a:r>
              <a:rPr lang="en-US" sz="3200" i="1" dirty="0" smtClean="0"/>
              <a:t>       </a:t>
            </a:r>
            <a:r>
              <a:rPr lang="en-US" sz="3200" dirty="0" smtClean="0"/>
              <a:t>3) </a:t>
            </a:r>
            <a:r>
              <a:rPr lang="en-US" sz="3200" i="1" dirty="0" smtClean="0"/>
              <a:t>a=3/n     4) a=5n</a:t>
            </a:r>
            <a:endParaRPr lang="ru-RU" sz="3200" dirty="0" smtClean="0"/>
          </a:p>
          <a:p>
            <a:pPr eaLnBrk="1" hangingPunct="1">
              <a:defRPr/>
            </a:pPr>
            <a:endParaRPr lang="en-US" sz="3200" i="1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3200" dirty="0" smtClean="0"/>
              <a:t>9.       Укажите формулу, задающую числа, кратные пяти (</a:t>
            </a:r>
            <a:r>
              <a:rPr lang="ru-RU" sz="3200" i="1" dirty="0" err="1" smtClean="0"/>
              <a:t>n</a:t>
            </a:r>
            <a:r>
              <a:rPr lang="ru-RU" sz="3200" i="1" dirty="0" smtClean="0"/>
              <a:t>—натуральное число).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dirty="0" smtClean="0"/>
              <a:t>     1) </a:t>
            </a:r>
            <a:r>
              <a:rPr lang="en-US" sz="3200" i="1" dirty="0" smtClean="0"/>
              <a:t>a=7n       2) a=5n       3) a=n+5       4) a=5/n</a:t>
            </a:r>
            <a:endParaRPr lang="ru-RU" sz="3200" i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3200" i="1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3200" dirty="0" smtClean="0"/>
              <a:t>10.   Укажите формулу, задающую числа, кратные семи (</a:t>
            </a:r>
            <a:r>
              <a:rPr lang="ru-RU" sz="3200" i="1" dirty="0" err="1" smtClean="0"/>
              <a:t>n</a:t>
            </a:r>
            <a:r>
              <a:rPr lang="ru-RU" sz="3200" i="1" dirty="0" smtClean="0"/>
              <a:t>—натуральное число).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dirty="0" smtClean="0"/>
              <a:t>     1) </a:t>
            </a:r>
            <a:r>
              <a:rPr lang="en-US" sz="3200" i="1" dirty="0" smtClean="0"/>
              <a:t>a= 5n       2) a=7n     3) a=a=</a:t>
            </a:r>
            <a:r>
              <a:rPr lang="ru-RU" sz="3200" i="1" dirty="0" smtClean="0"/>
              <a:t>7</a:t>
            </a:r>
            <a:r>
              <a:rPr lang="en-US" sz="3200" i="1" dirty="0" smtClean="0"/>
              <a:t>/n       4) n+</a:t>
            </a:r>
            <a:r>
              <a:rPr lang="ru-RU" sz="3200" i="1" dirty="0" smtClean="0"/>
              <a:t>7</a:t>
            </a:r>
            <a:endParaRPr lang="en-US" sz="3200" i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3200" i="1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i="1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i="1" dirty="0" smtClean="0"/>
              <a:t> </a:t>
            </a:r>
            <a:endParaRPr lang="en-US" i="1" dirty="0" smtClean="0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43875" y="6357938"/>
            <a:ext cx="85725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5286375" y="6429375"/>
            <a:ext cx="207168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4119</TotalTime>
  <Words>1884</Words>
  <Application>Microsoft Office PowerPoint</Application>
  <PresentationFormat>Экран (4:3)</PresentationFormat>
  <Paragraphs>674</Paragraphs>
  <Slides>70</Slides>
  <Notes>70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70</vt:i4>
      </vt:variant>
    </vt:vector>
  </HeadingPairs>
  <TitlesOfParts>
    <vt:vector size="8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Формула</vt:lpstr>
      <vt:lpstr>Visio.Drawing.11</vt:lpstr>
      <vt:lpstr>ИТОГОВОЕ ПОВТОРЕНИЕ  курса алгебры  за 7 класс (3 урока)</vt:lpstr>
      <vt:lpstr>Раздел  I  Числовые выражения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 II   Функции и графики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 I I I   Прогрессии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ПОВТОРЕНИЕ  курса алгебры 7 – 9 классов в форме ЕГЭ</dc:title>
  <dc:creator>ЛА</dc:creator>
  <cp:lastModifiedBy>Пользователь</cp:lastModifiedBy>
  <cp:revision>132</cp:revision>
  <dcterms:created xsi:type="dcterms:W3CDTF">2010-11-13T21:19:49Z</dcterms:created>
  <dcterms:modified xsi:type="dcterms:W3CDTF">2020-05-17T14:56:16Z</dcterms:modified>
</cp:coreProperties>
</file>