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2" r:id="rId2"/>
  </p:sldMasterIdLst>
  <p:sldIdLst>
    <p:sldId id="269" r:id="rId3"/>
    <p:sldId id="256" r:id="rId4"/>
    <p:sldId id="257" r:id="rId5"/>
    <p:sldId id="270" r:id="rId6"/>
    <p:sldId id="258" r:id="rId7"/>
    <p:sldId id="261" r:id="rId8"/>
    <p:sldId id="259" r:id="rId9"/>
    <p:sldId id="271" r:id="rId10"/>
    <p:sldId id="273" r:id="rId11"/>
    <p:sldId id="272" r:id="rId12"/>
    <p:sldId id="260" r:id="rId13"/>
    <p:sldId id="268" r:id="rId14"/>
    <p:sldId id="262" r:id="rId15"/>
    <p:sldId id="265" r:id="rId16"/>
    <p:sldId id="264" r:id="rId17"/>
    <p:sldId id="263" r:id="rId18"/>
    <p:sldId id="267" r:id="rId19"/>
    <p:sldId id="274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000099"/>
    <a:srgbClr val="66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48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17D89B9-0167-4E3B-8DE6-8550793BE1E6}" type="datetimeFigureOut">
              <a:rPr lang="ru-RU"/>
              <a:pPr/>
              <a:t>30.03.2018</a:t>
            </a:fld>
            <a:endParaRPr lang="ru-RU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544F61A-5CC8-4026-99F3-1ECB4801311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30727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982D93-4FCC-494D-93B4-9DC4BCA3A541}" type="datetimeFigureOut">
              <a:rPr lang="ru-RU"/>
              <a:pPr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B13AC6-B06E-49CC-A1C9-D24CCBE0418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7F4A3A-8E79-4FFE-B9E0-8815C3A444C4}" type="datetimeFigureOut">
              <a:rPr lang="ru-RU"/>
              <a:pPr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C1FDF5-0F66-44F0-B7A9-09AA1CFC98E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01E69-3E53-4DF7-84C9-00A334283D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4B73AD-38A9-4051-96E1-3E3236ACB7BB}" type="datetimeFigureOut">
              <a:rPr lang="ru-RU"/>
              <a:pPr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60F7F4-F3F9-46F3-95BF-9444A4B298B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2EEBFC-D578-46C1-84E4-B1278621B5B7}" type="datetimeFigureOut">
              <a:rPr lang="ru-RU"/>
              <a:pPr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85686C-B361-4A01-A7A8-BB24075E4E9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2E6C75-EC37-45A5-809D-FCEE87EEF365}" type="datetimeFigureOut">
              <a:rPr lang="ru-RU"/>
              <a:pPr/>
              <a:t>30.03.2018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767B0C-F19B-412D-BCF6-85A0389C082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656ECD-5366-4FA5-8BDD-0A3BD583DF00}" type="datetimeFigureOut">
              <a:rPr lang="ru-RU"/>
              <a:pPr/>
              <a:t>30.03.2018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4660B8-D7BE-4E4B-9689-ED5205781E8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FF4CFD-2625-461D-9508-7392E333767F}" type="datetimeFigureOut">
              <a:rPr lang="ru-RU"/>
              <a:pPr/>
              <a:t>30.03.2018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9942FA-E6D7-465A-AE11-AF995C5103D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BD44C5-9D09-4EF5-82D3-D2EF5C1869CE}" type="datetimeFigureOut">
              <a:rPr lang="ru-RU"/>
              <a:pPr/>
              <a:t>30.03.2018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51C64A-8525-4A80-9000-BBA86FE2639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E50526-7086-4C94-BF0F-43F982023A64}" type="datetimeFigureOut">
              <a:rPr lang="ru-RU"/>
              <a:pPr/>
              <a:t>30.03.2018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8ECC70-579D-43A2-9F14-4A49A6BC3CF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FF9339-4332-4B9F-9408-66B20B0DC255}" type="datetimeFigureOut">
              <a:rPr lang="ru-RU"/>
              <a:pPr/>
              <a:t>30.03.2018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986992-BADF-44E9-B320-623533DE718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9700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 sz="2400">
              <a:latin typeface="Times New Roman" pitchFamily="18" charset="0"/>
            </a:endParaRPr>
          </a:p>
        </p:txBody>
      </p:sp>
      <p:sp>
        <p:nvSpPr>
          <p:cNvPr id="29701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fld id="{087D41EA-166A-4431-81F3-84A989382036}" type="datetimeFigureOut">
              <a:rPr lang="ru-RU"/>
              <a:pPr/>
              <a:t>30.03.2018</a:t>
            </a:fld>
            <a:endParaRPr lang="ru-RU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970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E6CBB938-D93E-4E50-9112-7A963D1D6409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  <a:cs typeface="+mn-cs"/>
        </a:defRPr>
      </a:lvl2pPr>
      <a:lvl3pPr marL="1304925" indent="-3952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  <a:cs typeface="+mn-cs"/>
        </a:defRPr>
      </a:lvl3pPr>
      <a:lvl4pPr marL="1693863" indent="-3873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939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0CD60A0-E0FE-4E40-98C0-BDC9CEDBB1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404813"/>
            <a:ext cx="5724525" cy="2376487"/>
          </a:xfrm>
          <a:noFill/>
        </p:spPr>
        <p:txBody>
          <a:bodyPr/>
          <a:lstStyle/>
          <a:p>
            <a:r>
              <a:rPr lang="ru-RU" smtClean="0">
                <a:solidFill>
                  <a:schemeClr val="bg1"/>
                </a:solidFill>
                <a:effectLst/>
                <a:latin typeface="Arial" charset="0"/>
              </a:rPr>
              <a:t>Российская</a:t>
            </a:r>
            <a:r>
              <a:rPr lang="ru-RU" smtClean="0">
                <a:effectLst/>
                <a:latin typeface="Arial" charset="0"/>
              </a:rPr>
              <a:t> </a:t>
            </a:r>
            <a:r>
              <a:rPr lang="ru-RU" smtClean="0">
                <a:solidFill>
                  <a:schemeClr val="bg1"/>
                </a:solidFill>
                <a:effectLst/>
                <a:latin typeface="Arial" charset="0"/>
              </a:rPr>
              <a:t>наука и</a:t>
            </a:r>
            <a:r>
              <a:rPr lang="ru-RU" smtClean="0">
                <a:effectLst/>
                <a:latin typeface="Arial" charset="0"/>
              </a:rPr>
              <a:t> </a:t>
            </a:r>
            <a:r>
              <a:rPr lang="ru-RU" smtClean="0">
                <a:solidFill>
                  <a:schemeClr val="bg1"/>
                </a:solidFill>
                <a:effectLst/>
                <a:latin typeface="Arial" charset="0"/>
              </a:rPr>
              <a:t>техника в </a:t>
            </a:r>
            <a:r>
              <a:rPr lang="en-US" smtClean="0">
                <a:solidFill>
                  <a:schemeClr val="bg1"/>
                </a:solidFill>
                <a:effectLst/>
                <a:latin typeface="Arial" charset="0"/>
              </a:rPr>
              <a:t>XVIII </a:t>
            </a:r>
            <a:r>
              <a:rPr lang="ru-RU" smtClean="0">
                <a:solidFill>
                  <a:schemeClr val="bg1"/>
                </a:solidFill>
                <a:effectLst/>
                <a:latin typeface="Arial" charset="0"/>
              </a:rPr>
              <a:t>веке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07950" y="2492375"/>
            <a:ext cx="5287963" cy="2857500"/>
          </a:xfrm>
          <a:noFill/>
        </p:spPr>
        <p:txBody>
          <a:bodyPr/>
          <a:lstStyle/>
          <a:p>
            <a:pPr marL="0" indent="0" algn="ctr">
              <a:buFontTx/>
              <a:buNone/>
            </a:pPr>
            <a:r>
              <a:rPr lang="ru-RU" smtClean="0">
                <a:effectLst/>
                <a:latin typeface="Arial" charset="0"/>
              </a:rPr>
              <a:t>8 класс</a:t>
            </a:r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2349500"/>
            <a:ext cx="3117850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400"/>
              <a:t>1764 ЭРМИТАЖ</a:t>
            </a:r>
            <a:br>
              <a:rPr lang="ru-RU" sz="3400"/>
            </a:br>
            <a:r>
              <a:rPr lang="ru-RU" sz="3400"/>
              <a:t>1856 открыт для публики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7" name="Picture 5" descr="0f0bc8cbbb9109b72c8b6ca1f35199b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246313"/>
            <a:ext cx="5832475" cy="3884612"/>
          </a:xfrm>
          <a:prstGeom prst="rect">
            <a:avLst/>
          </a:prstGeom>
          <a:noFill/>
        </p:spPr>
      </p:pic>
      <p:pic>
        <p:nvPicPr>
          <p:cNvPr id="38919" name="Picture 7" descr="Лютнистка, которая оказалась… юношей, магический туман, таящий колышущиеся воды Темзы и облитая серной кислотой Даная… К юбилею Эрмитажа мы решили вспомнить о топ-десяти картинах «must see» - произведениях не только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1628775"/>
            <a:ext cx="3754438" cy="4824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229600" cy="1384300"/>
          </a:xfrm>
        </p:spPr>
        <p:txBody>
          <a:bodyPr anchor="ctr"/>
          <a:lstStyle/>
          <a:p>
            <a:r>
              <a:rPr lang="ru-RU" sz="21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Достижения в области естественных наук.</a:t>
            </a:r>
            <a:br>
              <a:rPr lang="ru-RU" sz="21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21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908050"/>
            <a:ext cx="8229600" cy="5761038"/>
          </a:xfrm>
        </p:spPr>
        <p:txBody>
          <a:bodyPr/>
          <a:lstStyle/>
          <a:p>
            <a:r>
              <a:rPr lang="ru-RU" sz="19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Биология- Ломоносов- материальная основа живой и неживой природы едина.</a:t>
            </a:r>
          </a:p>
          <a:p>
            <a:r>
              <a:rPr lang="ru-RU" sz="19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Анатомия - М.И. Шеин ( 1774) – создание первого русского анатомического атласа.</a:t>
            </a:r>
          </a:p>
          <a:p>
            <a:r>
              <a:rPr lang="ru-RU" sz="19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Ботанический сад- Демидовы ( 1756)</a:t>
            </a:r>
          </a:p>
          <a:p>
            <a:r>
              <a:rPr lang="ru-RU" sz="19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Медицина- конец 18века- открыты медико – хирургические академии</a:t>
            </a:r>
          </a:p>
          <a:p>
            <a:r>
              <a:rPr lang="ru-RU" sz="19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География- издание первого Атласа Российской империи ( 1745)</a:t>
            </a:r>
          </a:p>
          <a:p>
            <a:r>
              <a:rPr lang="ru-RU" sz="19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Геология -  накоплены материалы о местоождении угля, нефти, минералов, горных пород</a:t>
            </a:r>
          </a:p>
          <a:p>
            <a:r>
              <a:rPr lang="ru-RU" sz="19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Астрономия-  с помощью ученых Л.Эйлера и М. Ломоносова – создана сеть обсерваторий для наблюдения за звездами.</a:t>
            </a:r>
          </a:p>
          <a:p>
            <a:r>
              <a:rPr lang="ru-RU" sz="19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Физика – м.Ломоносов и Бернулли создали  кинетическую теорию газов. </a:t>
            </a:r>
          </a:p>
          <a:p>
            <a:r>
              <a:rPr lang="ru-RU" sz="19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Химия- Ломоносов- создание ряда химических лабораторий , где создавались красители, клеи , фильтры….. </a:t>
            </a:r>
          </a:p>
          <a:p>
            <a:endParaRPr lang="ru-RU" sz="190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-171450"/>
            <a:ext cx="8229600" cy="1384300"/>
          </a:xfrm>
        </p:spPr>
        <p:txBody>
          <a:bodyPr anchor="ctr"/>
          <a:lstStyle/>
          <a:p>
            <a:pPr algn="ctr"/>
            <a:r>
              <a:rPr lang="ru-RU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Атлас</a:t>
            </a:r>
            <a:r>
              <a:rPr 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Российской империи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ru-RU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9459" name="Picture 4" descr="250px-Atlas_of_Russian_Empire_(1745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1130300"/>
            <a:ext cx="5400675" cy="572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-242888"/>
            <a:ext cx="8229600" cy="1384301"/>
          </a:xfrm>
        </p:spPr>
        <p:txBody>
          <a:bodyPr anchor="ctr"/>
          <a:lstStyle/>
          <a:p>
            <a:pPr algn="ctr"/>
            <a:r>
              <a:rPr lang="ru-RU" sz="210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Академические экспедиции</a:t>
            </a:r>
            <a:br>
              <a:rPr lang="ru-RU" sz="210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10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 для изучения новых неизвестных науке теорий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052513"/>
            <a:ext cx="8229600" cy="5616575"/>
          </a:xfrm>
        </p:spPr>
        <p:txBody>
          <a:bodyPr/>
          <a:lstStyle/>
          <a:p>
            <a:r>
              <a:rPr lang="ru-RU" sz="21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1-я экспедиция- поиск новых путей в Индию ( изучала Каспий, земли Хивы и Бухары)</a:t>
            </a:r>
          </a:p>
          <a:p>
            <a:r>
              <a:rPr lang="ru-RU" sz="21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1719-1721- направление сибирское ,  состалена карта Камчатки  и Курильских островов)</a:t>
            </a:r>
          </a:p>
          <a:p>
            <a:r>
              <a:rPr lang="ru-RU" sz="21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1725-1729 Первая Камчатская экспедиция Витуса Беринга. ( доказательство существования пролива между Азией и Америкой)</a:t>
            </a:r>
          </a:p>
          <a:p>
            <a:r>
              <a:rPr lang="ru-RU" sz="21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 –я Камчатская экспедиция,исследовавшая западную и Восточную Сибирь.</a:t>
            </a:r>
          </a:p>
          <a:p>
            <a:r>
              <a:rPr lang="ru-RU" sz="21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Открытие и освоение земель Америки</a:t>
            </a:r>
          </a:p>
          <a:p>
            <a:r>
              <a:rPr lang="ru-RU" sz="21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1768-1774- экспедиция , изучающая природу, население и хозяйства различных районов России.</a:t>
            </a:r>
          </a:p>
          <a:p>
            <a:endParaRPr lang="ru-RU" sz="210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98" decel="100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98" decel="1000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-387350"/>
            <a:ext cx="8229600" cy="1384300"/>
          </a:xfrm>
        </p:spPr>
        <p:txBody>
          <a:bodyPr anchor="ctr"/>
          <a:lstStyle/>
          <a:p>
            <a:pPr algn="ctr"/>
            <a:r>
              <a:rPr lang="ru-RU" sz="25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Иван Иванович Ползунов ( 1728-1766)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ru-RU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3555" name="Picture 4" descr="polzunov5_9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852738"/>
            <a:ext cx="2720975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5" descr="polzunov5_8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2492375"/>
            <a:ext cx="3527425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6" descr="polzynov- паровая машин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6325" y="908050"/>
            <a:ext cx="2058988" cy="400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536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-242888"/>
            <a:ext cx="8229600" cy="1384301"/>
          </a:xfrm>
        </p:spPr>
        <p:txBody>
          <a:bodyPr anchor="ctr"/>
          <a:lstStyle/>
          <a:p>
            <a:pPr algn="ctr"/>
            <a:r>
              <a:rPr lang="ru-RU" sz="250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Иван и Михаил Моторины в 1775 году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ru-RU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2531" name="Picture 4" descr="koloko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262063"/>
            <a:ext cx="8135937" cy="533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43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-531813"/>
            <a:ext cx="8229600" cy="1384301"/>
          </a:xfrm>
        </p:spPr>
        <p:txBody>
          <a:bodyPr anchor="ctr"/>
          <a:lstStyle/>
          <a:p>
            <a:pPr algn="ctr"/>
            <a:r>
              <a:rPr lang="ru-RU" sz="21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ВЫДАЮЩИЕСЯ ТЕХНИКИ И ИЗОБРЕТАТЕЛИ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92150"/>
            <a:ext cx="8769350" cy="5976938"/>
          </a:xfrm>
        </p:spPr>
        <p:txBody>
          <a:bodyPr/>
          <a:lstStyle/>
          <a:p>
            <a:pPr algn="ctr"/>
            <a:r>
              <a:rPr lang="ru-RU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Иван Кулибин</a:t>
            </a:r>
          </a:p>
          <a:p>
            <a:pPr algn="ctr"/>
            <a:endParaRPr lang="ru-RU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1507" name="Picture 4" descr="photo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981075"/>
            <a:ext cx="190500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5" descr="Kulib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8175" y="2349500"/>
            <a:ext cx="3529013" cy="314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6" descr="Иван Петрович Кулибин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4163" y="1557338"/>
            <a:ext cx="3132137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33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0"/>
            <a:ext cx="8229600" cy="1384300"/>
          </a:xfrm>
        </p:spPr>
        <p:txBody>
          <a:bodyPr anchor="ctr"/>
          <a:lstStyle/>
          <a:p>
            <a:r>
              <a:rPr lang="ru-RU" sz="340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Закрепление нового материала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196975"/>
            <a:ext cx="8229600" cy="5400675"/>
          </a:xfrm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Ответьте на вопросы:</a:t>
            </a:r>
          </a:p>
          <a:p>
            <a:pPr marL="609600" indent="-609600">
              <a:buFontTx/>
              <a:buAutoNum type="arabicPeriod"/>
            </a:pPr>
            <a:r>
              <a:rPr lang="ru-RU" sz="2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Почему Академия наук считалась не только центром науки , но и образования?</a:t>
            </a:r>
          </a:p>
          <a:p>
            <a:pPr marL="609600" indent="-609600">
              <a:buFontTx/>
              <a:buAutoNum type="arabicPeriod"/>
            </a:pPr>
            <a:r>
              <a:rPr lang="ru-RU" sz="2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Назовите крупнейшие достижения ученых в области естественных наук</a:t>
            </a:r>
          </a:p>
          <a:p>
            <a:pPr marL="609600" indent="-609600">
              <a:buFontTx/>
              <a:buAutoNum type="arabicPeriod"/>
            </a:pPr>
            <a:r>
              <a:rPr lang="ru-RU" sz="2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Какую роль играли академические экспедиции?</a:t>
            </a:r>
          </a:p>
          <a:p>
            <a:pPr marL="609600" indent="-609600">
              <a:buFontTx/>
              <a:buAutoNum type="arabicPeriod"/>
            </a:pPr>
            <a:r>
              <a:rPr lang="ru-RU" sz="2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Почему Михаила Ломоносова называют учёным- энциклопедистом?</a:t>
            </a:r>
          </a:p>
          <a:p>
            <a:pPr marL="609600" indent="-609600">
              <a:buFontTx/>
              <a:buAutoNum type="arabicPeriod"/>
            </a:pPr>
            <a:endParaRPr lang="ru-RU" sz="260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>
              <a:buFontTx/>
              <a:buAutoNum type="arabicPeriod"/>
            </a:pPr>
            <a:endParaRPr lang="ru-RU" sz="260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98" decel="100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Д.з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Стр. 81-84 прочитать</a:t>
            </a:r>
          </a:p>
          <a:p>
            <a:r>
              <a:rPr lang="ru-RU"/>
              <a:t>Подготовить сообщения:</a:t>
            </a:r>
          </a:p>
          <a:p>
            <a:r>
              <a:rPr lang="ru-RU"/>
              <a:t>1.В.Растрелли</a:t>
            </a:r>
          </a:p>
          <a:p>
            <a:r>
              <a:rPr lang="ru-RU"/>
              <a:t>2.В.Баженов</a:t>
            </a:r>
          </a:p>
          <a:p>
            <a:r>
              <a:rPr lang="ru-RU"/>
              <a:t>3.М.Казаков</a:t>
            </a:r>
          </a:p>
          <a:p>
            <a:r>
              <a:rPr lang="ru-RU"/>
              <a:t>4.И.Старов</a:t>
            </a:r>
          </a:p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404813"/>
            <a:ext cx="6800850" cy="5184775"/>
          </a:xfrm>
        </p:spPr>
        <p:txBody>
          <a:bodyPr/>
          <a:lstStyle/>
          <a:p>
            <a:pPr marL="609600" indent="-609600" eaLnBrk="1" hangingPunct="1"/>
            <a:r>
              <a:rPr lang="ru-RU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План урока:</a:t>
            </a:r>
          </a:p>
          <a:p>
            <a:pPr marL="609600" indent="-609600" algn="l" eaLnBrk="1" hangingPunct="1">
              <a:buFontTx/>
              <a:buAutoNum type="arabicPeriod"/>
            </a:pPr>
            <a:r>
              <a:rPr lang="ru-RU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Академия наук</a:t>
            </a:r>
          </a:p>
          <a:p>
            <a:pPr marL="609600" indent="-609600" algn="l" eaLnBrk="1" hangingPunct="1">
              <a:buFontTx/>
              <a:buAutoNum type="arabicPeriod"/>
            </a:pPr>
            <a:r>
              <a:rPr lang="ru-RU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Е.Дашкова</a:t>
            </a:r>
          </a:p>
          <a:p>
            <a:pPr marL="609600" indent="-609600" algn="l" eaLnBrk="1" hangingPunct="1">
              <a:buFontTx/>
              <a:buAutoNum type="arabicPeriod"/>
            </a:pPr>
            <a:r>
              <a:rPr lang="ru-RU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М.Ломоносов</a:t>
            </a:r>
          </a:p>
          <a:p>
            <a:pPr marL="609600" indent="-609600" algn="l" eaLnBrk="1" hangingPunct="1">
              <a:buFontTx/>
              <a:buAutoNum type="arabicPeriod"/>
            </a:pPr>
            <a:r>
              <a:rPr lang="ru-RU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Зарождение науки и первые музеи</a:t>
            </a:r>
          </a:p>
          <a:p>
            <a:pPr marL="609600" indent="-609600" algn="l" eaLnBrk="1" hangingPunct="1">
              <a:buFontTx/>
              <a:buAutoNum type="arabicPeriod"/>
            </a:pPr>
            <a:r>
              <a:rPr lang="ru-RU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Развитие естественной науки и техники</a:t>
            </a:r>
          </a:p>
          <a:p>
            <a:pPr marL="609600" indent="-609600" algn="l" eaLnBrk="1" hangingPunct="1">
              <a:buFontTx/>
              <a:buAutoNum type="arabicPeriod"/>
            </a:pPr>
            <a:r>
              <a:rPr lang="ru-RU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И.Кулибин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-171450"/>
            <a:ext cx="8229600" cy="1384300"/>
          </a:xfrm>
        </p:spPr>
        <p:txBody>
          <a:bodyPr anchor="ctr"/>
          <a:lstStyle/>
          <a:p>
            <a:r>
              <a:rPr lang="ru-RU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Академия Наук </a:t>
            </a:r>
            <a:r>
              <a:rPr lang="uk-UA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Х</a:t>
            </a:r>
            <a:r>
              <a:rPr lang="en-US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</a:t>
            </a:r>
            <a:r>
              <a:rPr lang="uk-UA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ІІІ </a:t>
            </a:r>
            <a:r>
              <a:rPr lang="ru-RU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века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125538"/>
            <a:ext cx="8229600" cy="5732462"/>
          </a:xfrm>
        </p:spPr>
        <p:txBody>
          <a:bodyPr/>
          <a:lstStyle/>
          <a:p>
            <a:r>
              <a:rPr lang="ru-RU" sz="2600">
                <a:effectLst>
                  <a:outerShdw blurRad="38100" dist="38100" dir="2700000" algn="tl">
                    <a:srgbClr val="C0C0C0"/>
                  </a:outerShdw>
                </a:effectLst>
              </a:rPr>
              <a:t>Указ Петра 1 о создании Академии наук в 1724 году</a:t>
            </a:r>
          </a:p>
        </p:txBody>
      </p:sp>
      <p:pic>
        <p:nvPicPr>
          <p:cNvPr id="14339" name="Picture 4" descr="21_4947_univer_nab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060575"/>
            <a:ext cx="820737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Екатерина Романовна</a:t>
            </a:r>
            <a:r>
              <a:rPr lang="ru-RU"/>
              <a:t> </a:t>
            </a:r>
            <a:r>
              <a:rPr lang="ru-RU" b="1"/>
              <a:t>Дашкова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66738" y="1752600"/>
            <a:ext cx="4725987" cy="48450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600"/>
              <a:t>директор Императорской академии наук и художеств (Российской академии наук) </a:t>
            </a:r>
          </a:p>
          <a:p>
            <a:pPr>
              <a:lnSpc>
                <a:spcPct val="90000"/>
              </a:lnSpc>
            </a:pPr>
            <a:r>
              <a:rPr lang="ru-RU" sz="2600"/>
              <a:t>1783 г.открыта императорская российская Академия</a:t>
            </a:r>
          </a:p>
          <a:p>
            <a:pPr>
              <a:lnSpc>
                <a:spcPct val="90000"/>
              </a:lnSpc>
            </a:pPr>
            <a:r>
              <a:rPr lang="ru-RU" sz="2600"/>
              <a:t>«переводческий департамент»</a:t>
            </a:r>
          </a:p>
          <a:p>
            <a:pPr>
              <a:lnSpc>
                <a:spcPct val="90000"/>
              </a:lnSpc>
            </a:pPr>
            <a:r>
              <a:rPr lang="ru-RU" sz="2600"/>
              <a:t>Журнал «Собеседник любителей русского слова»</a:t>
            </a:r>
          </a:p>
          <a:p>
            <a:pPr>
              <a:lnSpc>
                <a:spcPct val="90000"/>
              </a:lnSpc>
            </a:pPr>
            <a:endParaRPr lang="ru-RU" sz="2600"/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ru-RU" sz="2600"/>
          </a:p>
        </p:txBody>
      </p:sp>
      <p:pic>
        <p:nvPicPr>
          <p:cNvPr id="33800" name="Picture 8" descr="photo_3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163" y="1557338"/>
            <a:ext cx="3532187" cy="4403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-315913"/>
            <a:ext cx="8229600" cy="1384301"/>
          </a:xfrm>
        </p:spPr>
        <p:txBody>
          <a:bodyPr anchor="ctr"/>
          <a:lstStyle/>
          <a:p>
            <a:r>
              <a:rPr lang="ru-RU" sz="2100">
                <a:effectLst>
                  <a:outerShdw blurRad="38100" dist="38100" dir="2700000" algn="tl">
                    <a:srgbClr val="C0C0C0"/>
                  </a:outerShdw>
                </a:effectLst>
              </a:rPr>
              <a:t>Конференц-зал Академии наук и физическая лаборатория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05000"/>
            <a:ext cx="8686800" cy="4114800"/>
          </a:xfrm>
        </p:spPr>
        <p:txBody>
          <a:bodyPr/>
          <a:lstStyle/>
          <a:p>
            <a:endParaRPr lang="ru-RU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5363" name="Picture 4" descr="коференц-зал Академии нау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12875"/>
            <a:ext cx="3989388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5" descr="физический кабинет Ломоносов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175" y="1412875"/>
            <a:ext cx="4608513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0"/>
            <a:ext cx="8229600" cy="1384300"/>
          </a:xfrm>
        </p:spPr>
        <p:txBody>
          <a:bodyPr anchor="ctr"/>
          <a:lstStyle/>
          <a:p>
            <a:r>
              <a:rPr lang="ru-RU" sz="2500">
                <a:effectLst>
                  <a:outerShdw blurRad="38100" dist="38100" dir="2700000" algn="tl">
                    <a:srgbClr val="C0C0C0"/>
                  </a:outerShdw>
                </a:effectLst>
              </a:rPr>
              <a:t>Михаил Васильевич Ломоносов ( 1711-1765)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95738" y="1125538"/>
            <a:ext cx="4557712" cy="573246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1700">
                <a:effectLst>
                  <a:outerShdw blurRad="38100" dist="38100" dir="2700000" algn="tl">
                    <a:srgbClr val="C0C0C0"/>
                  </a:outerShdw>
                </a:effectLst>
              </a:rPr>
              <a:t>Родился Ломоносов в Астраханской губернии в1711г. Отец- гос.крестьянин, мать дочь дьякона. Юноша Ломоносов часто помогал односельчанам в составлении прошений и деловых бумаг, писал за неграмотных письма и пристрастился к чтению и потянулся к знаниям. Отец на учебу не отпускал, и Миша взял у соседа Фомы Шубного 3 рубля и направился в Москву на обучение. Там он скрыл своё происхождение и поступил в Славяно-греко-латинскую академию( Спасская школа). Первые 3 класса закончил за 1 год. После окончания Петр 1 набирает в Академию наук 12 лучших учеников этой школы и с 1736 года Михаил слушал лекции профессоров и адъютантов Академии .</a:t>
            </a:r>
          </a:p>
        </p:txBody>
      </p:sp>
      <p:pic>
        <p:nvPicPr>
          <p:cNvPr id="16387" name="Picture 4" descr="3_XIV_01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96975"/>
            <a:ext cx="4032250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-242888"/>
            <a:ext cx="8229600" cy="1384301"/>
          </a:xfrm>
        </p:spPr>
        <p:txBody>
          <a:bodyPr anchor="ctr"/>
          <a:lstStyle/>
          <a:p>
            <a:r>
              <a:rPr lang="ru-RU" sz="2100">
                <a:effectLst>
                  <a:outerShdw blurRad="38100" dist="38100" dir="2700000" algn="tl">
                    <a:srgbClr val="C0C0C0"/>
                  </a:outerShdw>
                </a:effectLst>
              </a:rPr>
              <a:t>Кабинет и стол химика лаборатории Ломоносова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05000"/>
            <a:ext cx="8686800" cy="4953000"/>
          </a:xfrm>
        </p:spPr>
        <p:txBody>
          <a:bodyPr/>
          <a:lstStyle/>
          <a:p>
            <a:endParaRPr lang="ru-RU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7411" name="Picture 4" descr="Стол хими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68400"/>
            <a:ext cx="4246563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5" descr="кабинет Ломоносов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1125538"/>
            <a:ext cx="4859337" cy="573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400"/>
              <a:t>Зарождение истории и науки стр.82-83 прочитать и выписать название произведений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sz="2600"/>
              <a:t>«история Российская» Татищев</a:t>
            </a:r>
          </a:p>
          <a:p>
            <a:endParaRPr lang="ru-RU" sz="2600"/>
          </a:p>
          <a:p>
            <a:r>
              <a:rPr lang="ru-RU" sz="2600"/>
              <a:t>«История России с древнейших времен» М.Щербатов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ru-RU" sz="2600"/>
          </a:p>
        </p:txBody>
      </p:sp>
      <p:pic>
        <p:nvPicPr>
          <p:cNvPr id="36871" name="Picture 7" descr="150px_Tatischev-Vasily-Nikitic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412875"/>
            <a:ext cx="1660525" cy="2049463"/>
          </a:xfrm>
          <a:prstGeom prst="rect">
            <a:avLst/>
          </a:prstGeom>
          <a:noFill/>
        </p:spPr>
      </p:pic>
      <p:pic>
        <p:nvPicPr>
          <p:cNvPr id="36873" name="Picture 9" descr="gen_sch027_F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644900"/>
            <a:ext cx="1860550" cy="2481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 build="p"/>
      <p:bldP spid="3686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Кунсткамера 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41" name="Picture 5" descr="999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628775"/>
            <a:ext cx="4824412" cy="3194050"/>
          </a:xfrm>
          <a:prstGeom prst="rect">
            <a:avLst/>
          </a:prstGeom>
          <a:noFill/>
        </p:spPr>
      </p:pic>
      <p:pic>
        <p:nvPicPr>
          <p:cNvPr id="39943" name="Picture 7" descr="photo_file_20100_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333375"/>
            <a:ext cx="4286250" cy="5695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Профиль">
  <a:themeElements>
    <a:clrScheme name="Профиль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Профиль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офиль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филь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125</TotalTime>
  <Words>422</Words>
  <Application>Microsoft Office PowerPoint</Application>
  <PresentationFormat>Экран (4:3)</PresentationFormat>
  <Paragraphs>61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Tahoma</vt:lpstr>
      <vt:lpstr>Arial</vt:lpstr>
      <vt:lpstr>Wingdings</vt:lpstr>
      <vt:lpstr>Calibri</vt:lpstr>
      <vt:lpstr>Verdana</vt:lpstr>
      <vt:lpstr>Times New Roman</vt:lpstr>
      <vt:lpstr>Океан</vt:lpstr>
      <vt:lpstr>Профиль</vt:lpstr>
      <vt:lpstr>Российская наука и техника в XVIII веке</vt:lpstr>
      <vt:lpstr>Слайд 2</vt:lpstr>
      <vt:lpstr>Академия Наук ХVІІІ века</vt:lpstr>
      <vt:lpstr>Екатерина Романовна Дашкова</vt:lpstr>
      <vt:lpstr>Конференц-зал Академии наук и физическая лаборатория</vt:lpstr>
      <vt:lpstr>Михаил Васильевич Ломоносов ( 1711-1765)</vt:lpstr>
      <vt:lpstr>Кабинет и стол химика лаборатории Ломоносова</vt:lpstr>
      <vt:lpstr>Зарождение истории и науки стр.82-83 прочитать и выписать название произведений</vt:lpstr>
      <vt:lpstr>Кунсткамера </vt:lpstr>
      <vt:lpstr>1764 ЭРМИТАЖ 1856 открыт для публики</vt:lpstr>
      <vt:lpstr>Достижения в области естественных наук. </vt:lpstr>
      <vt:lpstr>Атлас Российской империи</vt:lpstr>
      <vt:lpstr>Академические экспедиции ( для изучения новых неизвестных науке теорий</vt:lpstr>
      <vt:lpstr>Иван Иванович Ползунов ( 1728-1766)</vt:lpstr>
      <vt:lpstr>Иван и Михаил Моторины в 1775 году</vt:lpstr>
      <vt:lpstr>ВЫДАЮЩИЕСЯ ТЕХНИКИ И ИЗОБРЕТАТЕЛИ</vt:lpstr>
      <vt:lpstr>Закрепление нового материала</vt:lpstr>
      <vt:lpstr>Д.з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Наука и образование 18 века</dc:title>
  <dc:creator>SamLab.ws</dc:creator>
  <cp:lastModifiedBy>Владелец</cp:lastModifiedBy>
  <cp:revision>5</cp:revision>
  <dcterms:created xsi:type="dcterms:W3CDTF">2012-01-29T10:44:33Z</dcterms:created>
  <dcterms:modified xsi:type="dcterms:W3CDTF">2018-03-30T17:56:07Z</dcterms:modified>
</cp:coreProperties>
</file>