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78"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9" r:id="rId25"/>
    <p:sldId id="280" r:id="rId26"/>
    <p:sldId id="28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50"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25.04.2020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25.04.2020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25.04.2020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3450712"/>
          </a:xfrm>
        </p:spPr>
        <p:txBody>
          <a:bodyPr>
            <a:normAutofit/>
          </a:bodyPr>
          <a:lstStyle/>
          <a:p>
            <a:r>
              <a:rPr lang="en-US" sz="6600" dirty="0">
                <a:solidFill>
                  <a:schemeClr val="tx1"/>
                </a:solidFill>
              </a:rPr>
              <a:t>Subjunctive </a:t>
            </a:r>
            <a:r>
              <a:rPr lang="en-US" sz="6600" dirty="0" smtClean="0">
                <a:solidFill>
                  <a:schemeClr val="tx1"/>
                </a:solidFill>
              </a:rPr>
              <a:t>Mood</a:t>
            </a:r>
            <a:endParaRPr lang="ru-RU" sz="6600" dirty="0">
              <a:solidFill>
                <a:schemeClr val="tx1"/>
              </a:solidFill>
            </a:endParaRPr>
          </a:p>
        </p:txBody>
      </p:sp>
    </p:spTree>
    <p:extLst>
      <p:ext uri="{BB962C8B-B14F-4D97-AF65-F5344CB8AC3E}">
        <p14:creationId xmlns:p14="http://schemas.microsoft.com/office/powerpoint/2010/main" val="90515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0"/>
            <a:ext cx="7772400" cy="864096"/>
          </a:xfrm>
        </p:spPr>
        <p:txBody>
          <a:bodyPr/>
          <a:lstStyle/>
          <a:p>
            <a:r>
              <a:rPr lang="ru-RU" dirty="0" smtClean="0">
                <a:solidFill>
                  <a:schemeClr val="tx1"/>
                </a:solidFill>
              </a:rPr>
              <a:t>Пример</a:t>
            </a:r>
            <a:endParaRPr lang="ru-RU" dirty="0">
              <a:solidFill>
                <a:schemeClr val="tx1"/>
              </a:solidFill>
            </a:endParaRPr>
          </a:p>
        </p:txBody>
      </p:sp>
      <p:sp>
        <p:nvSpPr>
          <p:cNvPr id="3" name="Подзаголовок 2"/>
          <p:cNvSpPr>
            <a:spLocks noGrp="1"/>
          </p:cNvSpPr>
          <p:nvPr>
            <p:ph type="subTitle" idx="1"/>
          </p:nvPr>
        </p:nvSpPr>
        <p:spPr>
          <a:xfrm>
            <a:off x="539552" y="1700808"/>
            <a:ext cx="7920880" cy="4824536"/>
          </a:xfrm>
        </p:spPr>
        <p:txBody>
          <a:bodyPr>
            <a:normAutofit lnSpcReduction="10000"/>
          </a:bodyPr>
          <a:lstStyle/>
          <a:p>
            <a:pPr fontAlgn="base"/>
            <a:r>
              <a:rPr lang="en-US" sz="3200" i="1" dirty="0">
                <a:solidFill>
                  <a:schemeClr val="tx1"/>
                </a:solidFill>
              </a:rPr>
              <a:t>I wish they </a:t>
            </a:r>
            <a:r>
              <a:rPr lang="en-US" sz="3200" b="1" i="1" dirty="0">
                <a:solidFill>
                  <a:schemeClr val="tx1"/>
                </a:solidFill>
              </a:rPr>
              <a:t>had given</a:t>
            </a:r>
            <a:r>
              <a:rPr lang="en-US" sz="3200" i="1" dirty="0">
                <a:solidFill>
                  <a:schemeClr val="tx1"/>
                </a:solidFill>
              </a:rPr>
              <a:t> the cat away last month. — </a:t>
            </a:r>
            <a:r>
              <a:rPr lang="ru-RU" sz="3200" i="1" dirty="0">
                <a:solidFill>
                  <a:schemeClr val="tx1"/>
                </a:solidFill>
              </a:rPr>
              <a:t>Жаль, что в прошлом месяце они не отдали кошку.</a:t>
            </a:r>
          </a:p>
          <a:p>
            <a:pPr fontAlgn="base"/>
            <a:r>
              <a:rPr lang="en-US" sz="3200" i="1" dirty="0">
                <a:solidFill>
                  <a:schemeClr val="tx1"/>
                </a:solidFill>
              </a:rPr>
              <a:t>You are discussing the crash as if you </a:t>
            </a:r>
            <a:r>
              <a:rPr lang="en-US" sz="3200" b="1" i="1" dirty="0">
                <a:solidFill>
                  <a:schemeClr val="tx1"/>
                </a:solidFill>
              </a:rPr>
              <a:t>had been</a:t>
            </a:r>
            <a:r>
              <a:rPr lang="en-US" sz="3200" i="1" dirty="0">
                <a:solidFill>
                  <a:schemeClr val="tx1"/>
                </a:solidFill>
              </a:rPr>
              <a:t> there. — </a:t>
            </a:r>
            <a:r>
              <a:rPr lang="ru-RU" sz="3200" i="1" dirty="0">
                <a:solidFill>
                  <a:schemeClr val="tx1"/>
                </a:solidFill>
              </a:rPr>
              <a:t>Ты обсуждаешь аварию, как будто бы ты был там.</a:t>
            </a:r>
          </a:p>
          <a:p>
            <a:pPr fontAlgn="base"/>
            <a:r>
              <a:rPr lang="en-US" sz="3200" i="1" dirty="0">
                <a:solidFill>
                  <a:schemeClr val="tx1"/>
                </a:solidFill>
              </a:rPr>
              <a:t>If only you</a:t>
            </a:r>
            <a:r>
              <a:rPr lang="en-US" sz="3200" b="1" i="1" dirty="0">
                <a:solidFill>
                  <a:schemeClr val="tx1"/>
                </a:solidFill>
              </a:rPr>
              <a:t> had read</a:t>
            </a:r>
            <a:r>
              <a:rPr lang="en-US" sz="3200" i="1" dirty="0">
                <a:solidFill>
                  <a:schemeClr val="tx1"/>
                </a:solidFill>
              </a:rPr>
              <a:t> «Pride and Prejudice» before the exam! — </a:t>
            </a:r>
            <a:r>
              <a:rPr lang="ru-RU" sz="3200" i="1" dirty="0">
                <a:solidFill>
                  <a:schemeClr val="tx1"/>
                </a:solidFill>
              </a:rPr>
              <a:t>Ах, если бы ты прочитала «Гордость и предубеждение» до экзамена!</a:t>
            </a:r>
          </a:p>
          <a:p>
            <a:endParaRPr lang="ru-RU" dirty="0"/>
          </a:p>
        </p:txBody>
      </p:sp>
    </p:spTree>
    <p:extLst>
      <p:ext uri="{BB962C8B-B14F-4D97-AF65-F5344CB8AC3E}">
        <p14:creationId xmlns:p14="http://schemas.microsoft.com/office/powerpoint/2010/main" val="117197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0"/>
            <a:ext cx="7772400" cy="648072"/>
          </a:xfrm>
        </p:spPr>
        <p:txBody>
          <a:bodyPr>
            <a:normAutofit fontScale="90000"/>
          </a:bodyPr>
          <a:lstStyle/>
          <a:p>
            <a:r>
              <a:rPr lang="en-US" b="1" dirty="0">
                <a:solidFill>
                  <a:schemeClr val="tx1"/>
                </a:solidFill>
              </a:rPr>
              <a:t>Subjunctive II</a:t>
            </a:r>
            <a:endParaRPr lang="ru-RU" dirty="0">
              <a:solidFill>
                <a:schemeClr val="tx1"/>
              </a:solidFill>
            </a:endParaRPr>
          </a:p>
        </p:txBody>
      </p:sp>
      <p:sp>
        <p:nvSpPr>
          <p:cNvPr id="3" name="Подзаголовок 2"/>
          <p:cNvSpPr>
            <a:spLocks noGrp="1"/>
          </p:cNvSpPr>
          <p:nvPr>
            <p:ph type="subTitle" idx="1"/>
          </p:nvPr>
        </p:nvSpPr>
        <p:spPr>
          <a:xfrm>
            <a:off x="611560" y="1484784"/>
            <a:ext cx="7704856" cy="4320480"/>
          </a:xfrm>
        </p:spPr>
        <p:txBody>
          <a:bodyPr>
            <a:noAutofit/>
          </a:bodyPr>
          <a:lstStyle/>
          <a:p>
            <a:r>
              <a:rPr lang="ru-RU" sz="3200" b="1" dirty="0" err="1">
                <a:solidFill>
                  <a:schemeClr val="tx1"/>
                </a:solidFill>
              </a:rPr>
              <a:t>Subjunctive</a:t>
            </a:r>
            <a:r>
              <a:rPr lang="ru-RU" sz="3200" b="1" dirty="0">
                <a:solidFill>
                  <a:schemeClr val="tx1"/>
                </a:solidFill>
              </a:rPr>
              <a:t> II</a:t>
            </a:r>
            <a:r>
              <a:rPr lang="ru-RU" sz="3200" dirty="0">
                <a:solidFill>
                  <a:schemeClr val="tx1"/>
                </a:solidFill>
              </a:rPr>
              <a:t> объединяет модальные глаголы и инфинитив без частицы </a:t>
            </a:r>
            <a:r>
              <a:rPr lang="ru-RU" sz="3200" b="1" dirty="0" err="1">
                <a:solidFill>
                  <a:schemeClr val="tx1"/>
                </a:solidFill>
              </a:rPr>
              <a:t>to</a:t>
            </a:r>
            <a:r>
              <a:rPr lang="ru-RU" sz="3200" dirty="0">
                <a:solidFill>
                  <a:schemeClr val="tx1"/>
                </a:solidFill>
              </a:rPr>
              <a:t>, после которого </a:t>
            </a:r>
            <a:r>
              <a:rPr lang="ru-RU" sz="3200" dirty="0" err="1">
                <a:solidFill>
                  <a:schemeClr val="tx1"/>
                </a:solidFill>
              </a:rPr>
              <a:t>следует</a:t>
            </a:r>
            <a:r>
              <a:rPr lang="ru-RU" sz="3200" i="1" dirty="0" err="1">
                <a:solidFill>
                  <a:schemeClr val="tx1"/>
                </a:solidFill>
              </a:rPr>
              <a:t>перфектная</a:t>
            </a:r>
            <a:r>
              <a:rPr lang="ru-RU" sz="3200" i="1" dirty="0">
                <a:solidFill>
                  <a:schemeClr val="tx1"/>
                </a:solidFill>
              </a:rPr>
              <a:t> форма</a:t>
            </a:r>
            <a:r>
              <a:rPr lang="ru-RU" sz="3200" dirty="0">
                <a:solidFill>
                  <a:schemeClr val="tx1"/>
                </a:solidFill>
              </a:rPr>
              <a:t>, если действие уже нельзя совершить — возможность упущена, </a:t>
            </a:r>
            <a:r>
              <a:rPr lang="ru-RU" sz="3200" dirty="0" err="1">
                <a:solidFill>
                  <a:schemeClr val="tx1"/>
                </a:solidFill>
              </a:rPr>
              <a:t>и</a:t>
            </a:r>
            <a:r>
              <a:rPr lang="ru-RU" sz="3200" i="1" dirty="0" err="1">
                <a:solidFill>
                  <a:schemeClr val="tx1"/>
                </a:solidFill>
              </a:rPr>
              <a:t>неперфектная</a:t>
            </a:r>
            <a:r>
              <a:rPr lang="ru-RU" sz="3200" dirty="0">
                <a:solidFill>
                  <a:schemeClr val="tx1"/>
                </a:solidFill>
              </a:rPr>
              <a:t>, если оно в процессе или только произойдет:</a:t>
            </a:r>
          </a:p>
        </p:txBody>
      </p:sp>
    </p:spTree>
    <p:extLst>
      <p:ext uri="{BB962C8B-B14F-4D97-AF65-F5344CB8AC3E}">
        <p14:creationId xmlns:p14="http://schemas.microsoft.com/office/powerpoint/2010/main" val="3476968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0"/>
            <a:ext cx="7772400" cy="720080"/>
          </a:xfrm>
        </p:spPr>
        <p:txBody>
          <a:bodyPr>
            <a:normAutofit fontScale="90000"/>
          </a:bodyPr>
          <a:lstStyle/>
          <a:p>
            <a:r>
              <a:rPr lang="ru-RU" dirty="0" smtClean="0">
                <a:solidFill>
                  <a:schemeClr val="tx1"/>
                </a:solidFill>
              </a:rPr>
              <a:t>Пример</a:t>
            </a:r>
            <a:endParaRPr lang="ru-RU" dirty="0">
              <a:solidFill>
                <a:schemeClr val="tx1"/>
              </a:solidFill>
            </a:endParaRPr>
          </a:p>
        </p:txBody>
      </p:sp>
      <p:sp>
        <p:nvSpPr>
          <p:cNvPr id="3" name="Подзаголовок 2"/>
          <p:cNvSpPr>
            <a:spLocks noGrp="1"/>
          </p:cNvSpPr>
          <p:nvPr>
            <p:ph type="subTitle" idx="1"/>
          </p:nvPr>
        </p:nvSpPr>
        <p:spPr>
          <a:xfrm>
            <a:off x="611560" y="1556792"/>
            <a:ext cx="8064896" cy="4608512"/>
          </a:xfrm>
        </p:spPr>
        <p:txBody>
          <a:bodyPr>
            <a:normAutofit/>
          </a:bodyPr>
          <a:lstStyle/>
          <a:p>
            <a:pPr fontAlgn="base"/>
            <a:r>
              <a:rPr lang="en-US" sz="2800" i="1" dirty="0">
                <a:solidFill>
                  <a:schemeClr val="tx1"/>
                </a:solidFill>
              </a:rPr>
              <a:t>Children </a:t>
            </a:r>
            <a:r>
              <a:rPr lang="en-US" sz="2800" b="1" i="1" dirty="0">
                <a:solidFill>
                  <a:schemeClr val="tx1"/>
                </a:solidFill>
              </a:rPr>
              <a:t>would go</a:t>
            </a:r>
            <a:r>
              <a:rPr lang="en-US" sz="2800" i="1" dirty="0">
                <a:solidFill>
                  <a:schemeClr val="tx1"/>
                </a:solidFill>
              </a:rPr>
              <a:t> to the forest if it didn’t rain. — </a:t>
            </a:r>
            <a:r>
              <a:rPr lang="ru-RU" sz="2800" i="1" dirty="0">
                <a:solidFill>
                  <a:schemeClr val="tx1"/>
                </a:solidFill>
              </a:rPr>
              <a:t>Дети пошли бы в лес, если бы не было дождя</a:t>
            </a:r>
            <a:r>
              <a:rPr lang="ru-RU" sz="2800" i="1" dirty="0" smtClean="0">
                <a:solidFill>
                  <a:schemeClr val="tx1"/>
                </a:solidFill>
              </a:rPr>
              <a:t>.</a:t>
            </a:r>
          </a:p>
          <a:p>
            <a:pPr fontAlgn="base"/>
            <a:endParaRPr lang="ru-RU" sz="2800" i="1" dirty="0">
              <a:solidFill>
                <a:schemeClr val="tx1"/>
              </a:solidFill>
            </a:endParaRPr>
          </a:p>
          <a:p>
            <a:pPr fontAlgn="base"/>
            <a:r>
              <a:rPr lang="en-US" sz="2800" i="1" dirty="0">
                <a:solidFill>
                  <a:schemeClr val="tx1"/>
                </a:solidFill>
              </a:rPr>
              <a:t>I </a:t>
            </a:r>
            <a:r>
              <a:rPr lang="en-US" sz="2800" b="1" i="1" dirty="0">
                <a:solidFill>
                  <a:schemeClr val="tx1"/>
                </a:solidFill>
              </a:rPr>
              <a:t>could have eaten</a:t>
            </a:r>
            <a:r>
              <a:rPr lang="en-US" sz="2800" i="1" dirty="0">
                <a:solidFill>
                  <a:schemeClr val="tx1"/>
                </a:solidFill>
              </a:rPr>
              <a:t> the whole plate of my granny’s soup. — </a:t>
            </a:r>
            <a:r>
              <a:rPr lang="ru-RU" sz="2800" i="1" dirty="0">
                <a:solidFill>
                  <a:schemeClr val="tx1"/>
                </a:solidFill>
              </a:rPr>
              <a:t>Я могла бы съесть целую тарелку бабушкиного супа</a:t>
            </a:r>
            <a:r>
              <a:rPr lang="ru-RU" sz="2800" i="1" dirty="0" smtClean="0">
                <a:solidFill>
                  <a:schemeClr val="tx1"/>
                </a:solidFill>
              </a:rPr>
              <a:t>.</a:t>
            </a:r>
          </a:p>
          <a:p>
            <a:pPr fontAlgn="base"/>
            <a:endParaRPr lang="ru-RU" sz="2800" i="1" dirty="0">
              <a:solidFill>
                <a:schemeClr val="tx1"/>
              </a:solidFill>
            </a:endParaRPr>
          </a:p>
          <a:p>
            <a:pPr fontAlgn="base"/>
            <a:r>
              <a:rPr lang="en-US" sz="2800" i="1" dirty="0">
                <a:solidFill>
                  <a:schemeClr val="tx1"/>
                </a:solidFill>
              </a:rPr>
              <a:t>We </a:t>
            </a:r>
            <a:r>
              <a:rPr lang="en-US" sz="2800" b="1" i="1" dirty="0">
                <a:solidFill>
                  <a:schemeClr val="tx1"/>
                </a:solidFill>
              </a:rPr>
              <a:t>might have seen</a:t>
            </a:r>
            <a:r>
              <a:rPr lang="en-US" sz="2800" i="1" dirty="0">
                <a:solidFill>
                  <a:schemeClr val="tx1"/>
                </a:solidFill>
              </a:rPr>
              <a:t> the movie the other day. — </a:t>
            </a:r>
            <a:r>
              <a:rPr lang="ru-RU" sz="2800" i="1" dirty="0">
                <a:solidFill>
                  <a:schemeClr val="tx1"/>
                </a:solidFill>
              </a:rPr>
              <a:t>Мы могли бы посмотреть кино на днях.</a:t>
            </a:r>
          </a:p>
          <a:p>
            <a:endParaRPr lang="ru-RU" dirty="0"/>
          </a:p>
        </p:txBody>
      </p:sp>
    </p:spTree>
    <p:extLst>
      <p:ext uri="{BB962C8B-B14F-4D97-AF65-F5344CB8AC3E}">
        <p14:creationId xmlns:p14="http://schemas.microsoft.com/office/powerpoint/2010/main" val="91951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8"/>
            <a:ext cx="7772400" cy="792088"/>
          </a:xfrm>
        </p:spPr>
        <p:txBody>
          <a:bodyPr/>
          <a:lstStyle/>
          <a:p>
            <a:r>
              <a:rPr lang="en-US" dirty="0"/>
              <a:t> </a:t>
            </a:r>
            <a:r>
              <a:rPr lang="en-US" b="1" dirty="0">
                <a:solidFill>
                  <a:schemeClr val="tx1"/>
                </a:solidFill>
              </a:rPr>
              <a:t>The Suppositional Mood</a:t>
            </a:r>
            <a:endParaRPr lang="ru-RU" dirty="0">
              <a:solidFill>
                <a:schemeClr val="tx1"/>
              </a:solidFill>
            </a:endParaRPr>
          </a:p>
        </p:txBody>
      </p:sp>
      <p:sp>
        <p:nvSpPr>
          <p:cNvPr id="3" name="Подзаголовок 2"/>
          <p:cNvSpPr>
            <a:spLocks noGrp="1"/>
          </p:cNvSpPr>
          <p:nvPr>
            <p:ph type="subTitle" idx="1"/>
          </p:nvPr>
        </p:nvSpPr>
        <p:spPr>
          <a:xfrm>
            <a:off x="611560" y="1628800"/>
            <a:ext cx="7776864" cy="4464496"/>
          </a:xfrm>
        </p:spPr>
        <p:txBody>
          <a:bodyPr>
            <a:noAutofit/>
          </a:bodyPr>
          <a:lstStyle/>
          <a:p>
            <a:r>
              <a:rPr lang="ru-RU" sz="2800" b="1" dirty="0" err="1">
                <a:solidFill>
                  <a:schemeClr val="tx1"/>
                </a:solidFill>
              </a:rPr>
              <a:t>The</a:t>
            </a:r>
            <a:r>
              <a:rPr lang="ru-RU" sz="2800" b="1" dirty="0">
                <a:solidFill>
                  <a:schemeClr val="tx1"/>
                </a:solidFill>
              </a:rPr>
              <a:t> </a:t>
            </a:r>
            <a:r>
              <a:rPr lang="ru-RU" sz="2800" b="1" dirty="0" err="1">
                <a:solidFill>
                  <a:schemeClr val="tx1"/>
                </a:solidFill>
              </a:rPr>
              <a:t>Suppositional</a:t>
            </a:r>
            <a:r>
              <a:rPr lang="ru-RU" sz="2800" b="1" dirty="0">
                <a:solidFill>
                  <a:schemeClr val="tx1"/>
                </a:solidFill>
              </a:rPr>
              <a:t> </a:t>
            </a:r>
            <a:r>
              <a:rPr lang="ru-RU" sz="2800" b="1" dirty="0" err="1">
                <a:solidFill>
                  <a:schemeClr val="tx1"/>
                </a:solidFill>
              </a:rPr>
              <a:t>Mood</a:t>
            </a:r>
            <a:r>
              <a:rPr lang="ru-RU" sz="2800" dirty="0">
                <a:solidFill>
                  <a:schemeClr val="tx1"/>
                </a:solidFill>
              </a:rPr>
              <a:t> или предположительное наклонение, наверное, самое простое из всех. Оно водит дружбу исключительно с модальным глаголом </a:t>
            </a:r>
            <a:r>
              <a:rPr lang="ru-RU" sz="2800" b="1" dirty="0" err="1">
                <a:solidFill>
                  <a:schemeClr val="tx1"/>
                </a:solidFill>
              </a:rPr>
              <a:t>should</a:t>
            </a:r>
            <a:r>
              <a:rPr lang="ru-RU" sz="2800" b="1" dirty="0">
                <a:solidFill>
                  <a:schemeClr val="tx1"/>
                </a:solidFill>
              </a:rPr>
              <a:t> </a:t>
            </a:r>
            <a:r>
              <a:rPr lang="ru-RU" sz="2800" dirty="0">
                <a:solidFill>
                  <a:schemeClr val="tx1"/>
                </a:solidFill>
              </a:rPr>
              <a:t>и выражает действие, которое возможно произойдет, что часто является желательным для говорящего. Как обычно, перфектная форма инфинитива означает оконченное действие, </a:t>
            </a:r>
            <a:r>
              <a:rPr lang="ru-RU" sz="2800" dirty="0" err="1">
                <a:solidFill>
                  <a:schemeClr val="tx1"/>
                </a:solidFill>
              </a:rPr>
              <a:t>неперфектная</a:t>
            </a:r>
            <a:r>
              <a:rPr lang="ru-RU" sz="2800" dirty="0">
                <a:solidFill>
                  <a:schemeClr val="tx1"/>
                </a:solidFill>
              </a:rPr>
              <a:t> — </a:t>
            </a:r>
            <a:r>
              <a:rPr lang="ru-RU" sz="2800" dirty="0" smtClean="0">
                <a:solidFill>
                  <a:schemeClr val="tx1"/>
                </a:solidFill>
              </a:rPr>
              <a:t>незавершенное.</a:t>
            </a:r>
            <a:endParaRPr lang="ru-RU" sz="2800" dirty="0">
              <a:solidFill>
                <a:schemeClr val="tx1"/>
              </a:solidFill>
            </a:endParaRPr>
          </a:p>
        </p:txBody>
      </p:sp>
    </p:spTree>
    <p:extLst>
      <p:ext uri="{BB962C8B-B14F-4D97-AF65-F5344CB8AC3E}">
        <p14:creationId xmlns:p14="http://schemas.microsoft.com/office/powerpoint/2010/main" val="4053412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51164"/>
            <a:ext cx="7772400" cy="761612"/>
          </a:xfrm>
        </p:spPr>
        <p:txBody>
          <a:bodyPr>
            <a:normAutofit fontScale="90000"/>
          </a:bodyPr>
          <a:lstStyle/>
          <a:p>
            <a:r>
              <a:rPr lang="ru-RU" dirty="0">
                <a:solidFill>
                  <a:schemeClr val="tx1"/>
                </a:solidFill>
              </a:rPr>
              <a:t>Используйте ее:</a:t>
            </a:r>
          </a:p>
        </p:txBody>
      </p:sp>
      <p:sp>
        <p:nvSpPr>
          <p:cNvPr id="3" name="Подзаголовок 2"/>
          <p:cNvSpPr>
            <a:spLocks noGrp="1"/>
          </p:cNvSpPr>
          <p:nvPr>
            <p:ph type="subTitle" idx="1"/>
          </p:nvPr>
        </p:nvSpPr>
        <p:spPr>
          <a:xfrm>
            <a:off x="1371600" y="1628800"/>
            <a:ext cx="6400800" cy="4608512"/>
          </a:xfrm>
        </p:spPr>
        <p:txBody>
          <a:bodyPr/>
          <a:lstStyle/>
          <a:p>
            <a:pPr fontAlgn="base"/>
            <a:r>
              <a:rPr lang="ru-RU" sz="2800" b="1" dirty="0">
                <a:solidFill>
                  <a:schemeClr val="tx1"/>
                </a:solidFill>
              </a:rPr>
              <a:t>В дополнительных придаточных с глаголами удивления, радости, сожаления:</a:t>
            </a:r>
          </a:p>
          <a:p>
            <a:pPr fontAlgn="base"/>
            <a:r>
              <a:rPr lang="ru-RU" sz="2800" dirty="0">
                <a:solidFill>
                  <a:schemeClr val="tx1"/>
                </a:solidFill>
              </a:rPr>
              <a:t>I </a:t>
            </a:r>
            <a:r>
              <a:rPr lang="ru-RU" sz="2800" dirty="0" err="1">
                <a:solidFill>
                  <a:schemeClr val="tx1"/>
                </a:solidFill>
              </a:rPr>
              <a:t>am</a:t>
            </a:r>
            <a:r>
              <a:rPr lang="ru-RU" sz="2800" dirty="0">
                <a:solidFill>
                  <a:schemeClr val="tx1"/>
                </a:solidFill>
              </a:rPr>
              <a:t> </a:t>
            </a:r>
            <a:r>
              <a:rPr lang="ru-RU" sz="2800" dirty="0" err="1">
                <a:solidFill>
                  <a:schemeClr val="tx1"/>
                </a:solidFill>
              </a:rPr>
              <a:t>sorry</a:t>
            </a:r>
            <a:r>
              <a:rPr lang="ru-RU" sz="2800" dirty="0">
                <a:solidFill>
                  <a:schemeClr val="tx1"/>
                </a:solidFill>
              </a:rPr>
              <a:t> </a:t>
            </a:r>
            <a:r>
              <a:rPr lang="ru-RU" sz="2800" dirty="0" err="1">
                <a:solidFill>
                  <a:schemeClr val="tx1"/>
                </a:solidFill>
              </a:rPr>
              <a:t>that</a:t>
            </a:r>
            <a:r>
              <a:rPr lang="ru-RU" sz="2800" dirty="0">
                <a:solidFill>
                  <a:schemeClr val="tx1"/>
                </a:solidFill>
              </a:rPr>
              <a:t> </a:t>
            </a:r>
            <a:r>
              <a:rPr lang="ru-RU" sz="2800" dirty="0" err="1">
                <a:solidFill>
                  <a:schemeClr val="tx1"/>
                </a:solidFill>
              </a:rPr>
              <a:t>you</a:t>
            </a:r>
            <a:r>
              <a:rPr lang="ru-RU" sz="2800" dirty="0">
                <a:solidFill>
                  <a:schemeClr val="tx1"/>
                </a:solidFill>
              </a:rPr>
              <a:t> </a:t>
            </a:r>
            <a:r>
              <a:rPr lang="ru-RU" sz="2800" b="1" dirty="0" err="1">
                <a:solidFill>
                  <a:schemeClr val="tx1"/>
                </a:solidFill>
              </a:rPr>
              <a:t>should</a:t>
            </a:r>
            <a:r>
              <a:rPr lang="ru-RU" sz="2800" b="1" dirty="0">
                <a:solidFill>
                  <a:schemeClr val="tx1"/>
                </a:solidFill>
              </a:rPr>
              <a:t> </a:t>
            </a:r>
            <a:r>
              <a:rPr lang="ru-RU" sz="2800" b="1" dirty="0" err="1">
                <a:solidFill>
                  <a:schemeClr val="tx1"/>
                </a:solidFill>
              </a:rPr>
              <a:t>say</a:t>
            </a:r>
            <a:r>
              <a:rPr lang="ru-RU" sz="2800" dirty="0">
                <a:solidFill>
                  <a:schemeClr val="tx1"/>
                </a:solidFill>
              </a:rPr>
              <a:t> </a:t>
            </a:r>
            <a:r>
              <a:rPr lang="ru-RU" sz="2800" dirty="0" err="1">
                <a:solidFill>
                  <a:schemeClr val="tx1"/>
                </a:solidFill>
              </a:rPr>
              <a:t>that</a:t>
            </a:r>
            <a:r>
              <a:rPr lang="ru-RU" sz="2800" dirty="0">
                <a:solidFill>
                  <a:schemeClr val="tx1"/>
                </a:solidFill>
              </a:rPr>
              <a:t>. — Мне жаль, что вы так говорите.</a:t>
            </a:r>
          </a:p>
          <a:p>
            <a:pPr fontAlgn="base"/>
            <a:r>
              <a:rPr lang="ru-RU" sz="2800" b="1" dirty="0">
                <a:solidFill>
                  <a:schemeClr val="tx1"/>
                </a:solidFill>
              </a:rPr>
              <a:t>В придаточных цели:</a:t>
            </a:r>
          </a:p>
          <a:p>
            <a:pPr fontAlgn="base"/>
            <a:r>
              <a:rPr lang="ru-RU" sz="2800" dirty="0">
                <a:solidFill>
                  <a:schemeClr val="tx1"/>
                </a:solidFill>
              </a:rPr>
              <a:t>I </a:t>
            </a:r>
            <a:r>
              <a:rPr lang="ru-RU" sz="2800" dirty="0" err="1">
                <a:solidFill>
                  <a:schemeClr val="tx1"/>
                </a:solidFill>
              </a:rPr>
              <a:t>shut</a:t>
            </a:r>
            <a:r>
              <a:rPr lang="ru-RU" sz="2800" dirty="0">
                <a:solidFill>
                  <a:schemeClr val="tx1"/>
                </a:solidFill>
              </a:rPr>
              <a:t> </a:t>
            </a:r>
            <a:r>
              <a:rPr lang="ru-RU" sz="2800" dirty="0" err="1">
                <a:solidFill>
                  <a:schemeClr val="tx1"/>
                </a:solidFill>
              </a:rPr>
              <a:t>the</a:t>
            </a:r>
            <a:r>
              <a:rPr lang="ru-RU" sz="2800" dirty="0">
                <a:solidFill>
                  <a:schemeClr val="tx1"/>
                </a:solidFill>
              </a:rPr>
              <a:t> </a:t>
            </a:r>
            <a:r>
              <a:rPr lang="ru-RU" sz="2800" dirty="0" err="1">
                <a:solidFill>
                  <a:schemeClr val="tx1"/>
                </a:solidFill>
              </a:rPr>
              <a:t>door</a:t>
            </a:r>
            <a:r>
              <a:rPr lang="ru-RU" sz="2800" dirty="0">
                <a:solidFill>
                  <a:schemeClr val="tx1"/>
                </a:solidFill>
              </a:rPr>
              <a:t> </a:t>
            </a:r>
            <a:r>
              <a:rPr lang="ru-RU" sz="2800" dirty="0" err="1">
                <a:solidFill>
                  <a:schemeClr val="tx1"/>
                </a:solidFill>
              </a:rPr>
              <a:t>that</a:t>
            </a:r>
            <a:r>
              <a:rPr lang="ru-RU" sz="2800" dirty="0">
                <a:solidFill>
                  <a:schemeClr val="tx1"/>
                </a:solidFill>
              </a:rPr>
              <a:t> </a:t>
            </a:r>
            <a:r>
              <a:rPr lang="ru-RU" sz="2800" dirty="0" err="1">
                <a:solidFill>
                  <a:schemeClr val="tx1"/>
                </a:solidFill>
              </a:rPr>
              <a:t>no</a:t>
            </a:r>
            <a:r>
              <a:rPr lang="ru-RU" sz="2800" dirty="0">
                <a:solidFill>
                  <a:schemeClr val="tx1"/>
                </a:solidFill>
              </a:rPr>
              <a:t> </a:t>
            </a:r>
            <a:r>
              <a:rPr lang="ru-RU" sz="2800" dirty="0" err="1">
                <a:solidFill>
                  <a:schemeClr val="tx1"/>
                </a:solidFill>
              </a:rPr>
              <a:t>one</a:t>
            </a:r>
            <a:r>
              <a:rPr lang="ru-RU" sz="2800" dirty="0">
                <a:solidFill>
                  <a:schemeClr val="tx1"/>
                </a:solidFill>
              </a:rPr>
              <a:t> </a:t>
            </a:r>
            <a:r>
              <a:rPr lang="ru-RU" sz="2800" b="1" dirty="0" err="1">
                <a:solidFill>
                  <a:schemeClr val="tx1"/>
                </a:solidFill>
              </a:rPr>
              <a:t>should</a:t>
            </a:r>
            <a:r>
              <a:rPr lang="ru-RU" sz="2800" b="1" dirty="0">
                <a:solidFill>
                  <a:schemeClr val="tx1"/>
                </a:solidFill>
              </a:rPr>
              <a:t> </a:t>
            </a:r>
            <a:r>
              <a:rPr lang="ru-RU" sz="2800" b="1" dirty="0" err="1">
                <a:solidFill>
                  <a:schemeClr val="tx1"/>
                </a:solidFill>
              </a:rPr>
              <a:t>enter</a:t>
            </a:r>
            <a:r>
              <a:rPr lang="ru-RU" sz="2800" dirty="0">
                <a:solidFill>
                  <a:schemeClr val="tx1"/>
                </a:solidFill>
              </a:rPr>
              <a:t> </a:t>
            </a:r>
            <a:r>
              <a:rPr lang="ru-RU" sz="2800" dirty="0" err="1">
                <a:solidFill>
                  <a:schemeClr val="tx1"/>
                </a:solidFill>
              </a:rPr>
              <a:t>the</a:t>
            </a:r>
            <a:r>
              <a:rPr lang="ru-RU" sz="2800" dirty="0">
                <a:solidFill>
                  <a:schemeClr val="tx1"/>
                </a:solidFill>
              </a:rPr>
              <a:t> </a:t>
            </a:r>
            <a:r>
              <a:rPr lang="ru-RU" sz="2800" dirty="0" err="1">
                <a:solidFill>
                  <a:schemeClr val="tx1"/>
                </a:solidFill>
              </a:rPr>
              <a:t>room</a:t>
            </a:r>
            <a:r>
              <a:rPr lang="ru-RU" sz="2800" dirty="0">
                <a:solidFill>
                  <a:schemeClr val="tx1"/>
                </a:solidFill>
              </a:rPr>
              <a:t>. — Я закрыл дверь, чтобы никто не зашел в комнату.</a:t>
            </a:r>
          </a:p>
          <a:p>
            <a:endParaRPr lang="ru-RU" dirty="0"/>
          </a:p>
        </p:txBody>
      </p:sp>
    </p:spTree>
    <p:extLst>
      <p:ext uri="{BB962C8B-B14F-4D97-AF65-F5344CB8AC3E}">
        <p14:creationId xmlns:p14="http://schemas.microsoft.com/office/powerpoint/2010/main" val="1505517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826976"/>
          </a:xfrm>
        </p:spPr>
        <p:txBody>
          <a:bodyPr>
            <a:normAutofit/>
          </a:bodyPr>
          <a:lstStyle/>
          <a:p>
            <a:pPr fontAlgn="base"/>
            <a:r>
              <a:rPr lang="ru-RU" sz="3200" b="1" dirty="0">
                <a:solidFill>
                  <a:schemeClr val="tx1"/>
                </a:solidFill>
              </a:rPr>
              <a:t>В вопросах, начинающихся с</a:t>
            </a:r>
            <a:r>
              <a:rPr lang="ru-RU" sz="3200" dirty="0">
                <a:solidFill>
                  <a:schemeClr val="tx1"/>
                </a:solidFill>
              </a:rPr>
              <a:t> </a:t>
            </a:r>
            <a:r>
              <a:rPr lang="en-US" sz="3200" b="1" dirty="0">
                <a:solidFill>
                  <a:schemeClr val="tx1"/>
                </a:solidFill>
              </a:rPr>
              <a:t>why</a:t>
            </a:r>
            <a:r>
              <a:rPr lang="en-US" sz="3200" dirty="0" smtClean="0">
                <a:solidFill>
                  <a:schemeClr val="tx1"/>
                </a:solidFill>
              </a:rPr>
              <a:t>:</a:t>
            </a:r>
            <a:r>
              <a:rPr lang="en-US" sz="3200" dirty="0">
                <a:solidFill>
                  <a:schemeClr val="tx1"/>
                </a:solidFill>
              </a:rPr>
              <a:t/>
            </a:r>
            <a:br>
              <a:rPr lang="en-US" sz="3200" dirty="0">
                <a:solidFill>
                  <a:schemeClr val="tx1"/>
                </a:solidFill>
              </a:rPr>
            </a:br>
            <a:r>
              <a:rPr lang="en-US" sz="3200" dirty="0">
                <a:solidFill>
                  <a:schemeClr val="tx1"/>
                </a:solidFill>
              </a:rPr>
              <a:t>Why </a:t>
            </a:r>
            <a:r>
              <a:rPr lang="en-US" sz="3200" b="1" dirty="0">
                <a:solidFill>
                  <a:schemeClr val="tx1"/>
                </a:solidFill>
              </a:rPr>
              <a:t>should</a:t>
            </a:r>
            <a:r>
              <a:rPr lang="en-US" sz="3200" dirty="0">
                <a:solidFill>
                  <a:schemeClr val="tx1"/>
                </a:solidFill>
              </a:rPr>
              <a:t> I </a:t>
            </a:r>
            <a:r>
              <a:rPr lang="en-US" sz="3200" b="1" dirty="0">
                <a:solidFill>
                  <a:schemeClr val="tx1"/>
                </a:solidFill>
              </a:rPr>
              <a:t>go</a:t>
            </a:r>
            <a:r>
              <a:rPr lang="en-US" sz="3200" dirty="0">
                <a:solidFill>
                  <a:schemeClr val="tx1"/>
                </a:solidFill>
              </a:rPr>
              <a:t> there? — </a:t>
            </a:r>
            <a:r>
              <a:rPr lang="ru-RU" sz="3200" dirty="0">
                <a:solidFill>
                  <a:schemeClr val="tx1"/>
                </a:solidFill>
              </a:rPr>
              <a:t>С чего бы мне туда идти</a:t>
            </a:r>
            <a:r>
              <a:rPr lang="ru-RU" sz="3200" dirty="0" smtClean="0">
                <a:solidFill>
                  <a:schemeClr val="tx1"/>
                </a:solidFill>
              </a:rPr>
              <a:t>?</a:t>
            </a:r>
            <a:br>
              <a:rPr lang="ru-RU" sz="3200" dirty="0" smtClean="0">
                <a:solidFill>
                  <a:schemeClr val="tx1"/>
                </a:solidFill>
              </a:rPr>
            </a:br>
            <a:r>
              <a:rPr lang="ru-RU" sz="3200" dirty="0">
                <a:solidFill>
                  <a:schemeClr val="tx1"/>
                </a:solidFill>
              </a:rPr>
              <a:t/>
            </a:r>
            <a:br>
              <a:rPr lang="ru-RU" sz="3200" dirty="0">
                <a:solidFill>
                  <a:schemeClr val="tx1"/>
                </a:solidFill>
              </a:rPr>
            </a:br>
            <a:r>
              <a:rPr lang="ru-RU" sz="3200" b="1" dirty="0">
                <a:solidFill>
                  <a:schemeClr val="tx1"/>
                </a:solidFill>
              </a:rPr>
              <a:t>С уже знакомыми глаголами и выражениями из </a:t>
            </a:r>
            <a:r>
              <a:rPr lang="en-US" sz="3200" b="1" dirty="0">
                <a:solidFill>
                  <a:schemeClr val="tx1"/>
                </a:solidFill>
              </a:rPr>
              <a:t>Present Subjunctive:</a:t>
            </a:r>
            <a:br>
              <a:rPr lang="en-US" sz="3200" b="1" dirty="0">
                <a:solidFill>
                  <a:schemeClr val="tx1"/>
                </a:solidFill>
              </a:rPr>
            </a:br>
            <a:r>
              <a:rPr lang="en-US" sz="3200" dirty="0">
                <a:solidFill>
                  <a:schemeClr val="tx1"/>
                </a:solidFill>
              </a:rPr>
              <a:t>It is necessary that we </a:t>
            </a:r>
            <a:r>
              <a:rPr lang="en-US" sz="3200" b="1" dirty="0">
                <a:solidFill>
                  <a:schemeClr val="tx1"/>
                </a:solidFill>
              </a:rPr>
              <a:t>should fly</a:t>
            </a:r>
            <a:r>
              <a:rPr lang="en-US" sz="3200" dirty="0">
                <a:solidFill>
                  <a:schemeClr val="tx1"/>
                </a:solidFill>
              </a:rPr>
              <a:t> to the USA, not </a:t>
            </a:r>
            <a:r>
              <a:rPr lang="en-US" sz="3200" b="1" dirty="0">
                <a:solidFill>
                  <a:schemeClr val="tx1"/>
                </a:solidFill>
              </a:rPr>
              <a:t>sail</a:t>
            </a:r>
            <a:r>
              <a:rPr lang="en-US" sz="3200" dirty="0">
                <a:solidFill>
                  <a:schemeClr val="tx1"/>
                </a:solidFill>
              </a:rPr>
              <a:t>. — </a:t>
            </a:r>
            <a:r>
              <a:rPr lang="ru-RU" sz="3200" dirty="0">
                <a:solidFill>
                  <a:schemeClr val="tx1"/>
                </a:solidFill>
              </a:rPr>
              <a:t>Необходимо, чтобы мы полетели в США, а не поплыли.</a:t>
            </a:r>
            <a:br>
              <a:rPr lang="ru-RU" sz="3200" dirty="0">
                <a:solidFill>
                  <a:schemeClr val="tx1"/>
                </a:solidFill>
              </a:rPr>
            </a:br>
            <a:endParaRPr lang="ru-RU" sz="3200" dirty="0">
              <a:solidFill>
                <a:schemeClr val="tx1"/>
              </a:solidFill>
            </a:endParaRPr>
          </a:p>
        </p:txBody>
      </p:sp>
    </p:spTree>
    <p:extLst>
      <p:ext uri="{BB962C8B-B14F-4D97-AF65-F5344CB8AC3E}">
        <p14:creationId xmlns:p14="http://schemas.microsoft.com/office/powerpoint/2010/main" val="306227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84976"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67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340768"/>
            <a:ext cx="7772400" cy="720080"/>
          </a:xfrm>
        </p:spPr>
        <p:txBody>
          <a:bodyPr>
            <a:normAutofit fontScale="90000"/>
          </a:bodyPr>
          <a:lstStyle/>
          <a:p>
            <a:r>
              <a:rPr lang="ru-RU" dirty="0"/>
              <a:t> </a:t>
            </a:r>
            <a:r>
              <a:rPr lang="ru-RU" sz="3100" b="1" dirty="0">
                <a:solidFill>
                  <a:schemeClr val="tx1"/>
                </a:solidFill>
              </a:rPr>
              <a:t>Краткий обзор перечисленных форм.</a:t>
            </a:r>
            <a:r>
              <a:rPr lang="ru-RU" sz="3100" dirty="0">
                <a:solidFill>
                  <a:schemeClr val="tx1"/>
                </a:solidFill>
              </a:rPr>
              <a:t/>
            </a:r>
            <a:br>
              <a:rPr lang="ru-RU" sz="3100" dirty="0">
                <a:solidFill>
                  <a:schemeClr val="tx1"/>
                </a:solidFill>
              </a:rPr>
            </a:br>
            <a:r>
              <a:rPr lang="ru-RU" sz="3100" b="1" i="1" u="sng" dirty="0">
                <a:solidFill>
                  <a:schemeClr val="tx1"/>
                </a:solidFill>
              </a:rPr>
              <a:t>Синтетические формы</a:t>
            </a:r>
            <a:r>
              <a:rPr lang="ru-RU" sz="3100" b="1" dirty="0">
                <a:solidFill>
                  <a:schemeClr val="tx1"/>
                </a:solidFill>
              </a:rPr>
              <a:t>:  </a:t>
            </a:r>
            <a:r>
              <a:rPr lang="ru-RU" sz="3100" b="1" i="1" dirty="0">
                <a:solidFill>
                  <a:schemeClr val="tx1"/>
                </a:solidFill>
              </a:rPr>
              <a:t>( </a:t>
            </a:r>
            <a:r>
              <a:rPr lang="ru-RU" sz="3100" b="1" i="1" dirty="0" err="1">
                <a:solidFill>
                  <a:schemeClr val="tx1"/>
                </a:solidFill>
              </a:rPr>
              <a:t>Subjunctive</a:t>
            </a:r>
            <a:r>
              <a:rPr lang="ru-RU" sz="3100" b="1" i="1" dirty="0">
                <a:solidFill>
                  <a:schemeClr val="tx1"/>
                </a:solidFill>
              </a:rPr>
              <a:t> I </a:t>
            </a:r>
            <a:r>
              <a:rPr lang="ru-RU" sz="2200" b="1" i="1" dirty="0">
                <a:solidFill>
                  <a:schemeClr val="tx1"/>
                </a:solidFill>
              </a:rPr>
              <a:t>)</a:t>
            </a:r>
            <a:r>
              <a:rPr lang="ru-RU" dirty="0"/>
              <a:t/>
            </a:r>
            <a:br>
              <a:rPr lang="ru-RU" dirty="0"/>
            </a:br>
            <a:endParaRPr lang="ru-RU" dirty="0"/>
          </a:p>
        </p:txBody>
      </p:sp>
      <p:sp>
        <p:nvSpPr>
          <p:cNvPr id="3" name="Подзаголовок 2"/>
          <p:cNvSpPr>
            <a:spLocks noGrp="1"/>
          </p:cNvSpPr>
          <p:nvPr>
            <p:ph type="subTitle" idx="1"/>
          </p:nvPr>
        </p:nvSpPr>
        <p:spPr>
          <a:xfrm>
            <a:off x="323528" y="1700808"/>
            <a:ext cx="8424936" cy="4680520"/>
          </a:xfrm>
        </p:spPr>
        <p:txBody>
          <a:bodyPr/>
          <a:lstStyle/>
          <a:p>
            <a:r>
              <a:rPr lang="en-US" sz="2800" b="1" dirty="0">
                <a:solidFill>
                  <a:schemeClr val="tx1"/>
                </a:solidFill>
              </a:rPr>
              <a:t>1</a:t>
            </a:r>
            <a:r>
              <a:rPr lang="en-US" sz="2800" dirty="0">
                <a:solidFill>
                  <a:schemeClr val="tx1"/>
                </a:solidFill>
              </a:rPr>
              <a:t>.</a:t>
            </a:r>
            <a:r>
              <a:rPr lang="en-US" sz="2800" b="1" dirty="0">
                <a:solidFill>
                  <a:schemeClr val="tx1"/>
                </a:solidFill>
              </a:rPr>
              <a:t> Present Subjunctive  </a:t>
            </a:r>
            <a:r>
              <a:rPr lang="en-US" sz="2800" dirty="0">
                <a:solidFill>
                  <a:schemeClr val="tx1"/>
                </a:solidFill>
              </a:rPr>
              <a:t>–  </a:t>
            </a:r>
            <a:r>
              <a:rPr lang="ru-RU" sz="2800" dirty="0">
                <a:solidFill>
                  <a:schemeClr val="tx1"/>
                </a:solidFill>
              </a:rPr>
              <a:t>совпадает по форме с </a:t>
            </a:r>
            <a:r>
              <a:rPr lang="ru-RU" sz="2800" b="1" dirty="0">
                <a:solidFill>
                  <a:schemeClr val="tx1"/>
                </a:solidFill>
              </a:rPr>
              <a:t>инфинитивом </a:t>
            </a:r>
            <a:r>
              <a:rPr lang="ru-RU" sz="2800" dirty="0">
                <a:solidFill>
                  <a:schemeClr val="tx1"/>
                </a:solidFill>
              </a:rPr>
              <a:t>или формой  </a:t>
            </a:r>
            <a:r>
              <a:rPr lang="en-US" sz="2800" b="1" dirty="0">
                <a:solidFill>
                  <a:schemeClr val="tx1"/>
                </a:solidFill>
              </a:rPr>
              <a:t>I</a:t>
            </a:r>
            <a:r>
              <a:rPr lang="en-US" sz="2800" dirty="0">
                <a:solidFill>
                  <a:schemeClr val="tx1"/>
                </a:solidFill>
              </a:rPr>
              <a:t>.</a:t>
            </a:r>
          </a:p>
          <a:p>
            <a:r>
              <a:rPr lang="en-US" sz="2800" dirty="0">
                <a:solidFill>
                  <a:schemeClr val="tx1"/>
                </a:solidFill>
              </a:rPr>
              <a:t>(</a:t>
            </a:r>
            <a:r>
              <a:rPr lang="ru-RU" sz="2800" dirty="0">
                <a:solidFill>
                  <a:schemeClr val="tx1"/>
                </a:solidFill>
              </a:rPr>
              <a:t>никаких </a:t>
            </a:r>
            <a:r>
              <a:rPr lang="ru-RU" sz="2800" b="1" dirty="0">
                <a:solidFill>
                  <a:schemeClr val="tx1"/>
                </a:solidFill>
              </a:rPr>
              <a:t>–</a:t>
            </a:r>
            <a:r>
              <a:rPr lang="en-US" sz="2800" b="1" dirty="0">
                <a:solidFill>
                  <a:schemeClr val="tx1"/>
                </a:solidFill>
              </a:rPr>
              <a:t>s</a:t>
            </a:r>
            <a:r>
              <a:rPr lang="en-US" sz="2800" dirty="0">
                <a:solidFill>
                  <a:schemeClr val="tx1"/>
                </a:solidFill>
              </a:rPr>
              <a:t> </a:t>
            </a:r>
            <a:r>
              <a:rPr lang="ru-RU" sz="2800" dirty="0">
                <a:solidFill>
                  <a:schemeClr val="tx1"/>
                </a:solidFill>
              </a:rPr>
              <a:t>в конце; никаких </a:t>
            </a:r>
            <a:r>
              <a:rPr lang="en-US" sz="2800" dirty="0">
                <a:solidFill>
                  <a:schemeClr val="tx1"/>
                </a:solidFill>
              </a:rPr>
              <a:t>is, was, were; to be </a:t>
            </a:r>
            <a:r>
              <a:rPr lang="ru-RU" sz="2800" dirty="0">
                <a:solidFill>
                  <a:schemeClr val="tx1"/>
                </a:solidFill>
              </a:rPr>
              <a:t>всегда = </a:t>
            </a:r>
            <a:r>
              <a:rPr lang="en-US" sz="2800" b="1" dirty="0">
                <a:solidFill>
                  <a:schemeClr val="tx1"/>
                </a:solidFill>
              </a:rPr>
              <a:t>be</a:t>
            </a:r>
            <a:r>
              <a:rPr lang="en-US" sz="2800" dirty="0">
                <a:solidFill>
                  <a:schemeClr val="tx1"/>
                </a:solidFill>
              </a:rPr>
              <a:t>)</a:t>
            </a:r>
          </a:p>
          <a:p>
            <a:r>
              <a:rPr lang="en-US" sz="2800" b="1" dirty="0">
                <a:solidFill>
                  <a:schemeClr val="tx1"/>
                </a:solidFill>
              </a:rPr>
              <a:t>2</a:t>
            </a:r>
            <a:r>
              <a:rPr lang="en-US" sz="2800" dirty="0">
                <a:solidFill>
                  <a:schemeClr val="tx1"/>
                </a:solidFill>
              </a:rPr>
              <a:t>.</a:t>
            </a:r>
            <a:r>
              <a:rPr lang="en-US" sz="2800" b="1" dirty="0">
                <a:solidFill>
                  <a:schemeClr val="tx1"/>
                </a:solidFill>
              </a:rPr>
              <a:t> Past Subjunctive   </a:t>
            </a:r>
            <a:r>
              <a:rPr lang="en-US" sz="2800" dirty="0">
                <a:solidFill>
                  <a:schemeClr val="tx1"/>
                </a:solidFill>
              </a:rPr>
              <a:t> -    </a:t>
            </a:r>
            <a:r>
              <a:rPr lang="ru-RU" sz="2800" dirty="0">
                <a:solidFill>
                  <a:schemeClr val="tx1"/>
                </a:solidFill>
              </a:rPr>
              <a:t>совпадает по форме с </a:t>
            </a:r>
            <a:r>
              <a:rPr lang="en-US" sz="2800" b="1" dirty="0">
                <a:solidFill>
                  <a:schemeClr val="tx1"/>
                </a:solidFill>
              </a:rPr>
              <a:t>Past Indefinite</a:t>
            </a:r>
            <a:r>
              <a:rPr lang="en-US" sz="2800" dirty="0">
                <a:solidFill>
                  <a:schemeClr val="tx1"/>
                </a:solidFill>
              </a:rPr>
              <a:t> </a:t>
            </a:r>
            <a:r>
              <a:rPr lang="ru-RU" sz="2800" dirty="0">
                <a:solidFill>
                  <a:schemeClr val="tx1"/>
                </a:solidFill>
              </a:rPr>
              <a:t>или формой  </a:t>
            </a:r>
            <a:r>
              <a:rPr lang="en-US" sz="2800" b="1" dirty="0">
                <a:solidFill>
                  <a:schemeClr val="tx1"/>
                </a:solidFill>
              </a:rPr>
              <a:t>II</a:t>
            </a:r>
            <a:r>
              <a:rPr lang="en-US" sz="2800" dirty="0">
                <a:solidFill>
                  <a:schemeClr val="tx1"/>
                </a:solidFill>
              </a:rPr>
              <a:t>.</a:t>
            </a:r>
          </a:p>
          <a:p>
            <a:r>
              <a:rPr lang="en-US" sz="2800" b="1" dirty="0">
                <a:solidFill>
                  <a:schemeClr val="tx1"/>
                </a:solidFill>
              </a:rPr>
              <a:t>3</a:t>
            </a:r>
            <a:r>
              <a:rPr lang="en-US" sz="2800" dirty="0">
                <a:solidFill>
                  <a:schemeClr val="tx1"/>
                </a:solidFill>
              </a:rPr>
              <a:t>.</a:t>
            </a:r>
            <a:r>
              <a:rPr lang="en-US" sz="2800" b="1" dirty="0">
                <a:solidFill>
                  <a:schemeClr val="tx1"/>
                </a:solidFill>
              </a:rPr>
              <a:t> Past Perfect Subjunctive</a:t>
            </a:r>
            <a:r>
              <a:rPr lang="en-US" sz="2800" dirty="0">
                <a:solidFill>
                  <a:schemeClr val="tx1"/>
                </a:solidFill>
              </a:rPr>
              <a:t>  -  </a:t>
            </a:r>
            <a:r>
              <a:rPr lang="ru-RU" sz="2800" dirty="0">
                <a:solidFill>
                  <a:schemeClr val="tx1"/>
                </a:solidFill>
              </a:rPr>
              <a:t>совпадает по форме с </a:t>
            </a:r>
            <a:r>
              <a:rPr lang="en-US" sz="2800" b="1" dirty="0">
                <a:solidFill>
                  <a:schemeClr val="tx1"/>
                </a:solidFill>
              </a:rPr>
              <a:t>Past Perfect</a:t>
            </a:r>
            <a:r>
              <a:rPr lang="en-US" sz="2800" dirty="0">
                <a:solidFill>
                  <a:schemeClr val="tx1"/>
                </a:solidFill>
              </a:rPr>
              <a:t>, </a:t>
            </a:r>
            <a:r>
              <a:rPr lang="ru-RU" sz="2800" dirty="0">
                <a:solidFill>
                  <a:schemeClr val="tx1"/>
                </a:solidFill>
              </a:rPr>
              <a:t>образуется:</a:t>
            </a:r>
            <a:r>
              <a:rPr lang="ru-RU" sz="2800" b="1" dirty="0">
                <a:solidFill>
                  <a:schemeClr val="tx1"/>
                </a:solidFill>
              </a:rPr>
              <a:t> </a:t>
            </a:r>
            <a:r>
              <a:rPr lang="en-US" sz="2800" b="1" dirty="0">
                <a:solidFill>
                  <a:schemeClr val="tx1"/>
                </a:solidFill>
              </a:rPr>
              <a:t>had + III</a:t>
            </a:r>
            <a:endParaRPr lang="en-US" sz="2800" dirty="0">
              <a:solidFill>
                <a:schemeClr val="tx1"/>
              </a:solidFill>
            </a:endParaRPr>
          </a:p>
          <a:p>
            <a:endParaRPr lang="ru-RU" dirty="0"/>
          </a:p>
        </p:txBody>
      </p:sp>
    </p:spTree>
    <p:extLst>
      <p:ext uri="{BB962C8B-B14F-4D97-AF65-F5344CB8AC3E}">
        <p14:creationId xmlns:p14="http://schemas.microsoft.com/office/powerpoint/2010/main" val="303645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404664"/>
            <a:ext cx="7772400" cy="671388"/>
          </a:xfrm>
        </p:spPr>
        <p:txBody>
          <a:bodyPr>
            <a:normAutofit/>
          </a:bodyPr>
          <a:lstStyle/>
          <a:p>
            <a:r>
              <a:rPr lang="ru-RU" sz="2800" b="1" i="1" u="sng" dirty="0">
                <a:solidFill>
                  <a:schemeClr val="tx1"/>
                </a:solidFill>
              </a:rPr>
              <a:t>Аналитические формы</a:t>
            </a:r>
            <a:r>
              <a:rPr lang="ru-RU" sz="2800" b="1" dirty="0">
                <a:solidFill>
                  <a:schemeClr val="tx1"/>
                </a:solidFill>
              </a:rPr>
              <a:t>:  ( </a:t>
            </a:r>
            <a:r>
              <a:rPr lang="en-US" sz="2800" b="1" dirty="0">
                <a:solidFill>
                  <a:schemeClr val="tx1"/>
                </a:solidFill>
              </a:rPr>
              <a:t>Subjunctive II )</a:t>
            </a:r>
            <a:endParaRPr lang="ru-RU" sz="2800" dirty="0">
              <a:solidFill>
                <a:schemeClr val="tx1"/>
              </a:solidFill>
            </a:endParaRPr>
          </a:p>
        </p:txBody>
      </p:sp>
      <p:sp>
        <p:nvSpPr>
          <p:cNvPr id="3" name="Подзаголовок 2"/>
          <p:cNvSpPr>
            <a:spLocks noGrp="1"/>
          </p:cNvSpPr>
          <p:nvPr>
            <p:ph type="subTitle" idx="1"/>
          </p:nvPr>
        </p:nvSpPr>
        <p:spPr>
          <a:xfrm>
            <a:off x="467544" y="1268760"/>
            <a:ext cx="8208912" cy="5256584"/>
          </a:xfrm>
        </p:spPr>
        <p:txBody>
          <a:bodyPr/>
          <a:lstStyle/>
          <a:p>
            <a:r>
              <a:rPr lang="ru-RU" sz="2400" b="1" dirty="0">
                <a:solidFill>
                  <a:schemeClr val="tx1"/>
                </a:solidFill>
              </a:rPr>
              <a:t>1</a:t>
            </a:r>
            <a:r>
              <a:rPr lang="ru-RU" sz="2400" dirty="0">
                <a:solidFill>
                  <a:schemeClr val="tx1"/>
                </a:solidFill>
              </a:rPr>
              <a:t>. Форма </a:t>
            </a:r>
            <a:r>
              <a:rPr lang="ru-RU" sz="2400" b="1" dirty="0">
                <a:solidFill>
                  <a:schemeClr val="tx1"/>
                </a:solidFill>
              </a:rPr>
              <a:t> </a:t>
            </a:r>
            <a:r>
              <a:rPr lang="en-US" sz="2400" b="1" dirty="0">
                <a:solidFill>
                  <a:schemeClr val="tx1"/>
                </a:solidFill>
              </a:rPr>
              <a:t>would (should) + </a:t>
            </a:r>
            <a:r>
              <a:rPr lang="ru-RU" sz="2400" b="1" dirty="0">
                <a:solidFill>
                  <a:schemeClr val="tx1"/>
                </a:solidFill>
              </a:rPr>
              <a:t>инфинитив</a:t>
            </a:r>
            <a:r>
              <a:rPr lang="ru-RU" sz="2400" dirty="0">
                <a:solidFill>
                  <a:schemeClr val="tx1"/>
                </a:solidFill>
              </a:rPr>
              <a:t>, образуется  </a:t>
            </a:r>
            <a:r>
              <a:rPr lang="en-US" sz="2400" b="1" dirty="0">
                <a:solidFill>
                  <a:schemeClr val="tx1"/>
                </a:solidFill>
              </a:rPr>
              <a:t>would (should)/could/might +  I.</a:t>
            </a:r>
            <a:endParaRPr lang="en-US" sz="2400" dirty="0">
              <a:solidFill>
                <a:schemeClr val="tx1"/>
              </a:solidFill>
            </a:endParaRPr>
          </a:p>
          <a:p>
            <a:r>
              <a:rPr lang="ru-RU" sz="2400" dirty="0">
                <a:solidFill>
                  <a:schemeClr val="tx1"/>
                </a:solidFill>
              </a:rPr>
              <a:t>Для краткости ее можно называть </a:t>
            </a:r>
            <a:r>
              <a:rPr lang="ru-RU" sz="2400" b="1" dirty="0">
                <a:solidFill>
                  <a:schemeClr val="tx1"/>
                </a:solidFill>
              </a:rPr>
              <a:t>формой с </a:t>
            </a:r>
            <a:r>
              <a:rPr lang="en-US" sz="2400" b="1" dirty="0">
                <a:solidFill>
                  <a:schemeClr val="tx1"/>
                </a:solidFill>
              </a:rPr>
              <a:t>would</a:t>
            </a:r>
            <a:r>
              <a:rPr lang="en-US" sz="2400" dirty="0">
                <a:solidFill>
                  <a:schemeClr val="tx1"/>
                </a:solidFill>
              </a:rPr>
              <a:t> – </a:t>
            </a:r>
            <a:r>
              <a:rPr lang="ru-RU" sz="2400" dirty="0">
                <a:solidFill>
                  <a:schemeClr val="tx1"/>
                </a:solidFill>
              </a:rPr>
              <a:t>она более универсальна.</a:t>
            </a:r>
          </a:p>
          <a:p>
            <a:r>
              <a:rPr lang="ru-RU" sz="2400" b="1" dirty="0">
                <a:solidFill>
                  <a:schemeClr val="tx1"/>
                </a:solidFill>
              </a:rPr>
              <a:t>2</a:t>
            </a:r>
            <a:r>
              <a:rPr lang="ru-RU" sz="2400" dirty="0">
                <a:solidFill>
                  <a:schemeClr val="tx1"/>
                </a:solidFill>
              </a:rPr>
              <a:t>. Форма  </a:t>
            </a:r>
            <a:r>
              <a:rPr lang="en-US" sz="2400" b="1" dirty="0">
                <a:solidFill>
                  <a:schemeClr val="tx1"/>
                </a:solidFill>
              </a:rPr>
              <a:t>should + </a:t>
            </a:r>
            <a:r>
              <a:rPr lang="ru-RU" sz="2400" b="1" dirty="0">
                <a:solidFill>
                  <a:schemeClr val="tx1"/>
                </a:solidFill>
              </a:rPr>
              <a:t>инфинитив</a:t>
            </a:r>
            <a:r>
              <a:rPr lang="ru-RU" sz="2400" dirty="0">
                <a:solidFill>
                  <a:schemeClr val="tx1"/>
                </a:solidFill>
              </a:rPr>
              <a:t>,    образуется  </a:t>
            </a:r>
            <a:r>
              <a:rPr lang="en-US" sz="2400" b="1" dirty="0">
                <a:solidFill>
                  <a:schemeClr val="tx1"/>
                </a:solidFill>
              </a:rPr>
              <a:t>should +  I</a:t>
            </a:r>
            <a:endParaRPr lang="en-US" sz="2400" dirty="0">
              <a:solidFill>
                <a:schemeClr val="tx1"/>
              </a:solidFill>
            </a:endParaRPr>
          </a:p>
          <a:p>
            <a:r>
              <a:rPr lang="ru-RU" sz="2400" dirty="0">
                <a:solidFill>
                  <a:schemeClr val="tx1"/>
                </a:solidFill>
              </a:rPr>
              <a:t>Для краткости ее можно называть </a:t>
            </a:r>
            <a:r>
              <a:rPr lang="ru-RU" sz="2400" b="1" dirty="0">
                <a:solidFill>
                  <a:schemeClr val="tx1"/>
                </a:solidFill>
              </a:rPr>
              <a:t>формой с </a:t>
            </a:r>
            <a:r>
              <a:rPr lang="en-US" sz="2400" b="1" dirty="0">
                <a:solidFill>
                  <a:schemeClr val="tx1"/>
                </a:solidFill>
              </a:rPr>
              <a:t>should</a:t>
            </a:r>
            <a:r>
              <a:rPr lang="en-US" sz="2400" b="1" i="1" dirty="0">
                <a:solidFill>
                  <a:schemeClr val="tx1"/>
                </a:solidFill>
              </a:rPr>
              <a:t> </a:t>
            </a:r>
            <a:r>
              <a:rPr lang="en-US" sz="2400" dirty="0">
                <a:solidFill>
                  <a:schemeClr val="tx1"/>
                </a:solidFill>
              </a:rPr>
              <a:t>– </a:t>
            </a:r>
            <a:r>
              <a:rPr lang="ru-RU" sz="2400" dirty="0">
                <a:solidFill>
                  <a:schemeClr val="tx1"/>
                </a:solidFill>
              </a:rPr>
              <a:t>она более специализирована.</a:t>
            </a:r>
          </a:p>
          <a:p>
            <a:r>
              <a:rPr lang="ru-RU" sz="2400" dirty="0">
                <a:solidFill>
                  <a:schemeClr val="tx1"/>
                </a:solidFill>
              </a:rPr>
              <a:t>Ниже следуют те же формы, </a:t>
            </a:r>
            <a:r>
              <a:rPr lang="ru-RU" sz="2400" b="1" dirty="0">
                <a:solidFill>
                  <a:schemeClr val="tx1"/>
                </a:solidFill>
              </a:rPr>
              <a:t>но перфектные</a:t>
            </a:r>
            <a:r>
              <a:rPr lang="ru-RU" sz="2400" dirty="0">
                <a:solidFill>
                  <a:schemeClr val="tx1"/>
                </a:solidFill>
              </a:rPr>
              <a:t>.</a:t>
            </a:r>
          </a:p>
          <a:p>
            <a:r>
              <a:rPr lang="ru-RU" sz="2400" b="1" dirty="0">
                <a:solidFill>
                  <a:schemeClr val="tx1"/>
                </a:solidFill>
              </a:rPr>
              <a:t>3</a:t>
            </a:r>
            <a:r>
              <a:rPr lang="ru-RU" sz="2400" dirty="0">
                <a:solidFill>
                  <a:schemeClr val="tx1"/>
                </a:solidFill>
              </a:rPr>
              <a:t>. Форма </a:t>
            </a:r>
            <a:r>
              <a:rPr lang="en-US" sz="2400" b="1" dirty="0">
                <a:solidFill>
                  <a:schemeClr val="tx1"/>
                </a:solidFill>
              </a:rPr>
              <a:t>would (should) + Perfect </a:t>
            </a:r>
            <a:r>
              <a:rPr lang="ru-RU" sz="2400" b="1" dirty="0">
                <a:solidFill>
                  <a:schemeClr val="tx1"/>
                </a:solidFill>
              </a:rPr>
              <a:t>инфинитив</a:t>
            </a:r>
            <a:r>
              <a:rPr lang="ru-RU" sz="2400" dirty="0">
                <a:solidFill>
                  <a:schemeClr val="tx1"/>
                </a:solidFill>
              </a:rPr>
              <a:t>, образуется </a:t>
            </a:r>
            <a:r>
              <a:rPr lang="en-US" sz="2400" b="1" dirty="0">
                <a:solidFill>
                  <a:schemeClr val="tx1"/>
                </a:solidFill>
              </a:rPr>
              <a:t>would (should)/could/might + have III</a:t>
            </a:r>
            <a:endParaRPr lang="en-US" sz="2400" dirty="0">
              <a:solidFill>
                <a:schemeClr val="tx1"/>
              </a:solidFill>
            </a:endParaRPr>
          </a:p>
          <a:p>
            <a:r>
              <a:rPr lang="en-US" sz="2400" b="1" dirty="0">
                <a:solidFill>
                  <a:schemeClr val="tx1"/>
                </a:solidFill>
              </a:rPr>
              <a:t>4</a:t>
            </a:r>
            <a:r>
              <a:rPr lang="en-US" sz="2400" dirty="0">
                <a:solidFill>
                  <a:schemeClr val="tx1"/>
                </a:solidFill>
              </a:rPr>
              <a:t>. </a:t>
            </a:r>
            <a:r>
              <a:rPr lang="ru-RU" sz="2400" dirty="0">
                <a:solidFill>
                  <a:schemeClr val="tx1"/>
                </a:solidFill>
              </a:rPr>
              <a:t>Форма  </a:t>
            </a:r>
            <a:r>
              <a:rPr lang="en-US" sz="2400" b="1" dirty="0">
                <a:solidFill>
                  <a:schemeClr val="tx1"/>
                </a:solidFill>
              </a:rPr>
              <a:t>should + Perfect </a:t>
            </a:r>
            <a:r>
              <a:rPr lang="ru-RU" sz="2400" b="1" dirty="0">
                <a:solidFill>
                  <a:schemeClr val="tx1"/>
                </a:solidFill>
              </a:rPr>
              <a:t>инфинитив</a:t>
            </a:r>
            <a:r>
              <a:rPr lang="ru-RU" sz="2400" dirty="0">
                <a:solidFill>
                  <a:schemeClr val="tx1"/>
                </a:solidFill>
              </a:rPr>
              <a:t>, образуется  </a:t>
            </a:r>
            <a:r>
              <a:rPr lang="en-US" sz="2400" b="1" dirty="0">
                <a:solidFill>
                  <a:schemeClr val="tx1"/>
                </a:solidFill>
              </a:rPr>
              <a:t>should + have III</a:t>
            </a:r>
            <a:r>
              <a:rPr lang="en-US" dirty="0">
                <a:solidFill>
                  <a:schemeClr val="tx1"/>
                </a:solidFill>
              </a:rPr>
              <a:t> </a:t>
            </a:r>
          </a:p>
          <a:p>
            <a:endParaRPr lang="ru-RU" dirty="0"/>
          </a:p>
        </p:txBody>
      </p:sp>
    </p:spTree>
    <p:extLst>
      <p:ext uri="{BB962C8B-B14F-4D97-AF65-F5344CB8AC3E}">
        <p14:creationId xmlns:p14="http://schemas.microsoft.com/office/powerpoint/2010/main" val="919399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0"/>
            <a:ext cx="7772400" cy="936104"/>
          </a:xfrm>
        </p:spPr>
        <p:txBody>
          <a:bodyPr>
            <a:noAutofit/>
          </a:bodyPr>
          <a:lstStyle/>
          <a:p>
            <a:r>
              <a:rPr lang="ru-RU" sz="2800" dirty="0">
                <a:solidFill>
                  <a:schemeClr val="tx1"/>
                </a:solidFill>
              </a:rPr>
              <a:t>Смысловое различие вспомогательных глаголов:</a:t>
            </a:r>
          </a:p>
        </p:txBody>
      </p:sp>
      <p:sp>
        <p:nvSpPr>
          <p:cNvPr id="3" name="Подзаголовок 2"/>
          <p:cNvSpPr>
            <a:spLocks noGrp="1"/>
          </p:cNvSpPr>
          <p:nvPr>
            <p:ph type="subTitle" idx="1"/>
          </p:nvPr>
        </p:nvSpPr>
        <p:spPr>
          <a:xfrm>
            <a:off x="539552" y="1700808"/>
            <a:ext cx="7992888" cy="4824536"/>
          </a:xfrm>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894828836"/>
              </p:ext>
            </p:extLst>
          </p:nvPr>
        </p:nvGraphicFramePr>
        <p:xfrm>
          <a:off x="1547664" y="2276872"/>
          <a:ext cx="6238875" cy="4023360"/>
        </p:xfrm>
        <a:graphic>
          <a:graphicData uri="http://schemas.openxmlformats.org/drawingml/2006/table">
            <a:tbl>
              <a:tblPr/>
              <a:tblGrid>
                <a:gridCol w="2914650"/>
                <a:gridCol w="3324225"/>
              </a:tblGrid>
              <a:tr h="0">
                <a:tc>
                  <a:txBody>
                    <a:bodyPr/>
                    <a:lstStyle/>
                    <a:p>
                      <a:r>
                        <a:rPr lang="en-US" sz="2000" dirty="0">
                          <a:effectLst/>
                        </a:rPr>
                        <a:t>I/you  </a:t>
                      </a:r>
                      <a:r>
                        <a:rPr lang="en-US" sz="2000" b="1" dirty="0">
                          <a:effectLst/>
                        </a:rPr>
                        <a:t>would have done</a:t>
                      </a:r>
                      <a:r>
                        <a:rPr lang="en-US" sz="2000" dirty="0">
                          <a:effectLst/>
                        </a:rPr>
                        <a:t> it without anyone’s help.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2000" i="1">
                          <a:effectLst/>
                        </a:rPr>
                        <a:t>Я/ты  </a:t>
                      </a:r>
                      <a:r>
                        <a:rPr lang="ru-RU" sz="2000" b="1" i="1">
                          <a:effectLst/>
                        </a:rPr>
                        <a:t>бы</a:t>
                      </a:r>
                      <a:r>
                        <a:rPr lang="ru-RU" sz="2000" i="1">
                          <a:effectLst/>
                        </a:rPr>
                        <a:t> это </a:t>
                      </a:r>
                      <a:r>
                        <a:rPr lang="ru-RU" sz="2000" b="1" i="1">
                          <a:effectLst/>
                        </a:rPr>
                        <a:t>сделал</a:t>
                      </a:r>
                      <a:r>
                        <a:rPr lang="ru-RU" sz="2000" i="1">
                          <a:effectLst/>
                        </a:rPr>
                        <a:t> и без чьей-либо помощи.</a:t>
                      </a:r>
                      <a:endParaRPr lang="ru-RU" sz="20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r>
                        <a:rPr lang="en-US" sz="2000">
                          <a:effectLst/>
                        </a:rPr>
                        <a:t>I/you  </a:t>
                      </a:r>
                      <a:r>
                        <a:rPr lang="en-US" sz="2000" b="1">
                          <a:effectLst/>
                        </a:rPr>
                        <a:t>should have done</a:t>
                      </a:r>
                      <a:r>
                        <a:rPr lang="en-US" sz="2000">
                          <a:effectLst/>
                        </a:rPr>
                        <a:t> it without anyone’s help.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2000" i="1">
                          <a:effectLst/>
                        </a:rPr>
                        <a:t>Мне/тебе  </a:t>
                      </a:r>
                      <a:r>
                        <a:rPr lang="ru-RU" sz="2000" b="1" i="1">
                          <a:effectLst/>
                        </a:rPr>
                        <a:t>следовало бы</a:t>
                      </a:r>
                      <a:r>
                        <a:rPr lang="ru-RU" sz="2000" i="1">
                          <a:effectLst/>
                        </a:rPr>
                        <a:t> это </a:t>
                      </a:r>
                      <a:r>
                        <a:rPr lang="ru-RU" sz="2000" b="1" i="1">
                          <a:effectLst/>
                        </a:rPr>
                        <a:t>сделать</a:t>
                      </a:r>
                      <a:r>
                        <a:rPr lang="ru-RU" sz="2000" i="1">
                          <a:effectLst/>
                        </a:rPr>
                        <a:t> и без чьей-либо помощи.</a:t>
                      </a:r>
                      <a:endParaRPr lang="ru-RU" sz="200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r>
                        <a:rPr lang="en-US" sz="2000">
                          <a:effectLst/>
                        </a:rPr>
                        <a:t>I/you  </a:t>
                      </a:r>
                      <a:r>
                        <a:rPr lang="en-US" sz="2000" b="1">
                          <a:effectLst/>
                        </a:rPr>
                        <a:t>could have done</a:t>
                      </a:r>
                      <a:r>
                        <a:rPr lang="en-US" sz="2000">
                          <a:effectLst/>
                        </a:rPr>
                        <a:t> it without anyone’s help.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2000" i="1">
                          <a:effectLst/>
                        </a:rPr>
                        <a:t>Я/ты  </a:t>
                      </a:r>
                      <a:r>
                        <a:rPr lang="ru-RU" sz="2000" b="1" i="1">
                          <a:effectLst/>
                        </a:rPr>
                        <a:t>мог бы сделать</a:t>
                      </a:r>
                      <a:r>
                        <a:rPr lang="ru-RU" sz="2000" i="1">
                          <a:effectLst/>
                        </a:rPr>
                        <a:t> это и без чьей-либо помощи.</a:t>
                      </a:r>
                      <a:r>
                        <a:rPr lang="ru-RU" sz="2000">
                          <a:effectLst/>
                        </a:rPr>
                        <a:t>(у меня хватило бы сил и т.п.)</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r>
                        <a:rPr lang="en-US" sz="2000">
                          <a:effectLst/>
                        </a:rPr>
                        <a:t>I/you  </a:t>
                      </a:r>
                      <a:r>
                        <a:rPr lang="en-US" sz="2000" b="1">
                          <a:effectLst/>
                        </a:rPr>
                        <a:t>might have done</a:t>
                      </a:r>
                      <a:r>
                        <a:rPr lang="en-US" sz="2000">
                          <a:effectLst/>
                        </a:rPr>
                        <a:t> it without anyone’s help.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ru-RU" sz="2000" i="1" dirty="0">
                          <a:effectLst/>
                        </a:rPr>
                        <a:t>Я/ты </a:t>
                      </a:r>
                      <a:r>
                        <a:rPr lang="ru-RU" sz="2000" b="1" i="1" dirty="0">
                          <a:effectLst/>
                        </a:rPr>
                        <a:t> мог бы сделать</a:t>
                      </a:r>
                      <a:r>
                        <a:rPr lang="ru-RU" sz="2000" i="1" dirty="0">
                          <a:effectLst/>
                        </a:rPr>
                        <a:t> это и без чьей-либо помощи.</a:t>
                      </a:r>
                      <a:r>
                        <a:rPr lang="ru-RU" sz="2000" dirty="0">
                          <a:effectLst/>
                        </a:rPr>
                        <a:t>(у меня была возможность, был шанс)</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818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00200"/>
            <a:ext cx="7772400" cy="3052936"/>
          </a:xfrm>
        </p:spPr>
        <p:txBody>
          <a:bodyPr>
            <a:noAutofit/>
          </a:bodyPr>
          <a:lstStyle/>
          <a:p>
            <a:r>
              <a:rPr lang="ru-RU" dirty="0">
                <a:solidFill>
                  <a:schemeClr val="tx1"/>
                </a:solidFill>
              </a:rPr>
              <a:t>Для выражения сослагательного наклонения в английском яз. употребляются два типа форм:</a:t>
            </a:r>
          </a:p>
        </p:txBody>
      </p:sp>
      <p:sp>
        <p:nvSpPr>
          <p:cNvPr id="3" name="Подзаголовок 2"/>
          <p:cNvSpPr>
            <a:spLocks noGrp="1"/>
          </p:cNvSpPr>
          <p:nvPr>
            <p:ph type="subTitle" idx="1"/>
          </p:nvPr>
        </p:nvSpPr>
        <p:spPr>
          <a:xfrm>
            <a:off x="1371600" y="4797151"/>
            <a:ext cx="6400800" cy="232049"/>
          </a:xfrm>
        </p:spPr>
        <p:txBody>
          <a:bodyPr>
            <a:normAutofit fontScale="55000" lnSpcReduction="20000"/>
          </a:bodyPr>
          <a:lstStyle/>
          <a:p>
            <a:endParaRPr lang="ru-RU" dirty="0"/>
          </a:p>
        </p:txBody>
      </p:sp>
    </p:spTree>
    <p:extLst>
      <p:ext uri="{BB962C8B-B14F-4D97-AF65-F5344CB8AC3E}">
        <p14:creationId xmlns:p14="http://schemas.microsoft.com/office/powerpoint/2010/main" val="16072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48680"/>
            <a:ext cx="7772400" cy="820688"/>
          </a:xfrm>
        </p:spPr>
        <p:txBody>
          <a:bodyPr>
            <a:normAutofit fontScale="90000"/>
          </a:bodyPr>
          <a:lstStyle/>
          <a:p>
            <a:r>
              <a:rPr lang="ru-RU" sz="2800" dirty="0">
                <a:solidFill>
                  <a:schemeClr val="tx1"/>
                </a:solidFill>
              </a:rPr>
              <a:t>Сослагательное наклонение используется после следующих глаголов:</a:t>
            </a:r>
          </a:p>
        </p:txBody>
      </p:sp>
      <p:sp>
        <p:nvSpPr>
          <p:cNvPr id="3" name="Подзаголовок 2"/>
          <p:cNvSpPr>
            <a:spLocks noGrp="1"/>
          </p:cNvSpPr>
          <p:nvPr>
            <p:ph type="subTitle" idx="1"/>
          </p:nvPr>
        </p:nvSpPr>
        <p:spPr>
          <a:xfrm>
            <a:off x="611560" y="1556792"/>
            <a:ext cx="8136904" cy="4680520"/>
          </a:xfrm>
        </p:spPr>
        <p:txBody>
          <a:bodyPr>
            <a:noAutofit/>
          </a:bodyPr>
          <a:lstStyle/>
          <a:p>
            <a:r>
              <a:rPr lang="en-US" sz="2800" b="1" dirty="0">
                <a:solidFill>
                  <a:schemeClr val="tx1"/>
                </a:solidFill>
              </a:rPr>
              <a:t>to advise (that)</a:t>
            </a:r>
            <a:r>
              <a:rPr lang="en-US" sz="2800" dirty="0">
                <a:solidFill>
                  <a:schemeClr val="tx1"/>
                </a:solidFill>
              </a:rPr>
              <a:t> – </a:t>
            </a:r>
            <a:r>
              <a:rPr lang="ru-RU" sz="2800" dirty="0">
                <a:solidFill>
                  <a:schemeClr val="tx1"/>
                </a:solidFill>
              </a:rPr>
              <a:t>советовать</a:t>
            </a:r>
            <a:br>
              <a:rPr lang="ru-RU" sz="2800" dirty="0">
                <a:solidFill>
                  <a:schemeClr val="tx1"/>
                </a:solidFill>
              </a:rPr>
            </a:br>
            <a:r>
              <a:rPr lang="en-US" sz="2800" b="1" dirty="0">
                <a:solidFill>
                  <a:schemeClr val="tx1"/>
                </a:solidFill>
              </a:rPr>
              <a:t>to ask (that)</a:t>
            </a:r>
            <a:r>
              <a:rPr lang="en-US" sz="2800" dirty="0">
                <a:solidFill>
                  <a:schemeClr val="tx1"/>
                </a:solidFill>
              </a:rPr>
              <a:t> – </a:t>
            </a:r>
            <a:r>
              <a:rPr lang="ru-RU" sz="2800" dirty="0">
                <a:solidFill>
                  <a:schemeClr val="tx1"/>
                </a:solidFill>
              </a:rPr>
              <a:t>просить</a:t>
            </a:r>
            <a:br>
              <a:rPr lang="ru-RU" sz="2800" dirty="0">
                <a:solidFill>
                  <a:schemeClr val="tx1"/>
                </a:solidFill>
              </a:rPr>
            </a:br>
            <a:r>
              <a:rPr lang="en-US" sz="2800" b="1" dirty="0">
                <a:solidFill>
                  <a:schemeClr val="tx1"/>
                </a:solidFill>
              </a:rPr>
              <a:t>to command (that)</a:t>
            </a:r>
            <a:r>
              <a:rPr lang="en-US" sz="2800" dirty="0">
                <a:solidFill>
                  <a:schemeClr val="tx1"/>
                </a:solidFill>
              </a:rPr>
              <a:t> - </a:t>
            </a:r>
            <a:r>
              <a:rPr lang="ru-RU" sz="2800" dirty="0">
                <a:solidFill>
                  <a:schemeClr val="tx1"/>
                </a:solidFill>
              </a:rPr>
              <a:t>приказывать</a:t>
            </a:r>
            <a:br>
              <a:rPr lang="ru-RU" sz="2800" dirty="0">
                <a:solidFill>
                  <a:schemeClr val="tx1"/>
                </a:solidFill>
              </a:rPr>
            </a:br>
            <a:r>
              <a:rPr lang="en-US" sz="2800" b="1" dirty="0">
                <a:solidFill>
                  <a:schemeClr val="tx1"/>
                </a:solidFill>
              </a:rPr>
              <a:t>to demand (that)</a:t>
            </a:r>
            <a:r>
              <a:rPr lang="en-US" sz="2800" dirty="0">
                <a:solidFill>
                  <a:schemeClr val="tx1"/>
                </a:solidFill>
              </a:rPr>
              <a:t> - </a:t>
            </a:r>
            <a:r>
              <a:rPr lang="ru-RU" sz="2800" dirty="0">
                <a:solidFill>
                  <a:schemeClr val="tx1"/>
                </a:solidFill>
              </a:rPr>
              <a:t>требовать</a:t>
            </a:r>
            <a:br>
              <a:rPr lang="ru-RU" sz="2800" dirty="0">
                <a:solidFill>
                  <a:schemeClr val="tx1"/>
                </a:solidFill>
              </a:rPr>
            </a:br>
            <a:r>
              <a:rPr lang="en-US" sz="2800" b="1" dirty="0">
                <a:solidFill>
                  <a:schemeClr val="tx1"/>
                </a:solidFill>
              </a:rPr>
              <a:t>to desire (that)</a:t>
            </a:r>
            <a:r>
              <a:rPr lang="en-US" sz="2800" dirty="0">
                <a:solidFill>
                  <a:schemeClr val="tx1"/>
                </a:solidFill>
              </a:rPr>
              <a:t> - </a:t>
            </a:r>
            <a:r>
              <a:rPr lang="ru-RU" sz="2800" dirty="0">
                <a:solidFill>
                  <a:schemeClr val="tx1"/>
                </a:solidFill>
              </a:rPr>
              <a:t>желать</a:t>
            </a:r>
            <a:br>
              <a:rPr lang="ru-RU" sz="2800" dirty="0">
                <a:solidFill>
                  <a:schemeClr val="tx1"/>
                </a:solidFill>
              </a:rPr>
            </a:br>
            <a:r>
              <a:rPr lang="en-US" sz="2800" b="1" dirty="0">
                <a:solidFill>
                  <a:schemeClr val="tx1"/>
                </a:solidFill>
              </a:rPr>
              <a:t>to insist (that)</a:t>
            </a:r>
            <a:r>
              <a:rPr lang="en-US" sz="2800" dirty="0">
                <a:solidFill>
                  <a:schemeClr val="tx1"/>
                </a:solidFill>
              </a:rPr>
              <a:t> - </a:t>
            </a:r>
            <a:r>
              <a:rPr lang="ru-RU" sz="2800" dirty="0">
                <a:solidFill>
                  <a:schemeClr val="tx1"/>
                </a:solidFill>
              </a:rPr>
              <a:t>настаивать</a:t>
            </a:r>
            <a:br>
              <a:rPr lang="ru-RU" sz="2800" dirty="0">
                <a:solidFill>
                  <a:schemeClr val="tx1"/>
                </a:solidFill>
              </a:rPr>
            </a:br>
            <a:r>
              <a:rPr lang="en-US" sz="2800" b="1" dirty="0">
                <a:solidFill>
                  <a:schemeClr val="tx1"/>
                </a:solidFill>
              </a:rPr>
              <a:t>to propose (that)</a:t>
            </a:r>
            <a:r>
              <a:rPr lang="en-US" sz="2800" dirty="0">
                <a:solidFill>
                  <a:schemeClr val="tx1"/>
                </a:solidFill>
              </a:rPr>
              <a:t> - </a:t>
            </a:r>
            <a:r>
              <a:rPr lang="ru-RU" sz="2800" dirty="0">
                <a:solidFill>
                  <a:schemeClr val="tx1"/>
                </a:solidFill>
              </a:rPr>
              <a:t>предлагать</a:t>
            </a:r>
            <a:br>
              <a:rPr lang="ru-RU" sz="2800" dirty="0">
                <a:solidFill>
                  <a:schemeClr val="tx1"/>
                </a:solidFill>
              </a:rPr>
            </a:br>
            <a:r>
              <a:rPr lang="en-US" sz="2800" b="1" dirty="0">
                <a:solidFill>
                  <a:schemeClr val="tx1"/>
                </a:solidFill>
              </a:rPr>
              <a:t>to recommend (that)</a:t>
            </a:r>
            <a:r>
              <a:rPr lang="en-US" sz="2800" dirty="0">
                <a:solidFill>
                  <a:schemeClr val="tx1"/>
                </a:solidFill>
              </a:rPr>
              <a:t> - </a:t>
            </a:r>
            <a:r>
              <a:rPr lang="ru-RU" sz="2800" dirty="0">
                <a:solidFill>
                  <a:schemeClr val="tx1"/>
                </a:solidFill>
              </a:rPr>
              <a:t>рекомендовать</a:t>
            </a:r>
            <a:br>
              <a:rPr lang="ru-RU" sz="2800" dirty="0">
                <a:solidFill>
                  <a:schemeClr val="tx1"/>
                </a:solidFill>
              </a:rPr>
            </a:br>
            <a:r>
              <a:rPr lang="en-US" sz="2800" b="1" dirty="0">
                <a:solidFill>
                  <a:schemeClr val="tx1"/>
                </a:solidFill>
              </a:rPr>
              <a:t>to request (that)</a:t>
            </a:r>
            <a:r>
              <a:rPr lang="en-US" sz="2800" dirty="0">
                <a:solidFill>
                  <a:schemeClr val="tx1"/>
                </a:solidFill>
              </a:rPr>
              <a:t> - </a:t>
            </a:r>
            <a:r>
              <a:rPr lang="ru-RU" sz="2800" dirty="0">
                <a:solidFill>
                  <a:schemeClr val="tx1"/>
                </a:solidFill>
              </a:rPr>
              <a:t>просить</a:t>
            </a:r>
            <a:br>
              <a:rPr lang="ru-RU" sz="2800" dirty="0">
                <a:solidFill>
                  <a:schemeClr val="tx1"/>
                </a:solidFill>
              </a:rPr>
            </a:br>
            <a:r>
              <a:rPr lang="en-US" sz="2800" b="1" dirty="0">
                <a:solidFill>
                  <a:schemeClr val="tx1"/>
                </a:solidFill>
              </a:rPr>
              <a:t>to suggest (that)</a:t>
            </a:r>
            <a:r>
              <a:rPr lang="en-US" sz="2800" dirty="0">
                <a:solidFill>
                  <a:schemeClr val="tx1"/>
                </a:solidFill>
              </a:rPr>
              <a:t> - </a:t>
            </a:r>
            <a:r>
              <a:rPr lang="ru-RU" sz="2800" dirty="0">
                <a:solidFill>
                  <a:schemeClr val="tx1"/>
                </a:solidFill>
              </a:rPr>
              <a:t>предлагать</a:t>
            </a:r>
            <a:br>
              <a:rPr lang="ru-RU" sz="2800" dirty="0">
                <a:solidFill>
                  <a:schemeClr val="tx1"/>
                </a:solidFill>
              </a:rPr>
            </a:br>
            <a:r>
              <a:rPr lang="en-US" sz="2800" b="1" dirty="0">
                <a:solidFill>
                  <a:schemeClr val="tx1"/>
                </a:solidFill>
              </a:rPr>
              <a:t>to urge (that)</a:t>
            </a:r>
            <a:r>
              <a:rPr lang="en-US" sz="2800" dirty="0">
                <a:solidFill>
                  <a:schemeClr val="tx1"/>
                </a:solidFill>
              </a:rPr>
              <a:t> – </a:t>
            </a:r>
            <a:r>
              <a:rPr lang="ru-RU" sz="2800" dirty="0">
                <a:solidFill>
                  <a:schemeClr val="tx1"/>
                </a:solidFill>
              </a:rPr>
              <a:t>настоятельно советовать</a:t>
            </a:r>
          </a:p>
        </p:txBody>
      </p:sp>
    </p:spTree>
    <p:extLst>
      <p:ext uri="{BB962C8B-B14F-4D97-AF65-F5344CB8AC3E}">
        <p14:creationId xmlns:p14="http://schemas.microsoft.com/office/powerpoint/2010/main" val="250816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476672"/>
            <a:ext cx="7772400" cy="455364"/>
          </a:xfrm>
        </p:spPr>
        <p:txBody>
          <a:bodyPr>
            <a:normAutofit fontScale="90000"/>
          </a:bodyPr>
          <a:lstStyle/>
          <a:p>
            <a:endParaRPr lang="ru-RU" dirty="0"/>
          </a:p>
        </p:txBody>
      </p:sp>
      <p:sp>
        <p:nvSpPr>
          <p:cNvPr id="3" name="Подзаголовок 2"/>
          <p:cNvSpPr>
            <a:spLocks noGrp="1"/>
          </p:cNvSpPr>
          <p:nvPr>
            <p:ph type="subTitle" idx="1"/>
          </p:nvPr>
        </p:nvSpPr>
        <p:spPr>
          <a:xfrm>
            <a:off x="611560" y="1196752"/>
            <a:ext cx="8280920" cy="5400600"/>
          </a:xfrm>
        </p:spPr>
        <p:txBody>
          <a:bodyPr>
            <a:normAutofit/>
          </a:bodyPr>
          <a:lstStyle/>
          <a:p>
            <a:r>
              <a:rPr lang="ru-RU" sz="2800" dirty="0">
                <a:solidFill>
                  <a:schemeClr val="tx1"/>
                </a:solidFill>
              </a:rPr>
              <a:t>Например:</a:t>
            </a:r>
            <a:br>
              <a:rPr lang="ru-RU" sz="2800" dirty="0">
                <a:solidFill>
                  <a:schemeClr val="tx1"/>
                </a:solidFill>
              </a:rPr>
            </a:br>
            <a:r>
              <a:rPr lang="en-US" sz="2800" dirty="0">
                <a:solidFill>
                  <a:schemeClr val="tx1"/>
                </a:solidFill>
              </a:rPr>
              <a:t>Dr. </a:t>
            </a:r>
            <a:r>
              <a:rPr lang="en-US" sz="2800" dirty="0" err="1">
                <a:solidFill>
                  <a:schemeClr val="tx1"/>
                </a:solidFill>
              </a:rPr>
              <a:t>Smith</a:t>
            </a:r>
            <a:r>
              <a:rPr lang="en-US" sz="2800" b="1" dirty="0" err="1">
                <a:solidFill>
                  <a:schemeClr val="tx1"/>
                </a:solidFill>
              </a:rPr>
              <a:t>asked</a:t>
            </a:r>
            <a:r>
              <a:rPr lang="en-US" sz="2800" b="1" dirty="0">
                <a:solidFill>
                  <a:schemeClr val="tx1"/>
                </a:solidFill>
              </a:rPr>
              <a:t> that</a:t>
            </a:r>
            <a:r>
              <a:rPr lang="en-US" sz="2800" dirty="0">
                <a:solidFill>
                  <a:schemeClr val="tx1"/>
                </a:solidFill>
              </a:rPr>
              <a:t> Mark </a:t>
            </a:r>
            <a:r>
              <a:rPr lang="en-US" sz="2800" b="1" dirty="0">
                <a:solidFill>
                  <a:schemeClr val="tx1"/>
                </a:solidFill>
              </a:rPr>
              <a:t>submit</a:t>
            </a:r>
            <a:r>
              <a:rPr lang="en-US" sz="2800" dirty="0">
                <a:solidFill>
                  <a:schemeClr val="tx1"/>
                </a:solidFill>
              </a:rPr>
              <a:t> his research paper before the end of the month.</a:t>
            </a:r>
            <a:br>
              <a:rPr lang="en-US" sz="2800" dirty="0">
                <a:solidFill>
                  <a:schemeClr val="tx1"/>
                </a:solidFill>
              </a:rPr>
            </a:br>
            <a:r>
              <a:rPr lang="ru-RU" sz="2800" dirty="0">
                <a:solidFill>
                  <a:schemeClr val="tx1"/>
                </a:solidFill>
              </a:rPr>
              <a:t>Доктор Смит </a:t>
            </a:r>
            <a:r>
              <a:rPr lang="ru-RU" sz="2800" i="1" dirty="0">
                <a:solidFill>
                  <a:schemeClr val="tx1"/>
                </a:solidFill>
              </a:rPr>
              <a:t>попросил, чтобы</a:t>
            </a:r>
            <a:r>
              <a:rPr lang="ru-RU" sz="2800" dirty="0">
                <a:solidFill>
                  <a:schemeClr val="tx1"/>
                </a:solidFill>
              </a:rPr>
              <a:t> Марк сдал свою научную работу до конца месяца.</a:t>
            </a:r>
            <a:br>
              <a:rPr lang="ru-RU" sz="2800" dirty="0">
                <a:solidFill>
                  <a:schemeClr val="tx1"/>
                </a:solidFill>
              </a:rPr>
            </a:br>
            <a:r>
              <a:rPr lang="ru-RU" sz="2800" dirty="0">
                <a:solidFill>
                  <a:schemeClr val="tx1"/>
                </a:solidFill>
              </a:rPr>
              <a:t/>
            </a:r>
            <a:br>
              <a:rPr lang="ru-RU" sz="2800" dirty="0">
                <a:solidFill>
                  <a:schemeClr val="tx1"/>
                </a:solidFill>
              </a:rPr>
            </a:br>
            <a:r>
              <a:rPr lang="en-US" sz="2800" dirty="0">
                <a:solidFill>
                  <a:schemeClr val="tx1"/>
                </a:solidFill>
              </a:rPr>
              <a:t>Donna </a:t>
            </a:r>
            <a:r>
              <a:rPr lang="en-US" sz="2800" b="1" dirty="0">
                <a:solidFill>
                  <a:schemeClr val="tx1"/>
                </a:solidFill>
              </a:rPr>
              <a:t>requested</a:t>
            </a:r>
            <a:r>
              <a:rPr lang="en-US" sz="2800" dirty="0">
                <a:solidFill>
                  <a:schemeClr val="tx1"/>
                </a:solidFill>
              </a:rPr>
              <a:t> Frank </a:t>
            </a:r>
            <a:r>
              <a:rPr lang="en-US" sz="2800" b="1" dirty="0">
                <a:solidFill>
                  <a:schemeClr val="tx1"/>
                </a:solidFill>
              </a:rPr>
              <a:t>come</a:t>
            </a:r>
            <a:r>
              <a:rPr lang="en-US" sz="2800" dirty="0">
                <a:solidFill>
                  <a:schemeClr val="tx1"/>
                </a:solidFill>
              </a:rPr>
              <a:t> to the party.</a:t>
            </a:r>
            <a:br>
              <a:rPr lang="en-US" sz="2800" dirty="0">
                <a:solidFill>
                  <a:schemeClr val="tx1"/>
                </a:solidFill>
              </a:rPr>
            </a:br>
            <a:r>
              <a:rPr lang="ru-RU" sz="2800" dirty="0">
                <a:solidFill>
                  <a:schemeClr val="tx1"/>
                </a:solidFill>
              </a:rPr>
              <a:t>Донна </a:t>
            </a:r>
            <a:r>
              <a:rPr lang="ru-RU" sz="2800" i="1" dirty="0">
                <a:solidFill>
                  <a:schemeClr val="tx1"/>
                </a:solidFill>
              </a:rPr>
              <a:t>попросила, чтобы</a:t>
            </a:r>
            <a:r>
              <a:rPr lang="ru-RU" sz="2800" dirty="0">
                <a:solidFill>
                  <a:schemeClr val="tx1"/>
                </a:solidFill>
              </a:rPr>
              <a:t> Фрэнк пришел на вечер.</a:t>
            </a:r>
            <a:br>
              <a:rPr lang="ru-RU" sz="2800" dirty="0">
                <a:solidFill>
                  <a:schemeClr val="tx1"/>
                </a:solidFill>
              </a:rPr>
            </a:br>
            <a:r>
              <a:rPr lang="ru-RU" sz="2800" dirty="0">
                <a:solidFill>
                  <a:schemeClr val="tx1"/>
                </a:solidFill>
              </a:rPr>
              <a:t/>
            </a:r>
            <a:br>
              <a:rPr lang="ru-RU" sz="2800" dirty="0">
                <a:solidFill>
                  <a:schemeClr val="tx1"/>
                </a:solidFill>
              </a:rPr>
            </a:br>
            <a:r>
              <a:rPr lang="en-US" sz="2800" dirty="0">
                <a:solidFill>
                  <a:schemeClr val="tx1"/>
                </a:solidFill>
              </a:rPr>
              <a:t>The </a:t>
            </a:r>
            <a:r>
              <a:rPr lang="en-US" sz="2800" dirty="0" err="1">
                <a:solidFill>
                  <a:schemeClr val="tx1"/>
                </a:solidFill>
              </a:rPr>
              <a:t>teacher</a:t>
            </a:r>
            <a:r>
              <a:rPr lang="en-US" sz="2800" b="1" dirty="0" err="1">
                <a:solidFill>
                  <a:schemeClr val="tx1"/>
                </a:solidFill>
              </a:rPr>
              <a:t>insists</a:t>
            </a:r>
            <a:r>
              <a:rPr lang="en-US" sz="2800" b="1" dirty="0">
                <a:solidFill>
                  <a:schemeClr val="tx1"/>
                </a:solidFill>
              </a:rPr>
              <a:t> that</a:t>
            </a:r>
            <a:r>
              <a:rPr lang="en-US" sz="2800" dirty="0">
                <a:solidFill>
                  <a:schemeClr val="tx1"/>
                </a:solidFill>
              </a:rPr>
              <a:t> her students </a:t>
            </a:r>
            <a:r>
              <a:rPr lang="en-US" sz="2800" b="1" dirty="0">
                <a:solidFill>
                  <a:schemeClr val="tx1"/>
                </a:solidFill>
              </a:rPr>
              <a:t>be</a:t>
            </a:r>
            <a:r>
              <a:rPr lang="en-US" sz="2800" dirty="0">
                <a:solidFill>
                  <a:schemeClr val="tx1"/>
                </a:solidFill>
              </a:rPr>
              <a:t> on time.</a:t>
            </a:r>
            <a:br>
              <a:rPr lang="en-US" sz="2800" dirty="0">
                <a:solidFill>
                  <a:schemeClr val="tx1"/>
                </a:solidFill>
              </a:rPr>
            </a:br>
            <a:r>
              <a:rPr lang="ru-RU" sz="2800" dirty="0">
                <a:solidFill>
                  <a:schemeClr val="tx1"/>
                </a:solidFill>
              </a:rPr>
              <a:t>Преподавательница </a:t>
            </a:r>
            <a:r>
              <a:rPr lang="ru-RU" sz="2800" i="1" dirty="0">
                <a:solidFill>
                  <a:schemeClr val="tx1"/>
                </a:solidFill>
              </a:rPr>
              <a:t>настаивает на том, чтобы</a:t>
            </a:r>
            <a:r>
              <a:rPr lang="ru-RU" sz="2800" dirty="0">
                <a:solidFill>
                  <a:schemeClr val="tx1"/>
                </a:solidFill>
              </a:rPr>
              <a:t> ее студенты приходили вовремя.</a:t>
            </a:r>
          </a:p>
        </p:txBody>
      </p:sp>
    </p:spTree>
    <p:extLst>
      <p:ext uri="{BB962C8B-B14F-4D97-AF65-F5344CB8AC3E}">
        <p14:creationId xmlns:p14="http://schemas.microsoft.com/office/powerpoint/2010/main" val="227365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620688"/>
            <a:ext cx="7772400" cy="864096"/>
          </a:xfrm>
        </p:spPr>
        <p:txBody>
          <a:bodyPr>
            <a:normAutofit fontScale="90000"/>
          </a:bodyPr>
          <a:lstStyle/>
          <a:p>
            <a:r>
              <a:rPr lang="ru-RU" sz="2800" dirty="0">
                <a:solidFill>
                  <a:schemeClr val="tx1"/>
                </a:solidFill>
              </a:rPr>
              <a:t>Сослагательное наклонение используется после следующих выражений:</a:t>
            </a:r>
          </a:p>
        </p:txBody>
      </p:sp>
      <p:sp>
        <p:nvSpPr>
          <p:cNvPr id="3" name="Подзаголовок 2"/>
          <p:cNvSpPr>
            <a:spLocks noGrp="1"/>
          </p:cNvSpPr>
          <p:nvPr>
            <p:ph type="subTitle" idx="1"/>
          </p:nvPr>
        </p:nvSpPr>
        <p:spPr>
          <a:xfrm>
            <a:off x="539552" y="1628800"/>
            <a:ext cx="7992888" cy="5112568"/>
          </a:xfrm>
        </p:spPr>
        <p:txBody>
          <a:bodyPr>
            <a:normAutofit/>
          </a:bodyPr>
          <a:lstStyle/>
          <a:p>
            <a:r>
              <a:rPr lang="en-US" sz="2400" b="1" dirty="0">
                <a:solidFill>
                  <a:schemeClr val="tx1"/>
                </a:solidFill>
              </a:rPr>
              <a:t>It is best (that)</a:t>
            </a:r>
            <a:r>
              <a:rPr lang="en-US" sz="2400" dirty="0">
                <a:solidFill>
                  <a:schemeClr val="tx1"/>
                </a:solidFill>
              </a:rPr>
              <a:t> – </a:t>
            </a:r>
            <a:r>
              <a:rPr lang="ru-RU" sz="2400" dirty="0">
                <a:solidFill>
                  <a:schemeClr val="tx1"/>
                </a:solidFill>
              </a:rPr>
              <a:t>будет лучше, если</a:t>
            </a:r>
            <a:br>
              <a:rPr lang="ru-RU" sz="2400" dirty="0">
                <a:solidFill>
                  <a:schemeClr val="tx1"/>
                </a:solidFill>
              </a:rPr>
            </a:br>
            <a:r>
              <a:rPr lang="en-US" sz="2400" b="1" dirty="0">
                <a:solidFill>
                  <a:schemeClr val="tx1"/>
                </a:solidFill>
              </a:rPr>
              <a:t>It is crucial (that)</a:t>
            </a:r>
            <a:r>
              <a:rPr lang="en-US" sz="2400" dirty="0">
                <a:solidFill>
                  <a:schemeClr val="tx1"/>
                </a:solidFill>
              </a:rPr>
              <a:t> – </a:t>
            </a:r>
            <a:r>
              <a:rPr lang="ru-RU" sz="2400" dirty="0">
                <a:solidFill>
                  <a:schemeClr val="tx1"/>
                </a:solidFill>
              </a:rPr>
              <a:t>очень важно, чтобы</a:t>
            </a:r>
            <a:br>
              <a:rPr lang="ru-RU" sz="2400" dirty="0">
                <a:solidFill>
                  <a:schemeClr val="tx1"/>
                </a:solidFill>
              </a:rPr>
            </a:br>
            <a:r>
              <a:rPr lang="en-US" sz="2400" b="1" dirty="0">
                <a:solidFill>
                  <a:schemeClr val="tx1"/>
                </a:solidFill>
              </a:rPr>
              <a:t>It is desirable (that)</a:t>
            </a:r>
            <a:r>
              <a:rPr lang="en-US" sz="2400" dirty="0">
                <a:solidFill>
                  <a:schemeClr val="tx1"/>
                </a:solidFill>
              </a:rPr>
              <a:t> – </a:t>
            </a:r>
            <a:r>
              <a:rPr lang="ru-RU" sz="2400" dirty="0">
                <a:solidFill>
                  <a:schemeClr val="tx1"/>
                </a:solidFill>
              </a:rPr>
              <a:t>желательно, чтобы</a:t>
            </a:r>
            <a:br>
              <a:rPr lang="ru-RU" sz="2400" dirty="0">
                <a:solidFill>
                  <a:schemeClr val="tx1"/>
                </a:solidFill>
              </a:rPr>
            </a:br>
            <a:r>
              <a:rPr lang="en-US" sz="2400" b="1" dirty="0">
                <a:solidFill>
                  <a:schemeClr val="tx1"/>
                </a:solidFill>
              </a:rPr>
              <a:t>It is essential (that)</a:t>
            </a:r>
            <a:r>
              <a:rPr lang="en-US" sz="2400" dirty="0">
                <a:solidFill>
                  <a:schemeClr val="tx1"/>
                </a:solidFill>
              </a:rPr>
              <a:t> – </a:t>
            </a:r>
            <a:r>
              <a:rPr lang="ru-RU" sz="2400" dirty="0">
                <a:solidFill>
                  <a:schemeClr val="tx1"/>
                </a:solidFill>
              </a:rPr>
              <a:t>необходимо, чтобы</a:t>
            </a:r>
            <a:br>
              <a:rPr lang="ru-RU" sz="2400" dirty="0">
                <a:solidFill>
                  <a:schemeClr val="tx1"/>
                </a:solidFill>
              </a:rPr>
            </a:br>
            <a:r>
              <a:rPr lang="en-US" sz="2400" b="1" dirty="0">
                <a:solidFill>
                  <a:schemeClr val="tx1"/>
                </a:solidFill>
              </a:rPr>
              <a:t>It is imperative (that)</a:t>
            </a:r>
            <a:r>
              <a:rPr lang="en-US" sz="2400" dirty="0">
                <a:solidFill>
                  <a:schemeClr val="tx1"/>
                </a:solidFill>
              </a:rPr>
              <a:t> – </a:t>
            </a:r>
            <a:r>
              <a:rPr lang="ru-RU" sz="2400" dirty="0">
                <a:solidFill>
                  <a:schemeClr val="tx1"/>
                </a:solidFill>
              </a:rPr>
              <a:t>обязательно, чтобы</a:t>
            </a:r>
            <a:br>
              <a:rPr lang="ru-RU" sz="2400" dirty="0">
                <a:solidFill>
                  <a:schemeClr val="tx1"/>
                </a:solidFill>
              </a:rPr>
            </a:br>
            <a:r>
              <a:rPr lang="en-US" sz="2400" b="1" dirty="0">
                <a:solidFill>
                  <a:schemeClr val="tx1"/>
                </a:solidFill>
              </a:rPr>
              <a:t>It is important (that)</a:t>
            </a:r>
            <a:r>
              <a:rPr lang="en-US" sz="2400" dirty="0">
                <a:solidFill>
                  <a:schemeClr val="tx1"/>
                </a:solidFill>
              </a:rPr>
              <a:t> – </a:t>
            </a:r>
            <a:r>
              <a:rPr lang="ru-RU" sz="2400" dirty="0">
                <a:solidFill>
                  <a:schemeClr val="tx1"/>
                </a:solidFill>
              </a:rPr>
              <a:t>важно, чтобы</a:t>
            </a:r>
            <a:br>
              <a:rPr lang="ru-RU" sz="2400" dirty="0">
                <a:solidFill>
                  <a:schemeClr val="tx1"/>
                </a:solidFill>
              </a:rPr>
            </a:br>
            <a:r>
              <a:rPr lang="en-US" sz="2400" b="1" dirty="0">
                <a:solidFill>
                  <a:schemeClr val="tx1"/>
                </a:solidFill>
              </a:rPr>
              <a:t>It is recommended (that)</a:t>
            </a:r>
            <a:r>
              <a:rPr lang="en-US" sz="2400" dirty="0">
                <a:solidFill>
                  <a:schemeClr val="tx1"/>
                </a:solidFill>
              </a:rPr>
              <a:t> – </a:t>
            </a:r>
            <a:r>
              <a:rPr lang="ru-RU" sz="2400" dirty="0">
                <a:solidFill>
                  <a:schemeClr val="tx1"/>
                </a:solidFill>
              </a:rPr>
              <a:t>рекомендуется, чтобы</a:t>
            </a:r>
            <a:br>
              <a:rPr lang="ru-RU" sz="2400" dirty="0">
                <a:solidFill>
                  <a:schemeClr val="tx1"/>
                </a:solidFill>
              </a:rPr>
            </a:br>
            <a:r>
              <a:rPr lang="en-US" sz="2400" b="1" dirty="0">
                <a:solidFill>
                  <a:schemeClr val="tx1"/>
                </a:solidFill>
              </a:rPr>
              <a:t>It is urgent (that)</a:t>
            </a:r>
            <a:r>
              <a:rPr lang="en-US" sz="2400" dirty="0">
                <a:solidFill>
                  <a:schemeClr val="tx1"/>
                </a:solidFill>
              </a:rPr>
              <a:t> – </a:t>
            </a:r>
            <a:r>
              <a:rPr lang="ru-RU" sz="2400" dirty="0">
                <a:solidFill>
                  <a:schemeClr val="tx1"/>
                </a:solidFill>
              </a:rPr>
              <a:t>крайне необходимо, чтобы</a:t>
            </a:r>
            <a:br>
              <a:rPr lang="ru-RU" sz="2400" dirty="0">
                <a:solidFill>
                  <a:schemeClr val="tx1"/>
                </a:solidFill>
              </a:rPr>
            </a:br>
            <a:r>
              <a:rPr lang="en-US" sz="2400" b="1" dirty="0">
                <a:solidFill>
                  <a:schemeClr val="tx1"/>
                </a:solidFill>
              </a:rPr>
              <a:t>It is vital (that)</a:t>
            </a:r>
            <a:r>
              <a:rPr lang="en-US" sz="2400" dirty="0">
                <a:solidFill>
                  <a:schemeClr val="tx1"/>
                </a:solidFill>
              </a:rPr>
              <a:t> – </a:t>
            </a:r>
            <a:r>
              <a:rPr lang="ru-RU" sz="2400" dirty="0">
                <a:solidFill>
                  <a:schemeClr val="tx1"/>
                </a:solidFill>
              </a:rPr>
              <a:t>существенно, чтобы</a:t>
            </a:r>
            <a:br>
              <a:rPr lang="ru-RU" sz="2400" dirty="0">
                <a:solidFill>
                  <a:schemeClr val="tx1"/>
                </a:solidFill>
              </a:rPr>
            </a:br>
            <a:r>
              <a:rPr lang="en-US" sz="2400" b="1" dirty="0">
                <a:solidFill>
                  <a:schemeClr val="tx1"/>
                </a:solidFill>
              </a:rPr>
              <a:t>It is a good idea (that)</a:t>
            </a:r>
            <a:r>
              <a:rPr lang="en-US" sz="2400" dirty="0">
                <a:solidFill>
                  <a:schemeClr val="tx1"/>
                </a:solidFill>
              </a:rPr>
              <a:t> – </a:t>
            </a:r>
            <a:r>
              <a:rPr lang="ru-RU" sz="2400" dirty="0">
                <a:solidFill>
                  <a:schemeClr val="tx1"/>
                </a:solidFill>
              </a:rPr>
              <a:t>будет хорошей идеей, если</a:t>
            </a:r>
            <a:br>
              <a:rPr lang="ru-RU" sz="2400" dirty="0">
                <a:solidFill>
                  <a:schemeClr val="tx1"/>
                </a:solidFill>
              </a:rPr>
            </a:br>
            <a:r>
              <a:rPr lang="en-US" sz="2400" b="1" dirty="0">
                <a:solidFill>
                  <a:schemeClr val="tx1"/>
                </a:solidFill>
              </a:rPr>
              <a:t>It is a bad idea (that)</a:t>
            </a:r>
            <a:r>
              <a:rPr lang="en-US" sz="2400" dirty="0">
                <a:solidFill>
                  <a:schemeClr val="tx1"/>
                </a:solidFill>
              </a:rPr>
              <a:t> – </a:t>
            </a:r>
            <a:r>
              <a:rPr lang="ru-RU" sz="2400" dirty="0">
                <a:solidFill>
                  <a:schemeClr val="tx1"/>
                </a:solidFill>
              </a:rPr>
              <a:t>будет не очень хорошей идеей, если</a:t>
            </a:r>
          </a:p>
        </p:txBody>
      </p:sp>
    </p:spTree>
    <p:extLst>
      <p:ext uri="{BB962C8B-B14F-4D97-AF65-F5344CB8AC3E}">
        <p14:creationId xmlns:p14="http://schemas.microsoft.com/office/powerpoint/2010/main" val="1833722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620688"/>
            <a:ext cx="7772400" cy="311348"/>
          </a:xfrm>
        </p:spPr>
        <p:txBody>
          <a:bodyPr>
            <a:normAutofit fontScale="90000"/>
          </a:bodyPr>
          <a:lstStyle/>
          <a:p>
            <a:endParaRPr lang="ru-RU" dirty="0"/>
          </a:p>
        </p:txBody>
      </p:sp>
      <p:sp>
        <p:nvSpPr>
          <p:cNvPr id="3" name="Подзаголовок 2"/>
          <p:cNvSpPr>
            <a:spLocks noGrp="1"/>
          </p:cNvSpPr>
          <p:nvPr>
            <p:ph type="subTitle" idx="1"/>
          </p:nvPr>
        </p:nvSpPr>
        <p:spPr>
          <a:xfrm>
            <a:off x="539552" y="1196752"/>
            <a:ext cx="8208912" cy="5256584"/>
          </a:xfrm>
        </p:spPr>
        <p:txBody>
          <a:bodyPr>
            <a:noAutofit/>
          </a:bodyPr>
          <a:lstStyle/>
          <a:p>
            <a:r>
              <a:rPr lang="ru-RU" sz="2400" dirty="0">
                <a:solidFill>
                  <a:schemeClr val="tx1"/>
                </a:solidFill>
              </a:rPr>
              <a:t>Например:</a:t>
            </a:r>
            <a:br>
              <a:rPr lang="ru-RU" sz="2400" dirty="0">
                <a:solidFill>
                  <a:schemeClr val="tx1"/>
                </a:solidFill>
              </a:rPr>
            </a:br>
            <a:r>
              <a:rPr lang="en-US" sz="2400" b="1" dirty="0">
                <a:solidFill>
                  <a:schemeClr val="tx1"/>
                </a:solidFill>
              </a:rPr>
              <a:t>It is crucial that</a:t>
            </a:r>
            <a:r>
              <a:rPr lang="en-US" sz="2400" dirty="0">
                <a:solidFill>
                  <a:schemeClr val="tx1"/>
                </a:solidFill>
              </a:rPr>
              <a:t> you </a:t>
            </a:r>
            <a:r>
              <a:rPr lang="en-US" sz="2400" b="1" dirty="0">
                <a:solidFill>
                  <a:schemeClr val="tx1"/>
                </a:solidFill>
              </a:rPr>
              <a:t>be</a:t>
            </a:r>
            <a:r>
              <a:rPr lang="en-US" sz="2400" dirty="0">
                <a:solidFill>
                  <a:schemeClr val="tx1"/>
                </a:solidFill>
              </a:rPr>
              <a:t> there before Tom arrives.</a:t>
            </a:r>
            <a:br>
              <a:rPr lang="en-US" sz="2400" dirty="0">
                <a:solidFill>
                  <a:schemeClr val="tx1"/>
                </a:solidFill>
              </a:rPr>
            </a:br>
            <a:r>
              <a:rPr lang="ru-RU" sz="2400" i="1" dirty="0">
                <a:solidFill>
                  <a:schemeClr val="tx1"/>
                </a:solidFill>
              </a:rPr>
              <a:t>Очень важно, чтобы</a:t>
            </a:r>
            <a:r>
              <a:rPr lang="ru-RU" sz="2400" dirty="0">
                <a:solidFill>
                  <a:schemeClr val="tx1"/>
                </a:solidFill>
              </a:rPr>
              <a:t> ты был там до того, как придет Том.</a:t>
            </a:r>
            <a:br>
              <a:rPr lang="ru-RU" sz="2400" dirty="0">
                <a:solidFill>
                  <a:schemeClr val="tx1"/>
                </a:solidFill>
              </a:rPr>
            </a:br>
            <a:r>
              <a:rPr lang="ru-RU" sz="2400" dirty="0">
                <a:solidFill>
                  <a:schemeClr val="tx1"/>
                </a:solidFill>
              </a:rPr>
              <a:t/>
            </a:r>
            <a:br>
              <a:rPr lang="ru-RU" sz="2400" dirty="0">
                <a:solidFill>
                  <a:schemeClr val="tx1"/>
                </a:solidFill>
              </a:rPr>
            </a:br>
            <a:r>
              <a:rPr lang="en-US" sz="2400" b="1" dirty="0">
                <a:solidFill>
                  <a:schemeClr val="tx1"/>
                </a:solidFill>
              </a:rPr>
              <a:t>It is important</a:t>
            </a:r>
            <a:r>
              <a:rPr lang="en-US" sz="2400" dirty="0">
                <a:solidFill>
                  <a:schemeClr val="tx1"/>
                </a:solidFill>
              </a:rPr>
              <a:t> she </a:t>
            </a:r>
            <a:r>
              <a:rPr lang="en-US" sz="2400" b="1" dirty="0">
                <a:solidFill>
                  <a:schemeClr val="tx1"/>
                </a:solidFill>
              </a:rPr>
              <a:t>attend</a:t>
            </a:r>
            <a:r>
              <a:rPr lang="en-US" sz="2400" dirty="0">
                <a:solidFill>
                  <a:schemeClr val="tx1"/>
                </a:solidFill>
              </a:rPr>
              <a:t> the meeting.</a:t>
            </a:r>
            <a:br>
              <a:rPr lang="en-US" sz="2400" dirty="0">
                <a:solidFill>
                  <a:schemeClr val="tx1"/>
                </a:solidFill>
              </a:rPr>
            </a:br>
            <a:r>
              <a:rPr lang="ru-RU" sz="2400" i="1" dirty="0">
                <a:solidFill>
                  <a:schemeClr val="tx1"/>
                </a:solidFill>
              </a:rPr>
              <a:t>Важно, чтобы</a:t>
            </a:r>
            <a:r>
              <a:rPr lang="ru-RU" sz="2400" dirty="0">
                <a:solidFill>
                  <a:schemeClr val="tx1"/>
                </a:solidFill>
              </a:rPr>
              <a:t> она посетила это собрание.</a:t>
            </a:r>
            <a:br>
              <a:rPr lang="ru-RU" sz="2400" dirty="0">
                <a:solidFill>
                  <a:schemeClr val="tx1"/>
                </a:solidFill>
              </a:rPr>
            </a:br>
            <a:r>
              <a:rPr lang="ru-RU" sz="2400" dirty="0">
                <a:solidFill>
                  <a:schemeClr val="tx1"/>
                </a:solidFill>
              </a:rPr>
              <a:t/>
            </a:r>
            <a:br>
              <a:rPr lang="ru-RU" sz="2400" dirty="0">
                <a:solidFill>
                  <a:schemeClr val="tx1"/>
                </a:solidFill>
              </a:rPr>
            </a:br>
            <a:r>
              <a:rPr lang="en-US" sz="2400" b="1" dirty="0">
                <a:solidFill>
                  <a:schemeClr val="tx1"/>
                </a:solidFill>
              </a:rPr>
              <a:t>It is recommended that</a:t>
            </a:r>
            <a:r>
              <a:rPr lang="en-US" sz="2400" dirty="0">
                <a:solidFill>
                  <a:schemeClr val="tx1"/>
                </a:solidFill>
              </a:rPr>
              <a:t> he </a:t>
            </a:r>
            <a:r>
              <a:rPr lang="en-US" sz="2400" b="1" dirty="0">
                <a:solidFill>
                  <a:schemeClr val="tx1"/>
                </a:solidFill>
              </a:rPr>
              <a:t>take</a:t>
            </a:r>
            <a:r>
              <a:rPr lang="en-US" sz="2400" dirty="0">
                <a:solidFill>
                  <a:schemeClr val="tx1"/>
                </a:solidFill>
              </a:rPr>
              <a:t> a gallon of water with him if he wants to hike to the bottom of the Grand Canyon.</a:t>
            </a:r>
            <a:br>
              <a:rPr lang="en-US" sz="2400" dirty="0">
                <a:solidFill>
                  <a:schemeClr val="tx1"/>
                </a:solidFill>
              </a:rPr>
            </a:br>
            <a:r>
              <a:rPr lang="ru-RU" sz="2400" i="1" dirty="0">
                <a:solidFill>
                  <a:schemeClr val="tx1"/>
                </a:solidFill>
              </a:rPr>
              <a:t>Рекомендуется, чтобы</a:t>
            </a:r>
            <a:r>
              <a:rPr lang="ru-RU" sz="2400" dirty="0">
                <a:solidFill>
                  <a:schemeClr val="tx1"/>
                </a:solidFill>
              </a:rPr>
              <a:t> он взял с собой галлон воды, если он хочет отправиться на дно Великого Каньона.</a:t>
            </a:r>
          </a:p>
        </p:txBody>
      </p:sp>
    </p:spTree>
    <p:extLst>
      <p:ext uri="{BB962C8B-B14F-4D97-AF65-F5344CB8AC3E}">
        <p14:creationId xmlns:p14="http://schemas.microsoft.com/office/powerpoint/2010/main" val="3571841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29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6519672"/>
          </a:xfrm>
        </p:spPr>
        <p:txBody>
          <a:bodyPr>
            <a:normAutofit/>
          </a:bodyPr>
          <a:lstStyle/>
          <a:p>
            <a:r>
              <a:rPr lang="ru-RU" sz="1600" dirty="0">
                <a:solidFill>
                  <a:schemeClr val="tx1"/>
                </a:solidFill>
              </a:rPr>
              <a:t>Разница между сослагательным наклонением (</a:t>
            </a:r>
            <a:r>
              <a:rPr lang="ru-RU" sz="1600" dirty="0" err="1">
                <a:solidFill>
                  <a:schemeClr val="tx1"/>
                </a:solidFill>
              </a:rPr>
              <a:t>Subjunctive</a:t>
            </a:r>
            <a:r>
              <a:rPr lang="ru-RU" sz="1600" dirty="0">
                <a:solidFill>
                  <a:schemeClr val="tx1"/>
                </a:solidFill>
              </a:rPr>
              <a:t> </a:t>
            </a:r>
            <a:r>
              <a:rPr lang="ru-RU" sz="1600" dirty="0" err="1">
                <a:solidFill>
                  <a:schemeClr val="tx1"/>
                </a:solidFill>
              </a:rPr>
              <a:t>Mood</a:t>
            </a:r>
            <a:r>
              <a:rPr lang="ru-RU" sz="1600" dirty="0">
                <a:solidFill>
                  <a:schemeClr val="tx1"/>
                </a:solidFill>
              </a:rPr>
              <a:t>) и условными предложениями, конечно же, есть. Прежде всего в употреблении </a:t>
            </a:r>
            <a:r>
              <a:rPr lang="ru-RU" sz="1600" dirty="0" err="1">
                <a:solidFill>
                  <a:schemeClr val="tx1"/>
                </a:solidFill>
              </a:rPr>
              <a:t>видо</a:t>
            </a:r>
            <a:r>
              <a:rPr lang="ru-RU" sz="1600" dirty="0">
                <a:solidFill>
                  <a:schemeClr val="tx1"/>
                </a:solidFill>
              </a:rPr>
              <a:t>-временных форм.</a:t>
            </a:r>
            <a:br>
              <a:rPr lang="ru-RU" sz="1600" dirty="0">
                <a:solidFill>
                  <a:schemeClr val="tx1"/>
                </a:solidFill>
              </a:rPr>
            </a:br>
            <a:r>
              <a:rPr lang="ru-RU" sz="1600" dirty="0">
                <a:solidFill>
                  <a:schemeClr val="tx1"/>
                </a:solidFill>
              </a:rPr>
              <a:t>Наклонение (</a:t>
            </a:r>
            <a:r>
              <a:rPr lang="ru-RU" sz="1600" b="1" dirty="0" err="1">
                <a:solidFill>
                  <a:schemeClr val="tx1"/>
                </a:solidFill>
              </a:rPr>
              <a:t>mood</a:t>
            </a:r>
            <a:r>
              <a:rPr lang="ru-RU" sz="1600" dirty="0">
                <a:solidFill>
                  <a:schemeClr val="tx1"/>
                </a:solidFill>
              </a:rPr>
              <a:t>) - это форма глагола, определяющая отношение действия к действительности, то есть является ли действие реальным, желаемым, проблематичным или нереальным.</a:t>
            </a:r>
            <a:br>
              <a:rPr lang="ru-RU" sz="1600" dirty="0">
                <a:solidFill>
                  <a:schemeClr val="tx1"/>
                </a:solidFill>
              </a:rPr>
            </a:br>
            <a:r>
              <a:rPr lang="ru-RU" sz="1600" dirty="0">
                <a:solidFill>
                  <a:schemeClr val="tx1"/>
                </a:solidFill>
              </a:rPr>
              <a:t>Наклонения в английском языке представлены тремя видами: изъявительное (</a:t>
            </a:r>
            <a:r>
              <a:rPr lang="ru-RU" sz="1600" b="1" dirty="0" err="1">
                <a:solidFill>
                  <a:schemeClr val="tx1"/>
                </a:solidFill>
              </a:rPr>
              <a:t>Indicative</a:t>
            </a:r>
            <a:r>
              <a:rPr lang="ru-RU" sz="1600" b="1" dirty="0">
                <a:solidFill>
                  <a:schemeClr val="tx1"/>
                </a:solidFill>
              </a:rPr>
              <a:t> </a:t>
            </a:r>
            <a:r>
              <a:rPr lang="ru-RU" sz="1600" b="1" dirty="0" err="1">
                <a:solidFill>
                  <a:schemeClr val="tx1"/>
                </a:solidFill>
              </a:rPr>
              <a:t>Mood</a:t>
            </a:r>
            <a:r>
              <a:rPr lang="ru-RU" sz="1600" b="1" dirty="0">
                <a:solidFill>
                  <a:schemeClr val="tx1"/>
                </a:solidFill>
              </a:rPr>
              <a:t>)</a:t>
            </a:r>
            <a:r>
              <a:rPr lang="ru-RU" sz="1600" dirty="0">
                <a:solidFill>
                  <a:schemeClr val="tx1"/>
                </a:solidFill>
              </a:rPr>
              <a:t>, повелительное (</a:t>
            </a:r>
            <a:r>
              <a:rPr lang="ru-RU" sz="1600" b="1" dirty="0" err="1">
                <a:solidFill>
                  <a:schemeClr val="tx1"/>
                </a:solidFill>
              </a:rPr>
              <a:t>Imperative</a:t>
            </a:r>
            <a:r>
              <a:rPr lang="ru-RU" sz="1600" b="1" dirty="0">
                <a:solidFill>
                  <a:schemeClr val="tx1"/>
                </a:solidFill>
              </a:rPr>
              <a:t> </a:t>
            </a:r>
            <a:r>
              <a:rPr lang="ru-RU" sz="1600" b="1" dirty="0" err="1">
                <a:solidFill>
                  <a:schemeClr val="tx1"/>
                </a:solidFill>
              </a:rPr>
              <a:t>Mood</a:t>
            </a:r>
            <a:r>
              <a:rPr lang="ru-RU" sz="1600" dirty="0">
                <a:solidFill>
                  <a:schemeClr val="tx1"/>
                </a:solidFill>
              </a:rPr>
              <a:t>) и сослагательное (</a:t>
            </a:r>
            <a:r>
              <a:rPr lang="ru-RU" sz="1600" b="1" dirty="0" err="1">
                <a:solidFill>
                  <a:schemeClr val="tx1"/>
                </a:solidFill>
              </a:rPr>
              <a:t>Subjunctive</a:t>
            </a:r>
            <a:r>
              <a:rPr lang="ru-RU" sz="1600" b="1" dirty="0">
                <a:solidFill>
                  <a:schemeClr val="tx1"/>
                </a:solidFill>
              </a:rPr>
              <a:t> </a:t>
            </a:r>
            <a:r>
              <a:rPr lang="ru-RU" sz="1600" b="1" dirty="0" err="1">
                <a:solidFill>
                  <a:schemeClr val="tx1"/>
                </a:solidFill>
              </a:rPr>
              <a:t>Mood</a:t>
            </a:r>
            <a:r>
              <a:rPr lang="ru-RU" sz="1600" dirty="0">
                <a:solidFill>
                  <a:schemeClr val="tx1"/>
                </a:solidFill>
              </a:rPr>
              <a:t>). У английского сослагательного наклонения (</a:t>
            </a:r>
            <a:r>
              <a:rPr lang="ru-RU" sz="1600" b="1" dirty="0" err="1">
                <a:solidFill>
                  <a:schemeClr val="tx1"/>
                </a:solidFill>
              </a:rPr>
              <a:t>Subjunctive</a:t>
            </a:r>
            <a:r>
              <a:rPr lang="ru-RU" sz="1600" b="1" dirty="0">
                <a:solidFill>
                  <a:schemeClr val="tx1"/>
                </a:solidFill>
              </a:rPr>
              <a:t> </a:t>
            </a:r>
            <a:r>
              <a:rPr lang="ru-RU" sz="1600" b="1" dirty="0" err="1">
                <a:solidFill>
                  <a:schemeClr val="tx1"/>
                </a:solidFill>
              </a:rPr>
              <a:t>Mood</a:t>
            </a:r>
            <a:r>
              <a:rPr lang="ru-RU" sz="1600" dirty="0">
                <a:solidFill>
                  <a:schemeClr val="tx1"/>
                </a:solidFill>
              </a:rPr>
              <a:t>) существуют три разновидности: условное наклонение (</a:t>
            </a:r>
            <a:r>
              <a:rPr lang="ru-RU" sz="1600" b="1" dirty="0" err="1">
                <a:solidFill>
                  <a:schemeClr val="tx1"/>
                </a:solidFill>
              </a:rPr>
              <a:t>Conditional</a:t>
            </a:r>
            <a:r>
              <a:rPr lang="ru-RU" sz="1600" b="1" dirty="0">
                <a:solidFill>
                  <a:schemeClr val="tx1"/>
                </a:solidFill>
              </a:rPr>
              <a:t> </a:t>
            </a:r>
            <a:r>
              <a:rPr lang="ru-RU" sz="1600" b="1" dirty="0" err="1">
                <a:solidFill>
                  <a:schemeClr val="tx1"/>
                </a:solidFill>
              </a:rPr>
              <a:t>Mood</a:t>
            </a:r>
            <a:r>
              <a:rPr lang="ru-RU" sz="1600" dirty="0">
                <a:solidFill>
                  <a:schemeClr val="tx1"/>
                </a:solidFill>
              </a:rPr>
              <a:t>), сослагательное наклонение (</a:t>
            </a:r>
            <a:r>
              <a:rPr lang="ru-RU" sz="1600" b="1" dirty="0" err="1">
                <a:solidFill>
                  <a:schemeClr val="tx1"/>
                </a:solidFill>
              </a:rPr>
              <a:t>Subjunctive</a:t>
            </a:r>
            <a:r>
              <a:rPr lang="ru-RU" sz="1600" b="1" dirty="0">
                <a:solidFill>
                  <a:schemeClr val="tx1"/>
                </a:solidFill>
              </a:rPr>
              <a:t> </a:t>
            </a:r>
            <a:r>
              <a:rPr lang="ru-RU" sz="1600" b="1" dirty="0" err="1">
                <a:solidFill>
                  <a:schemeClr val="tx1"/>
                </a:solidFill>
              </a:rPr>
              <a:t>Mood</a:t>
            </a:r>
            <a:r>
              <a:rPr lang="ru-RU" sz="1600" dirty="0">
                <a:solidFill>
                  <a:schemeClr val="tx1"/>
                </a:solidFill>
              </a:rPr>
              <a:t>) и предположительное наклонение (</a:t>
            </a:r>
            <a:r>
              <a:rPr lang="ru-RU" sz="1600" b="1" dirty="0" err="1">
                <a:solidFill>
                  <a:schemeClr val="tx1"/>
                </a:solidFill>
              </a:rPr>
              <a:t>Suppositional</a:t>
            </a:r>
            <a:r>
              <a:rPr lang="ru-RU" sz="1600" b="1" dirty="0">
                <a:solidFill>
                  <a:schemeClr val="tx1"/>
                </a:solidFill>
              </a:rPr>
              <a:t> </a:t>
            </a:r>
            <a:r>
              <a:rPr lang="ru-RU" sz="1600" b="1" dirty="0" err="1">
                <a:solidFill>
                  <a:schemeClr val="tx1"/>
                </a:solidFill>
              </a:rPr>
              <a:t>Mood</a:t>
            </a:r>
            <a:r>
              <a:rPr lang="ru-RU" sz="1600" dirty="0">
                <a:solidFill>
                  <a:schemeClr val="tx1"/>
                </a:solidFill>
              </a:rPr>
              <a:t>).</a:t>
            </a:r>
            <a:br>
              <a:rPr lang="ru-RU" sz="1600" dirty="0">
                <a:solidFill>
                  <a:schemeClr val="tx1"/>
                </a:solidFill>
              </a:rPr>
            </a:br>
            <a:r>
              <a:rPr lang="ru-RU" sz="1600" dirty="0">
                <a:solidFill>
                  <a:schemeClr val="tx1"/>
                </a:solidFill>
              </a:rPr>
              <a:t>Очень часто условные предложения рассматриваются как разновидность сослагательного наклонения, с той лишь разницей, что действия в них </a:t>
            </a:r>
            <a:r>
              <a:rPr lang="ru-RU" sz="1600" b="1" dirty="0">
                <a:solidFill>
                  <a:schemeClr val="tx1"/>
                </a:solidFill>
              </a:rPr>
              <a:t>реальные</a:t>
            </a:r>
            <a:r>
              <a:rPr lang="ru-RU" sz="1600" dirty="0">
                <a:solidFill>
                  <a:schemeClr val="tx1"/>
                </a:solidFill>
              </a:rPr>
              <a:t> в отличие от </a:t>
            </a:r>
            <a:r>
              <a:rPr lang="ru-RU" sz="1600" b="1" dirty="0">
                <a:solidFill>
                  <a:schemeClr val="tx1"/>
                </a:solidFill>
              </a:rPr>
              <a:t>нереальных</a:t>
            </a:r>
            <a:r>
              <a:rPr lang="ru-RU" sz="1600" dirty="0">
                <a:solidFill>
                  <a:schemeClr val="tx1"/>
                </a:solidFill>
              </a:rPr>
              <a:t> (в настоящем, прошедшем и будущем), представленных сослагательным наклонением.</a:t>
            </a:r>
            <a:br>
              <a:rPr lang="ru-RU" sz="1600" dirty="0">
                <a:solidFill>
                  <a:schemeClr val="tx1"/>
                </a:solidFill>
              </a:rPr>
            </a:br>
            <a:r>
              <a:rPr lang="ru-RU" sz="1600" dirty="0">
                <a:solidFill>
                  <a:schemeClr val="tx1"/>
                </a:solidFill>
              </a:rPr>
              <a:t>Достаточно сложно:-) Но это только в теории: на практике всё значительно проще. А говоря же совсем по-простому, то, если в предложении есть слово </a:t>
            </a:r>
            <a:r>
              <a:rPr lang="ru-RU" sz="1600" b="1" dirty="0">
                <a:solidFill>
                  <a:schemeClr val="tx1"/>
                </a:solidFill>
              </a:rPr>
              <a:t>если</a:t>
            </a:r>
            <a:r>
              <a:rPr lang="ru-RU" sz="1600" dirty="0">
                <a:solidFill>
                  <a:schemeClr val="tx1"/>
                </a:solidFill>
              </a:rPr>
              <a:t>, то это будет предложение </a:t>
            </a:r>
            <a:r>
              <a:rPr lang="ru-RU" sz="1600" b="1" dirty="0">
                <a:solidFill>
                  <a:schemeClr val="tx1"/>
                </a:solidFill>
              </a:rPr>
              <a:t>условное</a:t>
            </a:r>
            <a:r>
              <a:rPr lang="ru-RU" sz="1600" dirty="0">
                <a:solidFill>
                  <a:schemeClr val="tx1"/>
                </a:solidFill>
              </a:rPr>
              <a:t> (соответствует придаточному условному предложению в русском языке). А вот если к слову </a:t>
            </a:r>
            <a:r>
              <a:rPr lang="ru-RU" sz="1600" b="1" dirty="0">
                <a:solidFill>
                  <a:schemeClr val="tx1"/>
                </a:solidFill>
              </a:rPr>
              <a:t>если</a:t>
            </a:r>
            <a:r>
              <a:rPr lang="ru-RU" sz="1600" dirty="0">
                <a:solidFill>
                  <a:schemeClr val="tx1"/>
                </a:solidFill>
              </a:rPr>
              <a:t> ещё прибавляется и частица </a:t>
            </a:r>
            <a:r>
              <a:rPr lang="ru-RU" sz="1600" b="1" dirty="0">
                <a:solidFill>
                  <a:schemeClr val="tx1"/>
                </a:solidFill>
              </a:rPr>
              <a:t>бы</a:t>
            </a:r>
            <a:r>
              <a:rPr lang="ru-RU" sz="1600" dirty="0">
                <a:solidFill>
                  <a:schemeClr val="tx1"/>
                </a:solidFill>
              </a:rPr>
              <a:t> (показатель сослагательного наклонения), то это уже и будет непосредственно сослагательное наклонение.</a:t>
            </a:r>
            <a:br>
              <a:rPr lang="ru-RU" sz="1600" dirty="0">
                <a:solidFill>
                  <a:schemeClr val="tx1"/>
                </a:solidFill>
              </a:rPr>
            </a:br>
            <a:r>
              <a:rPr lang="ru-RU" sz="1600" dirty="0">
                <a:solidFill>
                  <a:schemeClr val="tx1"/>
                </a:solidFill>
              </a:rPr>
              <a:t>Самое главное, что нужно помнить при изучении английского языка (с практической точки зрения), что после </a:t>
            </a:r>
            <a:r>
              <a:rPr lang="ru-RU" sz="1600" b="1" dirty="0" err="1">
                <a:solidFill>
                  <a:schemeClr val="tx1"/>
                </a:solidFill>
              </a:rPr>
              <a:t>if</a:t>
            </a:r>
            <a:r>
              <a:rPr lang="ru-RU" sz="1600" dirty="0">
                <a:solidFill>
                  <a:schemeClr val="tx1"/>
                </a:solidFill>
              </a:rPr>
              <a:t>(неважно, какое предложение условное или сослагательное) </a:t>
            </a:r>
            <a:r>
              <a:rPr lang="ru-RU" sz="1600" b="1" dirty="0">
                <a:solidFill>
                  <a:schemeClr val="tx1"/>
                </a:solidFill>
              </a:rPr>
              <a:t>не употребляется будущее время</a:t>
            </a:r>
            <a:r>
              <a:rPr lang="ru-RU" sz="1600" dirty="0">
                <a:solidFill>
                  <a:schemeClr val="tx1"/>
                </a:solidFill>
              </a:rPr>
              <a:t>. (Не следует путать предложения </a:t>
            </a:r>
            <a:r>
              <a:rPr lang="ru-RU" sz="1600" b="1" dirty="0">
                <a:solidFill>
                  <a:schemeClr val="tx1"/>
                </a:solidFill>
              </a:rPr>
              <a:t>условные</a:t>
            </a:r>
            <a:r>
              <a:rPr lang="ru-RU" sz="1600" dirty="0">
                <a:solidFill>
                  <a:schemeClr val="tx1"/>
                </a:solidFill>
              </a:rPr>
              <a:t> с предложениями </a:t>
            </a:r>
            <a:r>
              <a:rPr lang="ru-RU" sz="1600" b="1" dirty="0">
                <a:solidFill>
                  <a:schemeClr val="tx1"/>
                </a:solidFill>
              </a:rPr>
              <a:t>дополнительными/изъяснительными</a:t>
            </a:r>
            <a:r>
              <a:rPr lang="ru-RU" sz="1600" dirty="0">
                <a:solidFill>
                  <a:schemeClr val="tx1"/>
                </a:solidFill>
              </a:rPr>
              <a:t>, где после </a:t>
            </a:r>
            <a:r>
              <a:rPr lang="ru-RU" sz="1600" b="1" dirty="0" err="1">
                <a:solidFill>
                  <a:schemeClr val="tx1"/>
                </a:solidFill>
              </a:rPr>
              <a:t>if</a:t>
            </a:r>
            <a:r>
              <a:rPr lang="ru-RU" sz="1600" dirty="0">
                <a:solidFill>
                  <a:schemeClr val="tx1"/>
                </a:solidFill>
              </a:rPr>
              <a:t> будущее время употребляется!)</a:t>
            </a:r>
            <a:br>
              <a:rPr lang="ru-RU" sz="1600" dirty="0">
                <a:solidFill>
                  <a:schemeClr val="tx1"/>
                </a:solidFill>
              </a:rPr>
            </a:br>
            <a:endParaRPr lang="ru-RU" sz="1600" dirty="0">
              <a:solidFill>
                <a:schemeClr val="tx1"/>
              </a:solidFill>
            </a:endParaRPr>
          </a:p>
        </p:txBody>
      </p:sp>
    </p:spTree>
    <p:extLst>
      <p:ext uri="{BB962C8B-B14F-4D97-AF65-F5344CB8AC3E}">
        <p14:creationId xmlns:p14="http://schemas.microsoft.com/office/powerpoint/2010/main" val="1768508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Home Task</a:t>
            </a:r>
            <a:endParaRPr lang="ru-RU" dirty="0"/>
          </a:p>
        </p:txBody>
      </p:sp>
      <p:sp>
        <p:nvSpPr>
          <p:cNvPr id="3" name="Заголовок 1"/>
          <p:cNvSpPr txBox="1">
            <a:spLocks/>
          </p:cNvSpPr>
          <p:nvPr/>
        </p:nvSpPr>
        <p:spPr>
          <a:xfrm>
            <a:off x="457200" y="1340768"/>
            <a:ext cx="8229600" cy="24482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solidFill>
                  <a:srgbClr val="FF0000"/>
                </a:solidFill>
              </a:rPr>
              <a:t>Выучить правило</a:t>
            </a:r>
          </a:p>
          <a:p>
            <a:r>
              <a:rPr lang="ru-RU" dirty="0" smtClean="0">
                <a:solidFill>
                  <a:srgbClr val="FF0000"/>
                </a:solidFill>
              </a:rPr>
              <a:t>Составить 10 предложений по теме</a:t>
            </a:r>
            <a:endParaRPr lang="ru-RU" dirty="0">
              <a:solidFill>
                <a:srgbClr val="FF0000"/>
              </a:solidFill>
            </a:endParaRPr>
          </a:p>
        </p:txBody>
      </p:sp>
    </p:spTree>
    <p:extLst>
      <p:ext uri="{BB962C8B-B14F-4D97-AF65-F5344CB8AC3E}">
        <p14:creationId xmlns:p14="http://schemas.microsoft.com/office/powerpoint/2010/main" val="46620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76673"/>
            <a:ext cx="7772400" cy="1008112"/>
          </a:xfrm>
        </p:spPr>
        <p:txBody>
          <a:bodyPr>
            <a:normAutofit fontScale="90000"/>
          </a:bodyPr>
          <a:lstStyle/>
          <a:p>
            <a:r>
              <a:rPr lang="en-US" b="1" dirty="0">
                <a:solidFill>
                  <a:schemeClr val="tx1"/>
                </a:solidFill>
              </a:rPr>
              <a:t>Subjunctive I</a:t>
            </a:r>
            <a:r>
              <a:rPr lang="en-US" dirty="0" smtClean="0">
                <a:solidFill>
                  <a:schemeClr val="tx1"/>
                </a:solidFill>
              </a:rPr>
              <a:t>.</a:t>
            </a:r>
            <a:r>
              <a:rPr lang="ru-RU" dirty="0" smtClean="0">
                <a:solidFill>
                  <a:schemeClr val="tx1"/>
                </a:solidFill>
              </a:rPr>
              <a:t> </a:t>
            </a:r>
            <a:r>
              <a:rPr lang="en-US" b="1" dirty="0" smtClean="0"/>
              <a:t>Present </a:t>
            </a:r>
            <a:r>
              <a:rPr lang="en-US" b="1" dirty="0"/>
              <a:t>Subjunctive</a:t>
            </a:r>
            <a:endParaRPr lang="ru-RU" dirty="0"/>
          </a:p>
        </p:txBody>
      </p:sp>
      <p:sp>
        <p:nvSpPr>
          <p:cNvPr id="3" name="Подзаголовок 2"/>
          <p:cNvSpPr>
            <a:spLocks noGrp="1"/>
          </p:cNvSpPr>
          <p:nvPr>
            <p:ph type="subTitle" idx="1"/>
          </p:nvPr>
        </p:nvSpPr>
        <p:spPr>
          <a:xfrm>
            <a:off x="1043608" y="1700808"/>
            <a:ext cx="7200800" cy="4608512"/>
          </a:xfrm>
        </p:spPr>
        <p:txBody>
          <a:bodyPr>
            <a:normAutofit/>
          </a:bodyPr>
          <a:lstStyle/>
          <a:p>
            <a:r>
              <a:rPr lang="ru-RU" sz="3200" dirty="0">
                <a:solidFill>
                  <a:schemeClr val="tx1"/>
                </a:solidFill>
              </a:rPr>
              <a:t>совпадает с инфинитивом без частицы </a:t>
            </a:r>
            <a:r>
              <a:rPr lang="ru-RU" sz="3200" b="1" dirty="0" err="1">
                <a:solidFill>
                  <a:schemeClr val="tx1"/>
                </a:solidFill>
              </a:rPr>
              <a:t>to</a:t>
            </a:r>
            <a:r>
              <a:rPr lang="ru-RU" sz="3200" b="1" dirty="0">
                <a:solidFill>
                  <a:schemeClr val="tx1"/>
                </a:solidFill>
              </a:rPr>
              <a:t> </a:t>
            </a:r>
            <a:r>
              <a:rPr lang="ru-RU" sz="3200" dirty="0">
                <a:solidFill>
                  <a:schemeClr val="tx1"/>
                </a:solidFill>
              </a:rPr>
              <a:t>и избегает разговорных и бытовых выражений, выбирая для себя более возвышенную среду обитания в виде официальных, публицистических или научных работ, а также лирических высказываний. При этом относит их к настоящему или будущему </a:t>
            </a:r>
            <a:r>
              <a:rPr lang="ru-RU" sz="3200" dirty="0" smtClean="0">
                <a:solidFill>
                  <a:schemeClr val="tx1"/>
                </a:solidFill>
              </a:rPr>
              <a:t>времени</a:t>
            </a:r>
            <a:r>
              <a:rPr lang="en-US" sz="3200" dirty="0">
                <a:solidFill>
                  <a:schemeClr val="tx1"/>
                </a:solidFill>
              </a:rPr>
              <a:t>.</a:t>
            </a:r>
            <a:endParaRPr lang="ru-RU" sz="3200" dirty="0">
              <a:solidFill>
                <a:schemeClr val="tx1"/>
              </a:solidFill>
            </a:endParaRPr>
          </a:p>
        </p:txBody>
      </p:sp>
    </p:spTree>
    <p:extLst>
      <p:ext uri="{BB962C8B-B14F-4D97-AF65-F5344CB8AC3E}">
        <p14:creationId xmlns:p14="http://schemas.microsoft.com/office/powerpoint/2010/main" val="318686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04664"/>
            <a:ext cx="7772400" cy="648072"/>
          </a:xfrm>
        </p:spPr>
        <p:txBody>
          <a:bodyPr>
            <a:normAutofit fontScale="90000"/>
          </a:bodyPr>
          <a:lstStyle/>
          <a:p>
            <a:r>
              <a:rPr lang="en-US" dirty="0"/>
              <a:t>Subjunctive Mood:</a:t>
            </a:r>
            <a:endParaRPr lang="ru-RU" dirty="0"/>
          </a:p>
        </p:txBody>
      </p:sp>
      <p:sp>
        <p:nvSpPr>
          <p:cNvPr id="3" name="Подзаголовок 2"/>
          <p:cNvSpPr>
            <a:spLocks noGrp="1"/>
          </p:cNvSpPr>
          <p:nvPr>
            <p:ph type="subTitle" idx="1"/>
          </p:nvPr>
        </p:nvSpPr>
        <p:spPr>
          <a:xfrm>
            <a:off x="827584" y="1196752"/>
            <a:ext cx="7272808" cy="5112568"/>
          </a:xfrm>
        </p:spPr>
        <p:txBody>
          <a:bodyPr>
            <a:normAutofit lnSpcReduction="10000"/>
          </a:bodyPr>
          <a:lstStyle/>
          <a:p>
            <a:r>
              <a:rPr lang="en-US" i="1" dirty="0"/>
              <a:t> </a:t>
            </a:r>
            <a:r>
              <a:rPr lang="en-US" sz="2800" b="1" i="1" dirty="0">
                <a:solidFill>
                  <a:schemeClr val="tx1"/>
                </a:solidFill>
              </a:rPr>
              <a:t>it is necessary that</a:t>
            </a:r>
            <a:r>
              <a:rPr lang="en-US" sz="2800" dirty="0">
                <a:solidFill>
                  <a:schemeClr val="tx1"/>
                </a:solidFill>
              </a:rPr>
              <a:t> – </a:t>
            </a:r>
            <a:r>
              <a:rPr lang="ru-RU" sz="2800" dirty="0">
                <a:solidFill>
                  <a:schemeClr val="tx1"/>
                </a:solidFill>
              </a:rPr>
              <a:t>необходимо, чтобы; </a:t>
            </a:r>
            <a:r>
              <a:rPr lang="ru-RU" sz="2800" i="1" dirty="0">
                <a:solidFill>
                  <a:schemeClr val="tx1"/>
                </a:solidFill>
              </a:rPr>
              <a:t> </a:t>
            </a:r>
            <a:endParaRPr lang="en-US" sz="2800" i="1" dirty="0" smtClean="0">
              <a:solidFill>
                <a:schemeClr val="tx1"/>
              </a:solidFill>
            </a:endParaRPr>
          </a:p>
          <a:p>
            <a:r>
              <a:rPr lang="en-US" sz="2800" b="1" i="1" dirty="0" smtClean="0">
                <a:solidFill>
                  <a:schemeClr val="tx1"/>
                </a:solidFill>
              </a:rPr>
              <a:t>it </a:t>
            </a:r>
            <a:r>
              <a:rPr lang="en-US" sz="2800" b="1" i="1" dirty="0">
                <a:solidFill>
                  <a:schemeClr val="tx1"/>
                </a:solidFill>
              </a:rPr>
              <a:t>is advisable that</a:t>
            </a:r>
            <a:r>
              <a:rPr lang="en-US" sz="2800" dirty="0">
                <a:solidFill>
                  <a:schemeClr val="tx1"/>
                </a:solidFill>
              </a:rPr>
              <a:t> – </a:t>
            </a:r>
            <a:r>
              <a:rPr lang="ru-RU" sz="2800" dirty="0">
                <a:solidFill>
                  <a:schemeClr val="tx1"/>
                </a:solidFill>
              </a:rPr>
              <a:t>целесообразно, чтобы;  </a:t>
            </a:r>
            <a:endParaRPr lang="en-US" sz="2800" dirty="0" smtClean="0">
              <a:solidFill>
                <a:schemeClr val="tx1"/>
              </a:solidFill>
            </a:endParaRPr>
          </a:p>
          <a:p>
            <a:r>
              <a:rPr lang="en-US" sz="2800" b="1" i="1" dirty="0" smtClean="0">
                <a:solidFill>
                  <a:schemeClr val="tx1"/>
                </a:solidFill>
              </a:rPr>
              <a:t>it </a:t>
            </a:r>
            <a:r>
              <a:rPr lang="en-US" sz="2800" b="1" i="1" dirty="0">
                <a:solidFill>
                  <a:schemeClr val="tx1"/>
                </a:solidFill>
              </a:rPr>
              <a:t>is important that</a:t>
            </a:r>
            <a:r>
              <a:rPr lang="en-US" sz="2800" dirty="0">
                <a:solidFill>
                  <a:schemeClr val="tx1"/>
                </a:solidFill>
              </a:rPr>
              <a:t> – </a:t>
            </a:r>
            <a:r>
              <a:rPr lang="ru-RU" sz="2800" dirty="0">
                <a:solidFill>
                  <a:schemeClr val="tx1"/>
                </a:solidFill>
              </a:rPr>
              <a:t>важно, чтобы; </a:t>
            </a:r>
            <a:endParaRPr lang="en-US" sz="2800" dirty="0" smtClean="0">
              <a:solidFill>
                <a:schemeClr val="tx1"/>
              </a:solidFill>
            </a:endParaRPr>
          </a:p>
          <a:p>
            <a:r>
              <a:rPr lang="ru-RU" sz="2800" i="1" dirty="0">
                <a:solidFill>
                  <a:schemeClr val="tx1"/>
                </a:solidFill>
              </a:rPr>
              <a:t> </a:t>
            </a:r>
            <a:r>
              <a:rPr lang="en-US" sz="2800" b="1" i="1" dirty="0">
                <a:solidFill>
                  <a:schemeClr val="tx1"/>
                </a:solidFill>
              </a:rPr>
              <a:t>to demand</a:t>
            </a:r>
            <a:r>
              <a:rPr lang="en-US" sz="2800" dirty="0">
                <a:solidFill>
                  <a:schemeClr val="tx1"/>
                </a:solidFill>
              </a:rPr>
              <a:t> – </a:t>
            </a:r>
            <a:r>
              <a:rPr lang="ru-RU" sz="2800" dirty="0">
                <a:solidFill>
                  <a:schemeClr val="tx1"/>
                </a:solidFill>
              </a:rPr>
              <a:t>требовать, </a:t>
            </a:r>
            <a:r>
              <a:rPr lang="ru-RU" sz="2800" b="1" i="1" dirty="0">
                <a:solidFill>
                  <a:schemeClr val="tx1"/>
                </a:solidFill>
              </a:rPr>
              <a:t> </a:t>
            </a:r>
            <a:endParaRPr lang="en-US" sz="2800" b="1" i="1" dirty="0" smtClean="0">
              <a:solidFill>
                <a:schemeClr val="tx1"/>
              </a:solidFill>
            </a:endParaRPr>
          </a:p>
          <a:p>
            <a:r>
              <a:rPr lang="en-US" sz="2800" b="1" i="1" dirty="0" smtClean="0">
                <a:solidFill>
                  <a:schemeClr val="tx1"/>
                </a:solidFill>
              </a:rPr>
              <a:t>to </a:t>
            </a:r>
            <a:r>
              <a:rPr lang="en-US" sz="2800" b="1" i="1" dirty="0">
                <a:solidFill>
                  <a:schemeClr val="tx1"/>
                </a:solidFill>
              </a:rPr>
              <a:t>suggest</a:t>
            </a:r>
            <a:r>
              <a:rPr lang="en-US" sz="2800" dirty="0">
                <a:solidFill>
                  <a:schemeClr val="tx1"/>
                </a:solidFill>
              </a:rPr>
              <a:t> – </a:t>
            </a:r>
            <a:r>
              <a:rPr lang="ru-RU" sz="2800" dirty="0">
                <a:solidFill>
                  <a:schemeClr val="tx1"/>
                </a:solidFill>
              </a:rPr>
              <a:t>предлагать,  </a:t>
            </a:r>
            <a:endParaRPr lang="en-US" sz="2800" dirty="0" smtClean="0">
              <a:solidFill>
                <a:schemeClr val="tx1"/>
              </a:solidFill>
            </a:endParaRPr>
          </a:p>
          <a:p>
            <a:r>
              <a:rPr lang="en-US" sz="2800" b="1" i="1" dirty="0" smtClean="0">
                <a:solidFill>
                  <a:schemeClr val="tx1"/>
                </a:solidFill>
              </a:rPr>
              <a:t>to </a:t>
            </a:r>
            <a:r>
              <a:rPr lang="en-US" sz="2800" b="1" i="1" dirty="0">
                <a:solidFill>
                  <a:schemeClr val="tx1"/>
                </a:solidFill>
              </a:rPr>
              <a:t>insist</a:t>
            </a:r>
            <a:r>
              <a:rPr lang="en-US" sz="2800" dirty="0">
                <a:solidFill>
                  <a:schemeClr val="tx1"/>
                </a:solidFill>
              </a:rPr>
              <a:t> – </a:t>
            </a:r>
            <a:r>
              <a:rPr lang="ru-RU" sz="2800" dirty="0">
                <a:solidFill>
                  <a:schemeClr val="tx1"/>
                </a:solidFill>
              </a:rPr>
              <a:t>настаивать, </a:t>
            </a:r>
            <a:endParaRPr lang="en-US" sz="2800" dirty="0" smtClean="0">
              <a:solidFill>
                <a:schemeClr val="tx1"/>
              </a:solidFill>
            </a:endParaRPr>
          </a:p>
          <a:p>
            <a:r>
              <a:rPr lang="en-US" sz="2800" b="1" i="1" dirty="0" smtClean="0">
                <a:solidFill>
                  <a:schemeClr val="tx1"/>
                </a:solidFill>
              </a:rPr>
              <a:t>to </a:t>
            </a:r>
            <a:r>
              <a:rPr lang="en-US" sz="2800" b="1" i="1" dirty="0">
                <a:solidFill>
                  <a:schemeClr val="tx1"/>
                </a:solidFill>
              </a:rPr>
              <a:t>recommend</a:t>
            </a:r>
            <a:r>
              <a:rPr lang="en-US" sz="2800" dirty="0">
                <a:solidFill>
                  <a:schemeClr val="tx1"/>
                </a:solidFill>
              </a:rPr>
              <a:t> – </a:t>
            </a:r>
            <a:r>
              <a:rPr lang="ru-RU" sz="2800" dirty="0" err="1">
                <a:solidFill>
                  <a:schemeClr val="tx1"/>
                </a:solidFill>
              </a:rPr>
              <a:t>рекомедовать</a:t>
            </a:r>
            <a:r>
              <a:rPr lang="ru-RU" sz="2800" dirty="0">
                <a:solidFill>
                  <a:schemeClr val="tx1"/>
                </a:solidFill>
              </a:rPr>
              <a:t>,  </a:t>
            </a:r>
            <a:endParaRPr lang="en-US" sz="2800" dirty="0" smtClean="0">
              <a:solidFill>
                <a:schemeClr val="tx1"/>
              </a:solidFill>
            </a:endParaRPr>
          </a:p>
          <a:p>
            <a:r>
              <a:rPr lang="en-US" sz="2800" b="1" i="1" dirty="0" smtClean="0">
                <a:solidFill>
                  <a:schemeClr val="tx1"/>
                </a:solidFill>
              </a:rPr>
              <a:t>to </a:t>
            </a:r>
            <a:r>
              <a:rPr lang="en-US" sz="2800" b="1" i="1" dirty="0">
                <a:solidFill>
                  <a:schemeClr val="tx1"/>
                </a:solidFill>
              </a:rPr>
              <a:t>ask</a:t>
            </a:r>
            <a:r>
              <a:rPr lang="en-US" sz="2800" dirty="0">
                <a:solidFill>
                  <a:schemeClr val="tx1"/>
                </a:solidFill>
              </a:rPr>
              <a:t>– </a:t>
            </a:r>
            <a:r>
              <a:rPr lang="ru-RU" sz="2800" dirty="0">
                <a:solidFill>
                  <a:schemeClr val="tx1"/>
                </a:solidFill>
              </a:rPr>
              <a:t>просить, </a:t>
            </a:r>
            <a:endParaRPr lang="en-US" sz="2800" dirty="0" smtClean="0">
              <a:solidFill>
                <a:schemeClr val="tx1"/>
              </a:solidFill>
            </a:endParaRPr>
          </a:p>
          <a:p>
            <a:r>
              <a:rPr lang="en-US" sz="2800" b="1" i="1" dirty="0" smtClean="0">
                <a:solidFill>
                  <a:schemeClr val="tx1"/>
                </a:solidFill>
              </a:rPr>
              <a:t>to </a:t>
            </a:r>
            <a:r>
              <a:rPr lang="en-US" sz="2800" b="1" i="1" dirty="0">
                <a:solidFill>
                  <a:schemeClr val="tx1"/>
                </a:solidFill>
              </a:rPr>
              <a:t>advise</a:t>
            </a:r>
            <a:r>
              <a:rPr lang="en-US" sz="2800" dirty="0">
                <a:solidFill>
                  <a:schemeClr val="tx1"/>
                </a:solidFill>
              </a:rPr>
              <a:t> – </a:t>
            </a:r>
            <a:r>
              <a:rPr lang="ru-RU" sz="2800" dirty="0">
                <a:solidFill>
                  <a:schemeClr val="tx1"/>
                </a:solidFill>
              </a:rPr>
              <a:t>советовать, </a:t>
            </a:r>
            <a:endParaRPr lang="en-US" sz="2800" dirty="0" smtClean="0">
              <a:solidFill>
                <a:schemeClr val="tx1"/>
              </a:solidFill>
            </a:endParaRPr>
          </a:p>
          <a:p>
            <a:r>
              <a:rPr lang="en-US" sz="2800" b="1" i="1" dirty="0" smtClean="0">
                <a:solidFill>
                  <a:schemeClr val="tx1"/>
                </a:solidFill>
              </a:rPr>
              <a:t>to </a:t>
            </a:r>
            <a:r>
              <a:rPr lang="en-US" sz="2800" b="1" i="1" dirty="0">
                <a:solidFill>
                  <a:schemeClr val="tx1"/>
                </a:solidFill>
              </a:rPr>
              <a:t>request</a:t>
            </a:r>
            <a:r>
              <a:rPr lang="en-US" sz="2800" dirty="0">
                <a:solidFill>
                  <a:schemeClr val="tx1"/>
                </a:solidFill>
              </a:rPr>
              <a:t> – </a:t>
            </a:r>
            <a:r>
              <a:rPr lang="ru-RU" sz="2800" dirty="0">
                <a:solidFill>
                  <a:schemeClr val="tx1"/>
                </a:solidFill>
              </a:rPr>
              <a:t>просить</a:t>
            </a:r>
          </a:p>
        </p:txBody>
      </p:sp>
    </p:spTree>
    <p:extLst>
      <p:ext uri="{BB962C8B-B14F-4D97-AF65-F5344CB8AC3E}">
        <p14:creationId xmlns:p14="http://schemas.microsoft.com/office/powerpoint/2010/main" val="143145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0"/>
            <a:ext cx="7772400" cy="720080"/>
          </a:xfrm>
        </p:spPr>
        <p:txBody>
          <a:bodyPr>
            <a:normAutofit fontScale="90000"/>
          </a:bodyPr>
          <a:lstStyle/>
          <a:p>
            <a:r>
              <a:rPr lang="ru-RU" dirty="0" smtClean="0"/>
              <a:t>Примеры</a:t>
            </a:r>
            <a:endParaRPr lang="ru-RU" dirty="0"/>
          </a:p>
        </p:txBody>
      </p:sp>
      <p:sp>
        <p:nvSpPr>
          <p:cNvPr id="3" name="Подзаголовок 2"/>
          <p:cNvSpPr>
            <a:spLocks noGrp="1"/>
          </p:cNvSpPr>
          <p:nvPr>
            <p:ph type="subTitle" idx="1"/>
          </p:nvPr>
        </p:nvSpPr>
        <p:spPr>
          <a:xfrm>
            <a:off x="1043608" y="1628800"/>
            <a:ext cx="6984776" cy="4032448"/>
          </a:xfrm>
        </p:spPr>
        <p:txBody>
          <a:bodyPr>
            <a:normAutofit/>
          </a:bodyPr>
          <a:lstStyle/>
          <a:p>
            <a:pPr fontAlgn="base"/>
            <a:r>
              <a:rPr lang="en-US" sz="2800" i="1" dirty="0">
                <a:solidFill>
                  <a:schemeClr val="tx1"/>
                </a:solidFill>
              </a:rPr>
              <a:t>It is advisable that he </a:t>
            </a:r>
            <a:r>
              <a:rPr lang="en-US" sz="2800" b="1" i="1" dirty="0">
                <a:solidFill>
                  <a:schemeClr val="tx1"/>
                </a:solidFill>
              </a:rPr>
              <a:t>stay</a:t>
            </a:r>
            <a:r>
              <a:rPr lang="en-US" sz="2800" i="1" dirty="0">
                <a:solidFill>
                  <a:schemeClr val="tx1"/>
                </a:solidFill>
              </a:rPr>
              <a:t> here for the weekend. — </a:t>
            </a:r>
            <a:r>
              <a:rPr lang="ru-RU" sz="2800" i="1" dirty="0">
                <a:solidFill>
                  <a:schemeClr val="tx1"/>
                </a:solidFill>
              </a:rPr>
              <a:t>Целесообразно, чтобы он остался здесь на выходные</a:t>
            </a:r>
            <a:r>
              <a:rPr lang="ru-RU" sz="2800" i="1" dirty="0" smtClean="0">
                <a:solidFill>
                  <a:schemeClr val="tx1"/>
                </a:solidFill>
              </a:rPr>
              <a:t>.</a:t>
            </a:r>
          </a:p>
          <a:p>
            <a:pPr fontAlgn="base"/>
            <a:endParaRPr lang="ru-RU" sz="2800" i="1" dirty="0">
              <a:solidFill>
                <a:schemeClr val="tx1"/>
              </a:solidFill>
            </a:endParaRPr>
          </a:p>
          <a:p>
            <a:pPr fontAlgn="base"/>
            <a:r>
              <a:rPr lang="en-US" sz="2800" i="1" dirty="0">
                <a:solidFill>
                  <a:schemeClr val="tx1"/>
                </a:solidFill>
              </a:rPr>
              <a:t>Lynn requests that she </a:t>
            </a:r>
            <a:r>
              <a:rPr lang="en-US" sz="2800" b="1" i="1" dirty="0">
                <a:solidFill>
                  <a:schemeClr val="tx1"/>
                </a:solidFill>
              </a:rPr>
              <a:t>be</a:t>
            </a:r>
            <a:r>
              <a:rPr lang="en-US" sz="2800" i="1" dirty="0">
                <a:solidFill>
                  <a:schemeClr val="tx1"/>
                </a:solidFill>
              </a:rPr>
              <a:t> in the room during the discussion. — </a:t>
            </a:r>
            <a:r>
              <a:rPr lang="ru-RU" sz="2800" i="1" dirty="0" err="1">
                <a:solidFill>
                  <a:schemeClr val="tx1"/>
                </a:solidFill>
              </a:rPr>
              <a:t>Линн</a:t>
            </a:r>
            <a:r>
              <a:rPr lang="ru-RU" sz="2800" i="1" dirty="0">
                <a:solidFill>
                  <a:schemeClr val="tx1"/>
                </a:solidFill>
              </a:rPr>
              <a:t> просит, чтобы она была бы в комнате во время обсуждения.</a:t>
            </a:r>
          </a:p>
          <a:p>
            <a:endParaRPr lang="ru-RU" dirty="0"/>
          </a:p>
        </p:txBody>
      </p:sp>
    </p:spTree>
    <p:extLst>
      <p:ext uri="{BB962C8B-B14F-4D97-AF65-F5344CB8AC3E}">
        <p14:creationId xmlns:p14="http://schemas.microsoft.com/office/powerpoint/2010/main" val="135887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2"/>
            <a:ext cx="7772400" cy="792088"/>
          </a:xfrm>
        </p:spPr>
        <p:txBody>
          <a:bodyPr>
            <a:normAutofit fontScale="90000"/>
          </a:bodyPr>
          <a:lstStyle/>
          <a:p>
            <a:r>
              <a:rPr lang="ru-RU" sz="3200" dirty="0">
                <a:solidFill>
                  <a:schemeClr val="tx1"/>
                </a:solidFill>
              </a:rPr>
              <a:t>Кроме этого, эту форму можно встретить в устойчивых выражениях:</a:t>
            </a:r>
          </a:p>
        </p:txBody>
      </p:sp>
      <p:sp>
        <p:nvSpPr>
          <p:cNvPr id="3" name="Подзаголовок 2"/>
          <p:cNvSpPr>
            <a:spLocks noGrp="1"/>
          </p:cNvSpPr>
          <p:nvPr>
            <p:ph type="subTitle" idx="1"/>
          </p:nvPr>
        </p:nvSpPr>
        <p:spPr>
          <a:xfrm>
            <a:off x="755576" y="1628800"/>
            <a:ext cx="7488832" cy="4824536"/>
          </a:xfrm>
        </p:spPr>
        <p:txBody>
          <a:bodyPr>
            <a:normAutofit lnSpcReduction="10000"/>
          </a:bodyPr>
          <a:lstStyle/>
          <a:p>
            <a:pPr fontAlgn="base"/>
            <a:r>
              <a:rPr lang="en-US" sz="3200" dirty="0">
                <a:solidFill>
                  <a:schemeClr val="tx1"/>
                </a:solidFill>
              </a:rPr>
              <a:t>God forbid! — </a:t>
            </a:r>
            <a:r>
              <a:rPr lang="ru-RU" sz="3200" dirty="0">
                <a:solidFill>
                  <a:schemeClr val="tx1"/>
                </a:solidFill>
              </a:rPr>
              <a:t>Боже упаси!</a:t>
            </a:r>
          </a:p>
          <a:p>
            <a:pPr fontAlgn="base"/>
            <a:r>
              <a:rPr lang="en-US" sz="3200" dirty="0">
                <a:solidFill>
                  <a:schemeClr val="tx1"/>
                </a:solidFill>
              </a:rPr>
              <a:t>Suffice it to say that (…) — </a:t>
            </a:r>
            <a:r>
              <a:rPr lang="ru-RU" sz="3200" dirty="0">
                <a:solidFill>
                  <a:schemeClr val="tx1"/>
                </a:solidFill>
              </a:rPr>
              <a:t>Достаточно сказать, что (…)</a:t>
            </a:r>
          </a:p>
          <a:p>
            <a:pPr fontAlgn="base"/>
            <a:r>
              <a:rPr lang="en-US" sz="3200" dirty="0">
                <a:solidFill>
                  <a:schemeClr val="tx1"/>
                </a:solidFill>
              </a:rPr>
              <a:t>Be it so. — </a:t>
            </a:r>
            <a:r>
              <a:rPr lang="ru-RU" sz="3200" dirty="0">
                <a:solidFill>
                  <a:schemeClr val="tx1"/>
                </a:solidFill>
              </a:rPr>
              <a:t>Да будет так.</a:t>
            </a:r>
          </a:p>
          <a:p>
            <a:pPr fontAlgn="base"/>
            <a:r>
              <a:rPr lang="en-US" sz="3200" dirty="0">
                <a:solidFill>
                  <a:schemeClr val="tx1"/>
                </a:solidFill>
              </a:rPr>
              <a:t>Far be it from me to (…) — </a:t>
            </a:r>
            <a:r>
              <a:rPr lang="ru-RU" sz="3200" dirty="0">
                <a:solidFill>
                  <a:schemeClr val="tx1"/>
                </a:solidFill>
              </a:rPr>
              <a:t>У меня и в мыслях не было (…)</a:t>
            </a:r>
          </a:p>
          <a:p>
            <a:pPr fontAlgn="base"/>
            <a:r>
              <a:rPr lang="en-US" sz="3200" dirty="0">
                <a:solidFill>
                  <a:schemeClr val="tx1"/>
                </a:solidFill>
              </a:rPr>
              <a:t>Long live the Queen! — </a:t>
            </a:r>
            <a:r>
              <a:rPr lang="ru-RU" sz="3200" dirty="0">
                <a:solidFill>
                  <a:schemeClr val="tx1"/>
                </a:solidFill>
              </a:rPr>
              <a:t>Да здравствует королева!</a:t>
            </a:r>
          </a:p>
          <a:p>
            <a:r>
              <a:rPr lang="ru-RU" dirty="0"/>
              <a:t/>
            </a:r>
            <a:br>
              <a:rPr lang="ru-RU" dirty="0"/>
            </a:br>
            <a:endParaRPr lang="ru-RU" dirty="0"/>
          </a:p>
        </p:txBody>
      </p:sp>
    </p:spTree>
    <p:extLst>
      <p:ext uri="{BB962C8B-B14F-4D97-AF65-F5344CB8AC3E}">
        <p14:creationId xmlns:p14="http://schemas.microsoft.com/office/powerpoint/2010/main" val="240785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1008112"/>
          </a:xfrm>
        </p:spPr>
        <p:txBody>
          <a:bodyPr/>
          <a:lstStyle/>
          <a:p>
            <a:r>
              <a:rPr lang="en-US" b="1" dirty="0">
                <a:solidFill>
                  <a:schemeClr val="tx1"/>
                </a:solidFill>
              </a:rPr>
              <a:t>Past Subjunctive</a:t>
            </a:r>
            <a:endParaRPr lang="ru-RU" dirty="0">
              <a:solidFill>
                <a:schemeClr val="tx1"/>
              </a:solidFill>
            </a:endParaRPr>
          </a:p>
        </p:txBody>
      </p:sp>
      <p:sp>
        <p:nvSpPr>
          <p:cNvPr id="3" name="Подзаголовок 2"/>
          <p:cNvSpPr>
            <a:spLocks noGrp="1"/>
          </p:cNvSpPr>
          <p:nvPr>
            <p:ph type="subTitle" idx="1"/>
          </p:nvPr>
        </p:nvSpPr>
        <p:spPr>
          <a:xfrm>
            <a:off x="611560" y="1700808"/>
            <a:ext cx="7776864" cy="4464496"/>
          </a:xfrm>
        </p:spPr>
        <p:txBody>
          <a:bodyPr>
            <a:normAutofit/>
          </a:bodyPr>
          <a:lstStyle/>
          <a:p>
            <a:r>
              <a:rPr lang="ru-RU" sz="2800" b="1" dirty="0" err="1">
                <a:solidFill>
                  <a:schemeClr val="tx1"/>
                </a:solidFill>
              </a:rPr>
              <a:t>Past</a:t>
            </a:r>
            <a:r>
              <a:rPr lang="ru-RU" sz="2800" b="1" dirty="0">
                <a:solidFill>
                  <a:schemeClr val="tx1"/>
                </a:solidFill>
              </a:rPr>
              <a:t> </a:t>
            </a:r>
            <a:r>
              <a:rPr lang="ru-RU" sz="2800" b="1" dirty="0" err="1">
                <a:solidFill>
                  <a:schemeClr val="tx1"/>
                </a:solidFill>
              </a:rPr>
              <a:t>Subjunctive</a:t>
            </a:r>
            <a:r>
              <a:rPr lang="ru-RU" sz="2800" dirty="0">
                <a:solidFill>
                  <a:schemeClr val="tx1"/>
                </a:solidFill>
              </a:rPr>
              <a:t> по счастливому случаю совпадает с </a:t>
            </a:r>
            <a:r>
              <a:rPr lang="ru-RU" sz="2800" b="1" dirty="0" err="1">
                <a:solidFill>
                  <a:schemeClr val="tx1"/>
                </a:solidFill>
              </a:rPr>
              <a:t>Past</a:t>
            </a:r>
            <a:r>
              <a:rPr lang="ru-RU" sz="2800" b="1" dirty="0">
                <a:solidFill>
                  <a:schemeClr val="tx1"/>
                </a:solidFill>
              </a:rPr>
              <a:t> </a:t>
            </a:r>
            <a:r>
              <a:rPr lang="ru-RU" sz="2800" b="1" dirty="0" err="1">
                <a:solidFill>
                  <a:schemeClr val="tx1"/>
                </a:solidFill>
              </a:rPr>
              <a:t>Simple</a:t>
            </a:r>
            <a:r>
              <a:rPr lang="ru-RU" sz="2800" dirty="0">
                <a:solidFill>
                  <a:schemeClr val="tx1"/>
                </a:solidFill>
              </a:rPr>
              <a:t>. Обратите внимание, что глагол </a:t>
            </a:r>
            <a:r>
              <a:rPr lang="ru-RU" sz="2800" b="1" dirty="0" err="1">
                <a:solidFill>
                  <a:schemeClr val="tx1"/>
                </a:solidFill>
              </a:rPr>
              <a:t>to</a:t>
            </a:r>
            <a:r>
              <a:rPr lang="ru-RU" sz="2800" b="1" dirty="0">
                <a:solidFill>
                  <a:schemeClr val="tx1"/>
                </a:solidFill>
              </a:rPr>
              <a:t> </a:t>
            </a:r>
            <a:r>
              <a:rPr lang="ru-RU" sz="2800" b="1" dirty="0" err="1">
                <a:solidFill>
                  <a:schemeClr val="tx1"/>
                </a:solidFill>
              </a:rPr>
              <a:t>be</a:t>
            </a:r>
            <a:r>
              <a:rPr lang="ru-RU" sz="2800" dirty="0">
                <a:solidFill>
                  <a:schemeClr val="tx1"/>
                </a:solidFill>
              </a:rPr>
              <a:t> имеет форму </a:t>
            </a:r>
            <a:r>
              <a:rPr lang="ru-RU" sz="2800" b="1" dirty="0" err="1">
                <a:solidFill>
                  <a:schemeClr val="tx1"/>
                </a:solidFill>
              </a:rPr>
              <a:t>were</a:t>
            </a:r>
            <a:r>
              <a:rPr lang="ru-RU" sz="2800" dirty="0">
                <a:solidFill>
                  <a:schemeClr val="tx1"/>
                </a:solidFill>
              </a:rPr>
              <a:t> для всех местоимений (хотя в современном английском все-таки появляется </a:t>
            </a:r>
            <a:r>
              <a:rPr lang="ru-RU" sz="2800" b="1" dirty="0" err="1">
                <a:solidFill>
                  <a:schemeClr val="tx1"/>
                </a:solidFill>
              </a:rPr>
              <a:t>was</a:t>
            </a:r>
            <a:r>
              <a:rPr lang="ru-RU" sz="2800" dirty="0">
                <a:solidFill>
                  <a:schemeClr val="tx1"/>
                </a:solidFill>
              </a:rPr>
              <a:t> для </a:t>
            </a:r>
            <a:r>
              <a:rPr lang="ru-RU" sz="2800" b="1" dirty="0">
                <a:solidFill>
                  <a:schemeClr val="tx1"/>
                </a:solidFill>
              </a:rPr>
              <a:t>I, </a:t>
            </a:r>
            <a:r>
              <a:rPr lang="ru-RU" sz="2800" b="1" dirty="0" err="1">
                <a:solidFill>
                  <a:schemeClr val="tx1"/>
                </a:solidFill>
              </a:rPr>
              <a:t>he</a:t>
            </a:r>
            <a:r>
              <a:rPr lang="ru-RU" sz="2800" b="1" dirty="0">
                <a:solidFill>
                  <a:schemeClr val="tx1"/>
                </a:solidFill>
              </a:rPr>
              <a:t>, </a:t>
            </a:r>
            <a:r>
              <a:rPr lang="ru-RU" sz="2800" b="1" dirty="0" err="1">
                <a:solidFill>
                  <a:schemeClr val="tx1"/>
                </a:solidFill>
              </a:rPr>
              <a:t>she</a:t>
            </a:r>
            <a:r>
              <a:rPr lang="ru-RU" sz="2800" b="1" dirty="0">
                <a:solidFill>
                  <a:schemeClr val="tx1"/>
                </a:solidFill>
              </a:rPr>
              <a:t>, </a:t>
            </a:r>
            <a:r>
              <a:rPr lang="ru-RU" sz="2800" b="1" dirty="0" err="1">
                <a:solidFill>
                  <a:schemeClr val="tx1"/>
                </a:solidFill>
              </a:rPr>
              <a:t>it</a:t>
            </a:r>
            <a:r>
              <a:rPr lang="ru-RU" sz="2800" dirty="0">
                <a:solidFill>
                  <a:schemeClr val="tx1"/>
                </a:solidFill>
              </a:rPr>
              <a:t>). Употребляйте его в восклицаниях с </a:t>
            </a:r>
            <a:r>
              <a:rPr lang="ru-RU" sz="2800" b="1" dirty="0" err="1">
                <a:solidFill>
                  <a:schemeClr val="tx1"/>
                </a:solidFill>
              </a:rPr>
              <a:t>if</a:t>
            </a:r>
            <a:r>
              <a:rPr lang="ru-RU" sz="2800" b="1" dirty="0">
                <a:solidFill>
                  <a:schemeClr val="tx1"/>
                </a:solidFill>
              </a:rPr>
              <a:t> </a:t>
            </a:r>
            <a:r>
              <a:rPr lang="ru-RU" sz="2800" b="1" dirty="0" err="1">
                <a:solidFill>
                  <a:schemeClr val="tx1"/>
                </a:solidFill>
              </a:rPr>
              <a:t>only</a:t>
            </a:r>
            <a:r>
              <a:rPr lang="ru-RU" sz="2800" dirty="0">
                <a:solidFill>
                  <a:schemeClr val="tx1"/>
                </a:solidFill>
              </a:rPr>
              <a:t>, придаточных образа действия с союзами </a:t>
            </a:r>
            <a:r>
              <a:rPr lang="ru-RU" sz="2800" b="1" dirty="0" err="1">
                <a:solidFill>
                  <a:schemeClr val="tx1"/>
                </a:solidFill>
              </a:rPr>
              <a:t>as</a:t>
            </a:r>
            <a:r>
              <a:rPr lang="ru-RU" sz="2800" b="1" dirty="0">
                <a:solidFill>
                  <a:schemeClr val="tx1"/>
                </a:solidFill>
              </a:rPr>
              <a:t> </a:t>
            </a:r>
            <a:r>
              <a:rPr lang="ru-RU" sz="2800" b="1" dirty="0" err="1">
                <a:solidFill>
                  <a:schemeClr val="tx1"/>
                </a:solidFill>
              </a:rPr>
              <a:t>if</a:t>
            </a:r>
            <a:r>
              <a:rPr lang="ru-RU" sz="2800" b="1" dirty="0">
                <a:solidFill>
                  <a:schemeClr val="tx1"/>
                </a:solidFill>
              </a:rPr>
              <a:t>/</a:t>
            </a:r>
            <a:r>
              <a:rPr lang="ru-RU" sz="2800" b="1" dirty="0" err="1">
                <a:solidFill>
                  <a:schemeClr val="tx1"/>
                </a:solidFill>
              </a:rPr>
              <a:t>as</a:t>
            </a:r>
            <a:r>
              <a:rPr lang="ru-RU" sz="2800" b="1" dirty="0">
                <a:solidFill>
                  <a:schemeClr val="tx1"/>
                </a:solidFill>
              </a:rPr>
              <a:t> </a:t>
            </a:r>
            <a:r>
              <a:rPr lang="ru-RU" sz="2800" b="1" dirty="0" err="1">
                <a:solidFill>
                  <a:schemeClr val="tx1"/>
                </a:solidFill>
              </a:rPr>
              <a:t>though</a:t>
            </a:r>
            <a:r>
              <a:rPr lang="ru-RU" sz="2800" dirty="0">
                <a:solidFill>
                  <a:schemeClr val="tx1"/>
                </a:solidFill>
              </a:rPr>
              <a:t>, дополнительных с</a:t>
            </a:r>
            <a:r>
              <a:rPr lang="ru-RU" sz="2800" b="1" dirty="0">
                <a:solidFill>
                  <a:schemeClr val="tx1"/>
                </a:solidFill>
              </a:rPr>
              <a:t> </a:t>
            </a:r>
            <a:r>
              <a:rPr lang="ru-RU" sz="2800" b="1" dirty="0" err="1">
                <a:solidFill>
                  <a:schemeClr val="tx1"/>
                </a:solidFill>
              </a:rPr>
              <a:t>to</a:t>
            </a:r>
            <a:r>
              <a:rPr lang="ru-RU" sz="2800" b="1" dirty="0">
                <a:solidFill>
                  <a:schemeClr val="tx1"/>
                </a:solidFill>
              </a:rPr>
              <a:t> </a:t>
            </a:r>
            <a:r>
              <a:rPr lang="ru-RU" sz="2800" b="1" dirty="0" err="1">
                <a:solidFill>
                  <a:schemeClr val="tx1"/>
                </a:solidFill>
              </a:rPr>
              <a:t>wish</a:t>
            </a:r>
            <a:r>
              <a:rPr lang="ru-RU" sz="2800" dirty="0">
                <a:solidFill>
                  <a:schemeClr val="tx1"/>
                </a:solidFill>
              </a:rPr>
              <a:t>, где указывается действие, </a:t>
            </a:r>
            <a:r>
              <a:rPr lang="ru-RU" sz="2800" dirty="0" err="1">
                <a:solidFill>
                  <a:schemeClr val="tx1"/>
                </a:solidFill>
              </a:rPr>
              <a:t>предшествуещее</a:t>
            </a:r>
            <a:r>
              <a:rPr lang="ru-RU" sz="2800" dirty="0">
                <a:solidFill>
                  <a:schemeClr val="tx1"/>
                </a:solidFill>
              </a:rPr>
              <a:t> или совпадающее с моментом </a:t>
            </a:r>
            <a:r>
              <a:rPr lang="ru-RU" sz="2800" dirty="0" smtClean="0">
                <a:solidFill>
                  <a:schemeClr val="tx1"/>
                </a:solidFill>
              </a:rPr>
              <a:t>речи.</a:t>
            </a:r>
            <a:endParaRPr lang="ru-RU" sz="2800" dirty="0">
              <a:solidFill>
                <a:schemeClr val="tx1"/>
              </a:solidFill>
            </a:endParaRPr>
          </a:p>
          <a:p>
            <a:endParaRPr lang="ru-RU" dirty="0"/>
          </a:p>
        </p:txBody>
      </p:sp>
    </p:spTree>
    <p:extLst>
      <p:ext uri="{BB962C8B-B14F-4D97-AF65-F5344CB8AC3E}">
        <p14:creationId xmlns:p14="http://schemas.microsoft.com/office/powerpoint/2010/main" val="375038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792088"/>
          </a:xfrm>
        </p:spPr>
        <p:txBody>
          <a:bodyPr/>
          <a:lstStyle/>
          <a:p>
            <a:r>
              <a:rPr lang="ru-RU" dirty="0" smtClean="0">
                <a:solidFill>
                  <a:schemeClr val="tx1"/>
                </a:solidFill>
              </a:rPr>
              <a:t>Пример</a:t>
            </a:r>
            <a:endParaRPr lang="ru-RU" dirty="0">
              <a:solidFill>
                <a:schemeClr val="tx1"/>
              </a:solidFill>
            </a:endParaRPr>
          </a:p>
        </p:txBody>
      </p:sp>
      <p:sp>
        <p:nvSpPr>
          <p:cNvPr id="3" name="Подзаголовок 2"/>
          <p:cNvSpPr>
            <a:spLocks noGrp="1"/>
          </p:cNvSpPr>
          <p:nvPr>
            <p:ph type="subTitle" idx="1"/>
          </p:nvPr>
        </p:nvSpPr>
        <p:spPr>
          <a:xfrm>
            <a:off x="1371600" y="1700808"/>
            <a:ext cx="6400800" cy="4536504"/>
          </a:xfrm>
        </p:spPr>
        <p:txBody>
          <a:bodyPr/>
          <a:lstStyle/>
          <a:p>
            <a:pPr fontAlgn="base"/>
            <a:r>
              <a:rPr lang="en-US" sz="2800" i="1" dirty="0">
                <a:solidFill>
                  <a:schemeClr val="tx1"/>
                </a:solidFill>
              </a:rPr>
              <a:t>If only he </a:t>
            </a:r>
            <a:r>
              <a:rPr lang="en-US" sz="2800" b="1" i="1" dirty="0">
                <a:solidFill>
                  <a:schemeClr val="tx1"/>
                </a:solidFill>
              </a:rPr>
              <a:t>were</a:t>
            </a:r>
            <a:r>
              <a:rPr lang="en-US" sz="2800" i="1" dirty="0">
                <a:solidFill>
                  <a:schemeClr val="tx1"/>
                </a:solidFill>
              </a:rPr>
              <a:t> a doctor! — </a:t>
            </a:r>
            <a:r>
              <a:rPr lang="ru-RU" sz="2800" i="1" dirty="0">
                <a:solidFill>
                  <a:schemeClr val="tx1"/>
                </a:solidFill>
              </a:rPr>
              <a:t>Ах, если бы он был врачом!</a:t>
            </a:r>
          </a:p>
          <a:p>
            <a:pPr fontAlgn="base"/>
            <a:r>
              <a:rPr lang="en-US" sz="2800" i="1" dirty="0">
                <a:solidFill>
                  <a:schemeClr val="tx1"/>
                </a:solidFill>
              </a:rPr>
              <a:t>Jess loved Richard as if he </a:t>
            </a:r>
            <a:r>
              <a:rPr lang="en-US" sz="2800" b="1" i="1" dirty="0">
                <a:solidFill>
                  <a:schemeClr val="tx1"/>
                </a:solidFill>
              </a:rPr>
              <a:t>were</a:t>
            </a:r>
            <a:r>
              <a:rPr lang="en-US" sz="2800" i="1" dirty="0">
                <a:solidFill>
                  <a:schemeClr val="tx1"/>
                </a:solidFill>
              </a:rPr>
              <a:t> her father. — </a:t>
            </a:r>
            <a:r>
              <a:rPr lang="ru-RU" sz="2800" i="1" dirty="0" err="1">
                <a:solidFill>
                  <a:schemeClr val="tx1"/>
                </a:solidFill>
              </a:rPr>
              <a:t>Джесс</a:t>
            </a:r>
            <a:r>
              <a:rPr lang="ru-RU" sz="2800" i="1" dirty="0">
                <a:solidFill>
                  <a:schemeClr val="tx1"/>
                </a:solidFill>
              </a:rPr>
              <a:t> любила Ричарда, как если бы он был ее отцом.</a:t>
            </a:r>
          </a:p>
          <a:p>
            <a:pPr fontAlgn="base"/>
            <a:r>
              <a:rPr lang="en-US" sz="2800" i="1" dirty="0">
                <a:solidFill>
                  <a:schemeClr val="tx1"/>
                </a:solidFill>
              </a:rPr>
              <a:t>I wish you </a:t>
            </a:r>
            <a:r>
              <a:rPr lang="en-US" sz="2800" b="1" i="1" dirty="0">
                <a:solidFill>
                  <a:schemeClr val="tx1"/>
                </a:solidFill>
              </a:rPr>
              <a:t>came</a:t>
            </a:r>
            <a:r>
              <a:rPr lang="en-US" sz="2800" i="1" dirty="0">
                <a:solidFill>
                  <a:schemeClr val="tx1"/>
                </a:solidFill>
              </a:rPr>
              <a:t> to our place tonight. — </a:t>
            </a:r>
            <a:r>
              <a:rPr lang="ru-RU" sz="2800" i="1" dirty="0">
                <a:solidFill>
                  <a:schemeClr val="tx1"/>
                </a:solidFill>
              </a:rPr>
              <a:t>Жаль, что ты не придешь к нам сегодня вечером.</a:t>
            </a:r>
          </a:p>
          <a:p>
            <a:endParaRPr lang="ru-RU" dirty="0"/>
          </a:p>
        </p:txBody>
      </p:sp>
    </p:spTree>
    <p:extLst>
      <p:ext uri="{BB962C8B-B14F-4D97-AF65-F5344CB8AC3E}">
        <p14:creationId xmlns:p14="http://schemas.microsoft.com/office/powerpoint/2010/main" val="335239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548680"/>
            <a:ext cx="7772400" cy="748680"/>
          </a:xfrm>
        </p:spPr>
        <p:txBody>
          <a:bodyPr>
            <a:normAutofit fontScale="90000"/>
          </a:bodyPr>
          <a:lstStyle/>
          <a:p>
            <a:r>
              <a:rPr lang="en-US" b="1" dirty="0">
                <a:solidFill>
                  <a:schemeClr val="tx1"/>
                </a:solidFill>
              </a:rPr>
              <a:t>Past Perfect Subjunctive</a:t>
            </a:r>
            <a:r>
              <a:rPr lang="en-US" dirty="0">
                <a:solidFill>
                  <a:schemeClr val="tx1"/>
                </a:solidFill>
              </a:rPr>
              <a:t> </a:t>
            </a:r>
            <a:endParaRPr lang="ru-RU" dirty="0">
              <a:solidFill>
                <a:schemeClr val="tx1"/>
              </a:solidFill>
            </a:endParaRPr>
          </a:p>
        </p:txBody>
      </p:sp>
      <p:sp>
        <p:nvSpPr>
          <p:cNvPr id="3" name="Подзаголовок 2"/>
          <p:cNvSpPr>
            <a:spLocks noGrp="1"/>
          </p:cNvSpPr>
          <p:nvPr>
            <p:ph type="subTitle" idx="1"/>
          </p:nvPr>
        </p:nvSpPr>
        <p:spPr>
          <a:xfrm>
            <a:off x="539552" y="1628800"/>
            <a:ext cx="7776864" cy="4608512"/>
          </a:xfrm>
        </p:spPr>
        <p:txBody>
          <a:bodyPr>
            <a:normAutofit/>
          </a:bodyPr>
          <a:lstStyle/>
          <a:p>
            <a:r>
              <a:rPr lang="ru-RU" sz="3200" b="1" dirty="0" err="1">
                <a:solidFill>
                  <a:schemeClr val="tx1"/>
                </a:solidFill>
              </a:rPr>
              <a:t>Past</a:t>
            </a:r>
            <a:r>
              <a:rPr lang="ru-RU" sz="3200" b="1" dirty="0">
                <a:solidFill>
                  <a:schemeClr val="tx1"/>
                </a:solidFill>
              </a:rPr>
              <a:t> </a:t>
            </a:r>
            <a:r>
              <a:rPr lang="ru-RU" sz="3200" b="1" dirty="0" err="1">
                <a:solidFill>
                  <a:schemeClr val="tx1"/>
                </a:solidFill>
              </a:rPr>
              <a:t>Perfect</a:t>
            </a:r>
            <a:r>
              <a:rPr lang="ru-RU" sz="3200" b="1" dirty="0">
                <a:solidFill>
                  <a:schemeClr val="tx1"/>
                </a:solidFill>
              </a:rPr>
              <a:t> </a:t>
            </a:r>
            <a:r>
              <a:rPr lang="ru-RU" sz="3200" b="1" dirty="0" err="1">
                <a:solidFill>
                  <a:schemeClr val="tx1"/>
                </a:solidFill>
              </a:rPr>
              <a:t>Subjunctive</a:t>
            </a:r>
            <a:r>
              <a:rPr lang="ru-RU" sz="3200" dirty="0">
                <a:solidFill>
                  <a:schemeClr val="tx1"/>
                </a:solidFill>
              </a:rPr>
              <a:t> идентично </a:t>
            </a:r>
            <a:r>
              <a:rPr lang="ru-RU" sz="3200" b="1" dirty="0" err="1">
                <a:solidFill>
                  <a:schemeClr val="tx1"/>
                </a:solidFill>
              </a:rPr>
              <a:t>Past</a:t>
            </a:r>
            <a:r>
              <a:rPr lang="ru-RU" sz="3200" b="1" dirty="0">
                <a:solidFill>
                  <a:schemeClr val="tx1"/>
                </a:solidFill>
              </a:rPr>
              <a:t> </a:t>
            </a:r>
            <a:r>
              <a:rPr lang="ru-RU" sz="3200" b="1" dirty="0" err="1">
                <a:solidFill>
                  <a:schemeClr val="tx1"/>
                </a:solidFill>
              </a:rPr>
              <a:t>Perfect</a:t>
            </a:r>
            <a:r>
              <a:rPr lang="ru-RU" sz="3200" dirty="0">
                <a:solidFill>
                  <a:schemeClr val="tx1"/>
                </a:solidFill>
              </a:rPr>
              <a:t>. Здесь речь идет об уже завершенном действии. Что касается сферы использования, то она совпадает с предыдущим пунктом. Как видите, грамматика</a:t>
            </a:r>
            <a:r>
              <a:rPr lang="ru-RU" sz="3200" b="1" dirty="0">
                <a:solidFill>
                  <a:schemeClr val="tx1"/>
                </a:solidFill>
              </a:rPr>
              <a:t> </a:t>
            </a:r>
            <a:r>
              <a:rPr lang="ru-RU" sz="3200" b="1" dirty="0" err="1">
                <a:solidFill>
                  <a:schemeClr val="tx1"/>
                </a:solidFill>
              </a:rPr>
              <a:t>if</a:t>
            </a:r>
            <a:r>
              <a:rPr lang="ru-RU" sz="3200" b="1" dirty="0">
                <a:solidFill>
                  <a:schemeClr val="tx1"/>
                </a:solidFill>
              </a:rPr>
              <a:t> </a:t>
            </a:r>
            <a:r>
              <a:rPr lang="ru-RU" sz="3200" b="1" dirty="0" err="1">
                <a:solidFill>
                  <a:schemeClr val="tx1"/>
                </a:solidFill>
              </a:rPr>
              <a:t>only</a:t>
            </a:r>
            <a:r>
              <a:rPr lang="ru-RU" sz="3200" dirty="0">
                <a:solidFill>
                  <a:schemeClr val="tx1"/>
                </a:solidFill>
              </a:rPr>
              <a:t> не отличается от других примеров:</a:t>
            </a:r>
          </a:p>
          <a:p>
            <a:endParaRPr lang="ru-RU" dirty="0"/>
          </a:p>
        </p:txBody>
      </p:sp>
    </p:spTree>
    <p:extLst>
      <p:ext uri="{BB962C8B-B14F-4D97-AF65-F5344CB8AC3E}">
        <p14:creationId xmlns:p14="http://schemas.microsoft.com/office/powerpoint/2010/main" val="2967915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99</TotalTime>
  <Words>231</Words>
  <Application>Microsoft Office PowerPoint</Application>
  <PresentationFormat>Экран (4:3)</PresentationFormat>
  <Paragraphs>86</Paragraphs>
  <Slides>26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26</vt:i4>
      </vt:variant>
    </vt:vector>
  </HeadingPairs>
  <TitlesOfParts>
    <vt:vector size="29" baseType="lpstr">
      <vt:lpstr>Candara</vt:lpstr>
      <vt:lpstr>Symbol</vt:lpstr>
      <vt:lpstr>Волна</vt:lpstr>
      <vt:lpstr>Subjunctive Mood</vt:lpstr>
      <vt:lpstr>Для выражения сослагательного наклонения в английском яз. употребляются два типа форм:</vt:lpstr>
      <vt:lpstr>Subjunctive I. Present Subjunctive</vt:lpstr>
      <vt:lpstr>Subjunctive Mood:</vt:lpstr>
      <vt:lpstr>Примеры</vt:lpstr>
      <vt:lpstr>Кроме этого, эту форму можно встретить в устойчивых выражениях:</vt:lpstr>
      <vt:lpstr>Past Subjunctive</vt:lpstr>
      <vt:lpstr>Пример</vt:lpstr>
      <vt:lpstr>Past Perfect Subjunctive </vt:lpstr>
      <vt:lpstr>Пример</vt:lpstr>
      <vt:lpstr>Subjunctive II</vt:lpstr>
      <vt:lpstr>Пример</vt:lpstr>
      <vt:lpstr> The Suppositional Mood</vt:lpstr>
      <vt:lpstr>Используйте ее:</vt:lpstr>
      <vt:lpstr>В вопросах, начинающихся с why: Why should I go there? — С чего бы мне туда идти?  С уже знакомыми глаголами и выражениями из Present Subjunctive: It is necessary that we should fly to the USA, not sail. — Необходимо, чтобы мы полетели в США, а не поплыли. </vt:lpstr>
      <vt:lpstr>Презентация PowerPoint</vt:lpstr>
      <vt:lpstr> Краткий обзор перечисленных форм. Синтетические формы:  ( Subjunctive I ) </vt:lpstr>
      <vt:lpstr>Аналитические формы:  ( Subjunctive II )</vt:lpstr>
      <vt:lpstr>Смысловое различие вспомогательных глаголов:</vt:lpstr>
      <vt:lpstr>Сослагательное наклонение используется после следующих глаголов:</vt:lpstr>
      <vt:lpstr>Презентация PowerPoint</vt:lpstr>
      <vt:lpstr>Сослагательное наклонение используется после следующих выражений:</vt:lpstr>
      <vt:lpstr>Презентация PowerPoint</vt:lpstr>
      <vt:lpstr>Презентация PowerPoint</vt:lpstr>
      <vt:lpstr>Разница между сослагательным наклонением (Subjunctive Mood) и условными предложениями, конечно же, есть. Прежде всего в употреблении видо-временных форм. Наклонение (mood) - это форма глагола, определяющая отношение действия к действительности, то есть является ли действие реальным, желаемым, проблематичным или нереальным. Наклонения в английском языке представлены тремя видами: изъявительное (Indicative Mood), повелительное (Imperative Mood) и сослагательное (Subjunctive Mood). У английского сослагательного наклонения (Subjunctive Mood) существуют три разновидности: условное наклонение (Conditional Mood), сослагательное наклонение (Subjunctive Mood) и предположительное наклонение (Suppositional Mood). Очень часто условные предложения рассматриваются как разновидность сослагательного наклонения, с той лишь разницей, что действия в них реальные в отличие от нереальных (в настоящем, прошедшем и будущем), представленных сослагательным наклонением. Достаточно сложно:-) Но это только в теории: на практике всё значительно проще. А говоря же совсем по-простому, то, если в предложении есть слово если, то это будет предложение условное (соответствует придаточному условному предложению в русском языке). А вот если к слову если ещё прибавляется и частица бы (показатель сослагательного наклонения), то это уже и будет непосредственно сослагательное наклонение. Самое главное, что нужно помнить при изучении английского языка (с практической точки зрения), что после if(неважно, какое предложение условное или сослагательное) не употребляется будущее время. (Не следует путать предложения условные с предложениями дополнительными/изъяснительными, где после if будущее время употребляется!) </vt:lpstr>
      <vt:lpstr>Home Task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Subjunctive</dc:title>
  <dc:creator>Админ</dc:creator>
  <cp:lastModifiedBy>Ismailov musa</cp:lastModifiedBy>
  <cp:revision>9</cp:revision>
  <dcterms:created xsi:type="dcterms:W3CDTF">2016-10-08T23:23:28Z</dcterms:created>
  <dcterms:modified xsi:type="dcterms:W3CDTF">2020-04-25T17:10:13Z</dcterms:modified>
</cp:coreProperties>
</file>