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318" r:id="rId5"/>
    <p:sldId id="261" r:id="rId6"/>
    <p:sldId id="262" r:id="rId7"/>
    <p:sldId id="298" r:id="rId8"/>
    <p:sldId id="263" r:id="rId9"/>
    <p:sldId id="300" r:id="rId10"/>
    <p:sldId id="264" r:id="rId11"/>
    <p:sldId id="299" r:id="rId12"/>
    <p:sldId id="301" r:id="rId13"/>
    <p:sldId id="313" r:id="rId14"/>
    <p:sldId id="265" r:id="rId15"/>
    <p:sldId id="302" r:id="rId16"/>
    <p:sldId id="314" r:id="rId17"/>
    <p:sldId id="303" r:id="rId18"/>
    <p:sldId id="304" r:id="rId19"/>
    <p:sldId id="315" r:id="rId20"/>
    <p:sldId id="305" r:id="rId21"/>
    <p:sldId id="306" r:id="rId22"/>
    <p:sldId id="316" r:id="rId23"/>
    <p:sldId id="271" r:id="rId24"/>
    <p:sldId id="274" r:id="rId25"/>
    <p:sldId id="317" r:id="rId26"/>
    <p:sldId id="308" r:id="rId27"/>
    <p:sldId id="275" r:id="rId28"/>
    <p:sldId id="309" r:id="rId29"/>
    <p:sldId id="310" r:id="rId30"/>
    <p:sldId id="311" r:id="rId31"/>
    <p:sldId id="280" r:id="rId32"/>
    <p:sldId id="297" r:id="rId33"/>
    <p:sldId id="28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05B71-3810-4A8B-99E8-6510DEFD756A}" type="datetimeFigureOut">
              <a:rPr lang="ru-RU" smtClean="0"/>
              <a:pPr/>
              <a:t>16.11.2013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91DD2-9E57-41A0-BF08-77F72FAC5FC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785794"/>
            <a:ext cx="7765044" cy="923330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Здравствуйте, ребята!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57364"/>
            <a:ext cx="7734320" cy="468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397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Поэма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solidFill>
            <a:srgbClr val="FF0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Это большое лирико-драматическое произведение, отличающееся  большой эмоциональностью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Средства музыкальной выразительности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Динамика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Ритм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Темп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Интонация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Мелодия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Характер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 </a:t>
            </a:r>
            <a:r>
              <a:rPr lang="ru-RU" dirty="0" smtClean="0"/>
              <a:t>Тембр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Лад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9064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8417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Поет </a:t>
            </a:r>
            <a:r>
              <a:rPr lang="ru-RU" sz="2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зима – </a:t>
            </a:r>
            <a:r>
              <a:rPr lang="ru-RU" sz="2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аукает, Мохнатый </a:t>
            </a:r>
            <a:r>
              <a:rPr lang="ru-RU" sz="2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лес баюкает</a:t>
            </a:r>
            <a:br>
              <a:rPr lang="ru-RU" sz="2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800" dirty="0" err="1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Стозвоном</a:t>
            </a:r>
            <a:r>
              <a:rPr lang="ru-RU" sz="28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 сосняка</a:t>
            </a:r>
            <a:r>
              <a:rPr lang="ru-RU" sz="2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…</a:t>
            </a:r>
            <a:br>
              <a:rPr lang="ru-RU" sz="2800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…Кругом с тоской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глубокою Плывут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в страну далекую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Седые облака…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988840"/>
            <a:ext cx="8046156" cy="4536504"/>
          </a:xfrm>
        </p:spPr>
      </p:pic>
    </p:spTree>
    <p:extLst>
      <p:ext uri="{BB962C8B-B14F-4D97-AF65-F5344CB8AC3E}">
        <p14:creationId xmlns:p14="http://schemas.microsoft.com/office/powerpoint/2010/main" val="2210563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Характеристики средств музыкальной выразительности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44" y="1600200"/>
            <a:ext cx="817931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9855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Характер, темп, лад, динамика, мелодия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3214686"/>
            <a:ext cx="35004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899592" y="1526295"/>
            <a:ext cx="7704856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Тревожный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Решительный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Минор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baseline="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Умеренный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Стакатто</a:t>
            </a:r>
            <a:endParaRPr lang="ru-RU" sz="4400" b="1" baseline="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dirty="0" smtClean="0"/>
              <a:t> 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22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…А по двору метелица</a:t>
            </a:r>
            <a:br>
              <a:rPr lang="ru-RU" sz="22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Ковром шелковым стелется,</a:t>
            </a:r>
            <a:br>
              <a:rPr lang="ru-RU" sz="22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Но больно холодна.</a:t>
            </a:r>
            <a:r>
              <a:rPr lang="ru-RU" sz="2200" dirty="0">
                <a:ea typeface="Calibri"/>
                <a:cs typeface="Times New Roman"/>
              </a:rPr>
              <a:t/>
            </a:r>
            <a:br>
              <a:rPr lang="ru-RU" sz="2200" dirty="0">
                <a:ea typeface="Calibri"/>
                <a:cs typeface="Times New Roman"/>
              </a:rPr>
            </a:br>
            <a:endParaRPr lang="ru-RU" sz="2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1600200"/>
            <a:ext cx="6984776" cy="4781128"/>
          </a:xfrm>
        </p:spPr>
      </p:pic>
    </p:spTree>
    <p:extLst>
      <p:ext uri="{BB962C8B-B14F-4D97-AF65-F5344CB8AC3E}">
        <p14:creationId xmlns:p14="http://schemas.microsoft.com/office/powerpoint/2010/main" val="689445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6702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Темп, лад мелодия, ритм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Быстрый</a:t>
            </a:r>
          </a:p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Минор</a:t>
            </a:r>
          </a:p>
          <a:p>
            <a:pPr algn="ctr"/>
            <a:r>
              <a:rPr lang="ru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Плавная</a:t>
            </a:r>
          </a:p>
          <a:p>
            <a:pPr algn="ctr"/>
            <a:r>
              <a:rPr lang="ru-RU" sz="4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Четкий</a:t>
            </a:r>
            <a:endParaRPr lang="ru-RU" sz="44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615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…Воробышки игривые,</a:t>
            </a:r>
            <a:b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Как детки сиротливые,</a:t>
            </a:r>
            <a:b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Прижались у окна.</a:t>
            </a:r>
            <a:b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Озябли пташки малые,</a:t>
            </a:r>
            <a:b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Голодные, усталые,</a:t>
            </a:r>
            <a:b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 жмутся поплотней…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76872"/>
            <a:ext cx="6552728" cy="4237931"/>
          </a:xfrm>
        </p:spPr>
      </p:pic>
    </p:spTree>
    <p:extLst>
      <p:ext uri="{BB962C8B-B14F-4D97-AF65-F5344CB8AC3E}">
        <p14:creationId xmlns:p14="http://schemas.microsoft.com/office/powerpoint/2010/main" val="2038255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847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6"/>
            <a:ext cx="9144000" cy="410445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Тема:</a:t>
            </a:r>
            <a:b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«Поэты и писатели о музыке и музыкантах »</a:t>
            </a:r>
            <a:endParaRPr lang="ru-RU" sz="6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Autofit/>
          </a:bodyPr>
          <a:lstStyle/>
          <a:p>
            <a:pPr algn="ctr"/>
            <a:r>
              <a:rPr lang="ru-RU" sz="5400" i="1" dirty="0">
                <a:solidFill>
                  <a:srgbClr val="FF0000"/>
                </a:solidFill>
              </a:rPr>
              <a:t>Характер</a:t>
            </a:r>
            <a:r>
              <a:rPr lang="ru-RU" sz="5400" dirty="0">
                <a:solidFill>
                  <a:srgbClr val="FF0000"/>
                </a:solidFill>
              </a:rPr>
              <a:t> – более мягкий</a:t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i="1" dirty="0">
                <a:solidFill>
                  <a:srgbClr val="002060"/>
                </a:solidFill>
              </a:rPr>
              <a:t>Динамика</a:t>
            </a:r>
            <a:r>
              <a:rPr lang="ru-RU" sz="5400" dirty="0">
                <a:solidFill>
                  <a:srgbClr val="002060"/>
                </a:solidFill>
              </a:rPr>
              <a:t> – тихая, не громко</a:t>
            </a:r>
            <a:br>
              <a:rPr lang="ru-RU" sz="5400" dirty="0">
                <a:solidFill>
                  <a:srgbClr val="002060"/>
                </a:solidFill>
              </a:rPr>
            </a:br>
            <a:r>
              <a:rPr lang="ru-RU" sz="5400" i="1" dirty="0">
                <a:solidFill>
                  <a:srgbClr val="00B050"/>
                </a:solidFill>
              </a:rPr>
              <a:t>Мелодия</a:t>
            </a:r>
            <a:r>
              <a:rPr lang="ru-RU" sz="5400" dirty="0">
                <a:solidFill>
                  <a:srgbClr val="00B050"/>
                </a:solidFill>
              </a:rPr>
              <a:t> – без скачков, протяжная</a:t>
            </a:r>
            <a:br>
              <a:rPr lang="ru-RU" sz="5400" dirty="0">
                <a:solidFill>
                  <a:srgbClr val="00B050"/>
                </a:solidFill>
              </a:rPr>
            </a:br>
            <a:r>
              <a:rPr lang="ru-RU" sz="5400" i="1" dirty="0">
                <a:solidFill>
                  <a:schemeClr val="accent6">
                    <a:lumMod val="75000"/>
                  </a:schemeClr>
                </a:solidFill>
              </a:rPr>
              <a:t>Темп</a:t>
            </a:r>
            <a:r>
              <a:rPr lang="ru-RU" sz="5400" dirty="0">
                <a:solidFill>
                  <a:schemeClr val="accent6">
                    <a:lumMod val="75000"/>
                  </a:schemeClr>
                </a:solidFill>
              </a:rPr>
              <a:t> – спокойнее.</a:t>
            </a: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07479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…А вьюга с ревом бешеным</a:t>
            </a:r>
            <a:br>
              <a:rPr lang="ru-RU" sz="2800" dirty="0"/>
            </a:br>
            <a:r>
              <a:rPr lang="ru-RU" sz="2800" dirty="0"/>
              <a:t>Стучит по ставням свешенным</a:t>
            </a:r>
            <a:br>
              <a:rPr lang="ru-RU" sz="2800" dirty="0"/>
            </a:br>
            <a:r>
              <a:rPr lang="ru-RU" sz="2800" dirty="0"/>
              <a:t>И злится все сильней.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72816"/>
            <a:ext cx="5832648" cy="4464496"/>
          </a:xfrm>
        </p:spPr>
      </p:pic>
    </p:spTree>
    <p:extLst>
      <p:ext uri="{BB962C8B-B14F-4D97-AF65-F5344CB8AC3E}">
        <p14:creationId xmlns:p14="http://schemas.microsoft.com/office/powerpoint/2010/main" val="32884598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9361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 fontScale="90000"/>
          </a:bodyPr>
          <a:lstStyle/>
          <a:p>
            <a:r>
              <a:rPr lang="ru-RU" sz="5400" i="1" dirty="0" smtClean="0"/>
              <a:t/>
            </a:r>
            <a:br>
              <a:rPr lang="ru-RU" sz="5400" i="1" dirty="0" smtClean="0"/>
            </a:br>
            <a:r>
              <a:rPr lang="ru-RU" sz="5400" i="1" dirty="0"/>
              <a:t/>
            </a:r>
            <a:br>
              <a:rPr lang="ru-RU" sz="5400" i="1" dirty="0"/>
            </a:br>
            <a:r>
              <a:rPr lang="ru-RU" sz="5400" i="1" dirty="0" smtClean="0"/>
              <a:t/>
            </a:r>
            <a:br>
              <a:rPr lang="ru-RU" sz="5400" i="1" dirty="0" smtClean="0"/>
            </a:br>
            <a:r>
              <a:rPr lang="ru-RU" sz="5400" i="1" dirty="0" smtClean="0">
                <a:solidFill>
                  <a:schemeClr val="accent4">
                    <a:lumMod val="50000"/>
                  </a:schemeClr>
                </a:solidFill>
              </a:rPr>
              <a:t>Ритм</a:t>
            </a:r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5400" dirty="0">
                <a:solidFill>
                  <a:schemeClr val="accent4">
                    <a:lumMod val="50000"/>
                  </a:schemeClr>
                </a:solidFill>
              </a:rPr>
              <a:t>– четкий</a:t>
            </a:r>
            <a:br>
              <a:rPr lang="ru-RU" sz="540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5400" i="1" dirty="0">
                <a:solidFill>
                  <a:srgbClr val="FF0000"/>
                </a:solidFill>
              </a:rPr>
              <a:t>Характер</a:t>
            </a:r>
            <a:r>
              <a:rPr lang="ru-RU" sz="5400" dirty="0">
                <a:solidFill>
                  <a:srgbClr val="FF0000"/>
                </a:solidFill>
              </a:rPr>
              <a:t> – жесткий, тревожный</a:t>
            </a:r>
            <a:br>
              <a:rPr lang="ru-RU" sz="5400" dirty="0">
                <a:solidFill>
                  <a:srgbClr val="FF0000"/>
                </a:solidFill>
              </a:rPr>
            </a:br>
            <a:r>
              <a:rPr lang="ru-RU" sz="5400" i="1" dirty="0">
                <a:solidFill>
                  <a:srgbClr val="0070C0"/>
                </a:solidFill>
              </a:rPr>
              <a:t>Мелодия</a:t>
            </a:r>
            <a:r>
              <a:rPr lang="ru-RU" sz="5400" dirty="0">
                <a:solidFill>
                  <a:srgbClr val="0070C0"/>
                </a:solidFill>
              </a:rPr>
              <a:t> – решительная</a:t>
            </a:r>
            <a:br>
              <a:rPr lang="ru-RU" sz="5400" dirty="0">
                <a:solidFill>
                  <a:srgbClr val="0070C0"/>
                </a:solidFill>
              </a:rPr>
            </a:br>
            <a:r>
              <a:rPr lang="ru-RU" sz="5400" i="1" dirty="0">
                <a:solidFill>
                  <a:srgbClr val="C00000"/>
                </a:solidFill>
              </a:rPr>
              <a:t>Динамика</a:t>
            </a:r>
            <a:r>
              <a:rPr lang="ru-RU" sz="5400" dirty="0">
                <a:solidFill>
                  <a:srgbClr val="C00000"/>
                </a:solidFill>
              </a:rPr>
              <a:t> – яркая, звучит громко</a:t>
            </a:r>
            <a:br>
              <a:rPr lang="ru-RU" sz="5400" dirty="0">
                <a:solidFill>
                  <a:srgbClr val="C00000"/>
                </a:solidFill>
              </a:rPr>
            </a:br>
            <a:r>
              <a:rPr lang="ru-RU" sz="5400" i="1" dirty="0">
                <a:solidFill>
                  <a:schemeClr val="tx2">
                    <a:lumMod val="75000"/>
                  </a:schemeClr>
                </a:solidFill>
              </a:rPr>
              <a:t>Темп</a:t>
            </a:r>
            <a:r>
              <a:rPr lang="ru-RU" sz="5400" dirty="0">
                <a:solidFill>
                  <a:schemeClr val="tx2">
                    <a:lumMod val="75000"/>
                  </a:schemeClr>
                </a:solidFill>
              </a:rPr>
              <a:t> – быстрый.</a:t>
            </a:r>
            <a:br>
              <a:rPr lang="ru-RU" sz="5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>
                <a:ea typeface="Calibri"/>
                <a:cs typeface="Times New Roman"/>
              </a:rPr>
              <a:t/>
            </a:r>
            <a:br>
              <a:rPr lang="ru-RU" sz="5400" dirty="0">
                <a:ea typeface="Calibri"/>
                <a:cs typeface="Times New Roman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latin typeface="Times New Roman"/>
                <a:ea typeface="Times New Roman"/>
                <a:cs typeface="Times New Roman"/>
              </a:rPr>
              <a:t>…</a:t>
            </a:r>
            <a:r>
              <a:rPr lang="ru-RU" sz="2200" dirty="0">
                <a:latin typeface="Times New Roman"/>
                <a:ea typeface="Times New Roman"/>
                <a:cs typeface="Times New Roman"/>
              </a:rPr>
              <a:t>И дремлют пташки нежные</a:t>
            </a:r>
            <a:br>
              <a:rPr lang="ru-RU" sz="2200" dirty="0"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latin typeface="Times New Roman"/>
                <a:ea typeface="Times New Roman"/>
                <a:cs typeface="Times New Roman"/>
              </a:rPr>
              <a:t>Под эти вихри снежные</a:t>
            </a:r>
            <a:br>
              <a:rPr lang="ru-RU" sz="2200" dirty="0"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latin typeface="Times New Roman"/>
                <a:ea typeface="Times New Roman"/>
                <a:cs typeface="Times New Roman"/>
              </a:rPr>
              <a:t>У мерзлого окна.</a:t>
            </a:r>
            <a:br>
              <a:rPr lang="ru-RU" sz="2200" dirty="0"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latin typeface="Times New Roman"/>
                <a:ea typeface="Times New Roman"/>
                <a:cs typeface="Times New Roman"/>
              </a:rPr>
              <a:t>И снится им прекрасная,</a:t>
            </a:r>
            <a:br>
              <a:rPr lang="ru-RU" sz="2200" dirty="0"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latin typeface="Times New Roman"/>
                <a:ea typeface="Times New Roman"/>
                <a:cs typeface="Times New Roman"/>
              </a:rPr>
              <a:t>В улыбках солнца, ясная</a:t>
            </a:r>
            <a:br>
              <a:rPr lang="ru-RU" sz="2200" dirty="0">
                <a:latin typeface="Times New Roman"/>
                <a:ea typeface="Times New Roman"/>
                <a:cs typeface="Times New Roman"/>
              </a:rPr>
            </a:br>
            <a:r>
              <a:rPr lang="ru-RU" sz="2200" dirty="0">
                <a:latin typeface="Times New Roman"/>
                <a:ea typeface="Times New Roman"/>
                <a:cs typeface="Times New Roman"/>
              </a:rPr>
              <a:t>Красавица весна, красавица весна.</a:t>
            </a:r>
            <a:r>
              <a:rPr lang="ru-RU" sz="2200" dirty="0">
                <a:ea typeface="Calibri"/>
                <a:cs typeface="Times New Roman"/>
              </a:rPr>
              <a:t/>
            </a:r>
            <a:br>
              <a:rPr lang="ru-RU" sz="2200" dirty="0">
                <a:ea typeface="Calibri"/>
                <a:cs typeface="Times New Roman"/>
              </a:rPr>
            </a:br>
            <a:endParaRPr lang="ru-RU" sz="2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36838"/>
            <a:ext cx="7344816" cy="39605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212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i="1" dirty="0">
                <a:solidFill>
                  <a:srgbClr val="FF0000"/>
                </a:solidFill>
              </a:rPr>
              <a:t>Темп</a:t>
            </a:r>
            <a:r>
              <a:rPr lang="ru-RU" sz="6600" dirty="0">
                <a:solidFill>
                  <a:srgbClr val="FF0000"/>
                </a:solidFill>
              </a:rPr>
              <a:t> – спокойный</a:t>
            </a:r>
            <a:br>
              <a:rPr lang="ru-RU" sz="6600" dirty="0">
                <a:solidFill>
                  <a:srgbClr val="FF0000"/>
                </a:solidFill>
              </a:rPr>
            </a:br>
            <a:r>
              <a:rPr lang="ru-RU" sz="6600" i="1" dirty="0">
                <a:solidFill>
                  <a:srgbClr val="00B0F0"/>
                </a:solidFill>
              </a:rPr>
              <a:t>Динамика</a:t>
            </a:r>
            <a:r>
              <a:rPr lang="ru-RU" sz="6600" dirty="0">
                <a:solidFill>
                  <a:srgbClr val="00B0F0"/>
                </a:solidFill>
              </a:rPr>
              <a:t> – тихая</a:t>
            </a:r>
            <a:br>
              <a:rPr lang="ru-RU" sz="6600" dirty="0">
                <a:solidFill>
                  <a:srgbClr val="00B0F0"/>
                </a:solidFill>
              </a:rPr>
            </a:br>
            <a:r>
              <a:rPr lang="ru-RU" sz="6600" i="1" dirty="0">
                <a:solidFill>
                  <a:schemeClr val="accent6">
                    <a:lumMod val="75000"/>
                  </a:schemeClr>
                </a:solidFill>
              </a:rPr>
              <a:t>Ритм</a:t>
            </a:r>
            <a:r>
              <a:rPr lang="ru-RU" sz="6600" dirty="0">
                <a:solidFill>
                  <a:schemeClr val="accent6">
                    <a:lumMod val="75000"/>
                  </a:schemeClr>
                </a:solidFill>
              </a:rPr>
              <a:t> – менее четкий</a:t>
            </a:r>
            <a:br>
              <a:rPr lang="ru-RU" sz="6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600" i="1" dirty="0">
                <a:solidFill>
                  <a:srgbClr val="C00000"/>
                </a:solidFill>
              </a:rPr>
              <a:t>Лад</a:t>
            </a:r>
            <a:r>
              <a:rPr lang="ru-RU" sz="6600" dirty="0">
                <a:solidFill>
                  <a:srgbClr val="C00000"/>
                </a:solidFill>
              </a:rPr>
              <a:t> – мажор.</a:t>
            </a:r>
          </a:p>
          <a:p>
            <a:pPr algn="ctr"/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05423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Слушание 2 части </a:t>
            </a:r>
            <a:r>
              <a:rPr lang="ru-RU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«Поэма </a:t>
            </a:r>
            <a:r>
              <a:rPr lang="ru-RU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памяти Сергея Есенина»</a:t>
            </a:r>
            <a:br>
              <a:rPr lang="ru-RU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«Поет зима - аукает»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88840"/>
            <a:ext cx="6768752" cy="4176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5314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8352927" cy="57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8650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Литература</a:t>
            </a: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, музыка всегда</a:t>
            </a:r>
            <a:b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Союз искусства и добра,</a:t>
            </a:r>
            <a:b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Союз великого, земного,</a:t>
            </a:r>
            <a:b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Такого близкого, родного</a:t>
            </a:r>
            <a:b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Искусства.</a:t>
            </a:r>
            <a:r>
              <a:rPr lang="ru-RU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dirty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i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Удрас</a:t>
            </a:r>
            <a:r>
              <a:rPr lang="ru-RU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А.Ф.</a:t>
            </a:r>
            <a:r>
              <a:rPr lang="ru-RU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dirty="0">
                <a:solidFill>
                  <a:srgbClr val="C00000"/>
                </a:solidFill>
                <a:ea typeface="Calibri"/>
                <a:cs typeface="Times New Roman"/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5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2060848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Слушание: «Запевки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1916832"/>
            <a:ext cx="5616624" cy="4392488"/>
          </a:xfrm>
        </p:spPr>
        <p:txBody>
          <a:bodyPr>
            <a:normAutofit/>
          </a:bodyPr>
          <a:lstStyle/>
          <a:p>
            <a:pPr lvl="5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стихи </a:t>
            </a:r>
          </a:p>
          <a:p>
            <a:pPr lvl="5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Игоря Северянина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F:\Северяни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896544" cy="379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Авторы песни «Служить России»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Илья Резник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8"/>
            <a:ext cx="3456384" cy="3672408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Эдуард </a:t>
            </a:r>
            <a:r>
              <a:rPr lang="ru-RU" dirty="0" err="1" smtClean="0"/>
              <a:t>Ханок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20888"/>
            <a:ext cx="3240360" cy="3456384"/>
          </a:xfrm>
        </p:spPr>
      </p:pic>
    </p:spTree>
    <p:extLst>
      <p:ext uri="{BB962C8B-B14F-4D97-AF65-F5344CB8AC3E}">
        <p14:creationId xmlns:p14="http://schemas.microsoft.com/office/powerpoint/2010/main" val="2078623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5376660"/>
          </a:xfrm>
        </p:spPr>
        <p:txBody>
          <a:bodyPr>
            <a:normAutofit/>
          </a:bodyPr>
          <a:lstStyle/>
          <a:p>
            <a:r>
              <a:rPr lang="ru-RU" sz="507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Песня</a:t>
            </a:r>
            <a:br>
              <a:rPr lang="ru-RU" sz="507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7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«Служить России»</a:t>
            </a:r>
            <a:endParaRPr lang="ru-RU" sz="507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Охарактеризуйте песню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470"/>
                <a:gridCol w="1677370"/>
                <a:gridCol w="1537340"/>
                <a:gridCol w="1643074"/>
                <a:gridCol w="175734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радостная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игривая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задорная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звонкая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шутливая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бойкая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забавная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прыгучая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солнечная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смешная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сверкающая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танцевальная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плясовая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улыбающаяся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ласковая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легкая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прозрачная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колыбельная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плавная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хороводная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праздничная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маршевая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счастливая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сдержанная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боевая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сказочная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волшебная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тяжелая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добрая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приветливая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неторопливая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убаюкивающая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темная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просящая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игривая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недовольная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протяжная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загадочная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задорная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бойкая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сердитая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опасливая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острая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звонкая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грубая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гордая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подкрадывающаяся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храбрая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твердая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встревоженная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колючая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смелая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солдатская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суровая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строгая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уверенная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решительная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сильная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богатырская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грозная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военная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000240"/>
            <a:ext cx="8229600" cy="1857388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До свидания!</a:t>
            </a:r>
            <a:endParaRPr lang="ru-RU" sz="8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459432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cs typeface="Arabic Typesetting" pitchFamily="66" charset="-78"/>
              </a:rPr>
              <a:t>О России петь, что стремиться в храм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cs typeface="Arabic Typesetting" pitchFamily="66" charset="-78"/>
              </a:rPr>
              <a:t>По лесным горам, полевым коврам…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cs typeface="Arabic Typesetting" pitchFamily="66" charset="-78"/>
              </a:rPr>
              <a:t>О России петь, что весну встречать,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cs typeface="Arabic Typesetting" pitchFamily="66" charset="-78"/>
              </a:rPr>
              <a:t>Что невесту ждать, что утешить мать…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cs typeface="Arabic Typesetting" pitchFamily="66" charset="-78"/>
              </a:rPr>
              <a:t>О России петь, что тоску забыть,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cs typeface="Arabic Typesetting" pitchFamily="66" charset="-78"/>
              </a:rPr>
              <a:t>Что Любовь любить, что бессмертным быть.</a:t>
            </a:r>
          </a:p>
          <a:p>
            <a:pPr marL="0" indent="0">
              <a:buNone/>
            </a:pPr>
            <a:r>
              <a:rPr lang="ru-RU" dirty="0" smtClean="0"/>
              <a:t> 1925 год.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9478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Георгий Васильевич Свиридов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1285860"/>
            <a:ext cx="8072494" cy="1752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картинки к презентации\80722756_4000491_sviridov_0_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12776"/>
            <a:ext cx="504056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"/>
            <a:ext cx="7772400" cy="116632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548680"/>
            <a:ext cx="8072494" cy="532859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Белая береза 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Под моим окном</a:t>
            </a:r>
            <a:endParaRPr lang="ru-RU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Принакрылась снегом,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точно серебром.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На пушистых ветках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Снежною каймой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Распустились кисти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Белой бахромой.</a:t>
            </a:r>
            <a:endParaRPr lang="ru-RU" dirty="0">
              <a:ea typeface="Calibri"/>
              <a:cs typeface="Times New Roman"/>
            </a:endParaRPr>
          </a:p>
          <a:p>
            <a:pPr lvl="8">
              <a:buFont typeface="Wingdings" pitchFamily="2" charset="2"/>
              <a:buChar char="Ø"/>
            </a:pPr>
            <a:endParaRPr lang="ru-RU" sz="4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Черемуха душистая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 весною расцвела.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И ветки золотистые,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Что кудри завила.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Кругом роса медвяная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Сползает по коре,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Под нею зелень пряная</a:t>
            </a:r>
            <a:b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</a:rPr>
              <a:t>Сияет в серебре.</a:t>
            </a:r>
            <a:endParaRPr lang="ru-RU" dirty="0"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81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Сергей Есенин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1285860"/>
            <a:ext cx="6336704" cy="4500594"/>
          </a:xfrm>
        </p:spPr>
        <p:txBody>
          <a:bodyPr>
            <a:normAutofit/>
          </a:bodyPr>
          <a:lstStyle/>
          <a:p>
            <a:pPr lvl="2">
              <a:buFont typeface="Wingdings" pitchFamily="2" charset="2"/>
              <a:buChar char="Ø"/>
            </a:pPr>
            <a:endParaRPr lang="ru-RU" sz="4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400px-Есенин_портрет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24744"/>
            <a:ext cx="504056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«Поэма памяти Сергея Есенина</a:t>
            </a:r>
            <a:r>
              <a:rPr lang="ru-RU" sz="4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»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Произведение состоит из 10 частей. Поэма написана для хора, тенора и симфонического оркестра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Вторая часть поэмы называется «Поет зима - аукает»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612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273</Words>
  <Application>Microsoft Office PowerPoint</Application>
  <PresentationFormat>Экран (4:3)</PresentationFormat>
  <Paragraphs>127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Тема: «Поэты и писатели о музыке и музыкантах »</vt:lpstr>
      <vt:lpstr>Слушание: «Запевки»</vt:lpstr>
      <vt:lpstr>Презентация PowerPoint</vt:lpstr>
      <vt:lpstr>Георгий Васильевич Свиридов</vt:lpstr>
      <vt:lpstr>                    </vt:lpstr>
      <vt:lpstr>Презентация PowerPoint</vt:lpstr>
      <vt:lpstr>Сергей Есенин</vt:lpstr>
      <vt:lpstr>Презентация PowerPoint</vt:lpstr>
      <vt:lpstr>Поэма</vt:lpstr>
      <vt:lpstr>Средства музыкальной выразительности</vt:lpstr>
      <vt:lpstr>  Поет зима – аукает, Мохнатый лес баюкает Стозвоном сосняка… – …Кругом с тоской глубокою Плывут в страну далекую Седые облака…  </vt:lpstr>
      <vt:lpstr>Характеристики средств музыкальной выразительности</vt:lpstr>
      <vt:lpstr>Характер, темп, лад, динамика, мелодия</vt:lpstr>
      <vt:lpstr>  …А по двору метелица Ковром шелковым стелется, Но больно холодна. </vt:lpstr>
      <vt:lpstr>Презентация PowerPoint</vt:lpstr>
      <vt:lpstr>Темп, лад мелодия, ритм</vt:lpstr>
      <vt:lpstr>…Воробышки игривые, Как детки сиротливые, Прижались у окна. Озябли пташки малые, Голодные, усталые, И жмутся поплотней… </vt:lpstr>
      <vt:lpstr>Презентация PowerPoint</vt:lpstr>
      <vt:lpstr>Презентация PowerPoint</vt:lpstr>
      <vt:lpstr>…А вьюга с ревом бешеным Стучит по ставням свешенным И злится все сильней. </vt:lpstr>
      <vt:lpstr>Презентация PowerPoint</vt:lpstr>
      <vt:lpstr>   Ритм – четкий Характер – жесткий, тревожный Мелодия – решительная Динамика – яркая, звучит громко Темп – быстрый.   </vt:lpstr>
      <vt:lpstr>  …И дремлют пташки нежные Под эти вихри снежные У мерзлого окна. И снится им прекрасная, В улыбках солнца, ясная Красавица весна, красавица весна. </vt:lpstr>
      <vt:lpstr>Презентация PowerPoint</vt:lpstr>
      <vt:lpstr>Презентация PowerPoint</vt:lpstr>
      <vt:lpstr> Слушание 2 части «Поэма памяти Сергея Есенина» «Поет зима - аукает»</vt:lpstr>
      <vt:lpstr>Презентация PowerPoint</vt:lpstr>
      <vt:lpstr>        Литература, музыка всегда Союз искусства и добра, Союз великого, земного, Такого близкого, родного Искусства. Удрас А.Ф. </vt:lpstr>
      <vt:lpstr>Авторы песни «Служить России»</vt:lpstr>
      <vt:lpstr>Песня «Служить России»</vt:lpstr>
      <vt:lpstr>Охарактеризуйте песню</vt:lpstr>
      <vt:lpstr>До свидания!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Учитель2</cp:lastModifiedBy>
  <cp:revision>52</cp:revision>
  <dcterms:created xsi:type="dcterms:W3CDTF">2012-11-27T18:12:12Z</dcterms:created>
  <dcterms:modified xsi:type="dcterms:W3CDTF">2013-11-16T06:32:53Z</dcterms:modified>
</cp:coreProperties>
</file>