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61" r:id="rId2"/>
    <p:sldId id="269" r:id="rId3"/>
    <p:sldId id="278" r:id="rId4"/>
    <p:sldId id="281" r:id="rId5"/>
    <p:sldId id="268" r:id="rId6"/>
    <p:sldId id="270" r:id="rId7"/>
    <p:sldId id="275" r:id="rId8"/>
    <p:sldId id="277" r:id="rId9"/>
    <p:sldId id="272" r:id="rId10"/>
    <p:sldId id="273" r:id="rId11"/>
    <p:sldId id="265" r:id="rId12"/>
    <p:sldId id="279" r:id="rId13"/>
    <p:sldId id="280" r:id="rId14"/>
  </p:sldIdLst>
  <p:sldSz cx="9144000" cy="6858000" type="screen4x3"/>
  <p:notesSz cx="6858000" cy="9144000"/>
  <p:embeddedFontLst>
    <p:embeddedFont>
      <p:font typeface="Arial Black" pitchFamily="34" charset="0"/>
      <p:bold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99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42" autoAdjust="0"/>
    <p:restoredTop sz="94660"/>
  </p:normalViewPr>
  <p:slideViewPr>
    <p:cSldViewPr>
      <p:cViewPr>
        <p:scale>
          <a:sx n="82" d="100"/>
          <a:sy n="82" d="100"/>
        </p:scale>
        <p:origin x="-4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05.03.2019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05.03.2019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05.03.2019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05.03.2019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05.03.2019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05.03.2019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05.03.2019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05.03.2019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05.03.2019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05.03.2019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05.03.2019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yandex.ru/images/search?family=yes&amp;pos=8&amp;img_url=http://900igr.net/up/datas/83147/004.jpg&amp;text=%D1%81%D0%BB%D0%BE%D0%B2%D0%B0%D1%80%D0%BD%D0%B0%D1%8F+%D1%80%D0%B0%D0%B1%D0%BE%D1%82%D0%B0+2+%D0%BA%D0%BB%D0%B0%D1%81%D1%81&amp;rpt=simage&amp;lr=1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yandex.ru/images/search?family=yes&amp;pos=8&amp;img_url=http://900igr.net/up/datas/83147/004.jpg&amp;text=%D1%81%D0%BB%D0%BE%D0%B2%D0%B0%D1%80%D0%BD%D0%B0%D1%8F+%D1%80%D0%B0%D0%B1%D0%BE%D1%82%D0%B0+2+%D0%BA%D0%BB%D0%B0%D1%81%D1%81&amp;rpt=simage&amp;lr=1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charset="0"/>
              </a:rPr>
              <a:t>Русский  язык  2  класс</a:t>
            </a:r>
            <a:b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charset="0"/>
              </a:rPr>
            </a:b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charset="0"/>
              </a:rPr>
              <a:t>УМК  «Школа России»</a:t>
            </a:r>
            <a:endParaRPr lang="ru-RU" sz="24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Rubius" pitchFamily="2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75656" y="1340769"/>
            <a:ext cx="7067128" cy="216024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Развитие   речи. Составление  текста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из 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предложений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с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нарушенным  порядком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повествования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9313" y="4175720"/>
            <a:ext cx="1944687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139136" cy="850106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Перечислите   правила  оформления   текста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47510" y="188640"/>
            <a:ext cx="985054" cy="1080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465615" y="1405179"/>
            <a:ext cx="7344816" cy="79576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Текст  начинаем  писать  с  красной  строки.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27583" y="2420888"/>
            <a:ext cx="7220881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Предложения  текста  пишутся  с  заглавной  буквы, заканчиваются точкой. 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27583" y="3789040"/>
            <a:ext cx="7220881" cy="79576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Предложения  текста  продолжаем  записывать  после  точки. 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76163" y="5033884"/>
            <a:ext cx="7028285" cy="120342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При  записи  предложений  текста проверяем  написанное  по  учебнику! 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238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5325" y="404664"/>
            <a:ext cx="6995120" cy="778098"/>
          </a:xfrm>
        </p:spPr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Образец  работы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/>
        </p:blipFill>
        <p:spPr bwMode="auto">
          <a:xfrm>
            <a:off x="5796136" y="4077072"/>
            <a:ext cx="2667716" cy="2231954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491398" y="5193049"/>
            <a:ext cx="4304738" cy="79576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Успешной  работы!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3073" name="Picture 1" descr="C:\Documents and Settings\Зам. директора по ВР\Рабочий стол\русский-язык-2-класс-№143-с.-81.jpg"/>
          <p:cNvPicPr>
            <a:picLocks noChangeAspect="1" noChangeArrowheads="1"/>
          </p:cNvPicPr>
          <p:nvPr/>
        </p:nvPicPr>
        <p:blipFill>
          <a:blip r:embed="rId3"/>
          <a:srcRect t="55574"/>
          <a:stretch>
            <a:fillRect/>
          </a:stretch>
        </p:blipFill>
        <p:spPr bwMode="auto">
          <a:xfrm>
            <a:off x="1428728" y="1785926"/>
            <a:ext cx="7072362" cy="2272148"/>
          </a:xfrm>
          <a:prstGeom prst="rect">
            <a:avLst/>
          </a:prstGeom>
          <a:noFill/>
        </p:spPr>
      </p:pic>
      <p:pic>
        <p:nvPicPr>
          <p:cNvPr id="7" name="Picture 1" descr="C:\Documents and Settings\Зам. директора по ВР\Рабочий стол\русский-язык-2-класс-№143-с.-81.jpg"/>
          <p:cNvPicPr>
            <a:picLocks noChangeAspect="1" noChangeArrowheads="1"/>
          </p:cNvPicPr>
          <p:nvPr/>
        </p:nvPicPr>
        <p:blipFill>
          <a:blip r:embed="rId3"/>
          <a:srcRect t="47390" r="54346" b="45595"/>
          <a:stretch>
            <a:fillRect/>
          </a:stretch>
        </p:blipFill>
        <p:spPr bwMode="auto">
          <a:xfrm>
            <a:off x="3143240" y="1214422"/>
            <a:ext cx="3857652" cy="4286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8365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8229600" cy="1143000"/>
          </a:xfrm>
        </p:spPr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Работа со 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словарём </a:t>
            </a:r>
            <a:b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антонимов</a:t>
            </a:r>
            <a:endParaRPr lang="ru-RU" sz="3200" dirty="0" smtClean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43042" y="4357694"/>
            <a:ext cx="4304738" cy="79576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С.81 упр.142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1"/>
          <a:stretch/>
        </p:blipFill>
        <p:spPr bwMode="auto">
          <a:xfrm>
            <a:off x="6286512" y="3429000"/>
            <a:ext cx="2290624" cy="240937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14400" y="1928802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Что такое антонимы?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Дома: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71736" y="1785926"/>
            <a:ext cx="4304738" cy="79576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С.81 упр.141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1"/>
          <a:stretch/>
        </p:blipFill>
        <p:spPr bwMode="auto">
          <a:xfrm>
            <a:off x="6286512" y="3429000"/>
            <a:ext cx="2290624" cy="240937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427168" cy="1143000"/>
          </a:xfrm>
        </p:spPr>
        <p:txBody>
          <a:bodyPr/>
          <a:lstStyle/>
          <a:p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5  марта</a:t>
            </a:r>
            <a:b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Классная работа.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1"/>
          <a:stretch/>
        </p:blipFill>
        <p:spPr bwMode="auto">
          <a:xfrm>
            <a:off x="6516216" y="4077072"/>
            <a:ext cx="2290624" cy="240937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496797" y="5103755"/>
            <a:ext cx="4536504" cy="914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Сижу  правильно,  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пишу  красиво!</a:t>
            </a:r>
          </a:p>
        </p:txBody>
      </p:sp>
      <p:pic>
        <p:nvPicPr>
          <p:cNvPr id="11266" name="Picture 2" descr="https://im0-tub-ru.yandex.net/i?id=a0c242a1f8ed28acaa83c0c3883cbfc4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571612"/>
            <a:ext cx="4572032" cy="3165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3836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  <a:cs typeface="Arial" charset="0"/>
              </a:rPr>
              <a:t>Словарная работа</a:t>
            </a:r>
            <a:endParaRPr lang="ru-RU" sz="3200" dirty="0">
              <a:solidFill>
                <a:srgbClr val="FF0000"/>
              </a:solidFill>
              <a:latin typeface="Arial Black" panose="020B0A04020102020204" pitchFamily="34" charset="0"/>
              <a:cs typeface="Arial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600200"/>
            <a:ext cx="7472386" cy="4525963"/>
          </a:xfrm>
        </p:spPr>
        <p:txBody>
          <a:bodyPr/>
          <a:lstStyle/>
          <a:p>
            <a:r>
              <a:rPr lang="ru-RU" dirty="0" err="1" smtClean="0"/>
              <a:t>Т_варищ</a:t>
            </a:r>
            <a:r>
              <a:rPr lang="ru-RU" dirty="0" smtClean="0"/>
              <a:t>, </a:t>
            </a:r>
            <a:r>
              <a:rPr lang="ru-RU" dirty="0" err="1" smtClean="0"/>
              <a:t>_бед</a:t>
            </a:r>
            <a:r>
              <a:rPr lang="ru-RU" dirty="0" smtClean="0"/>
              <a:t>, </a:t>
            </a:r>
            <a:r>
              <a:rPr lang="ru-RU" dirty="0" err="1" smtClean="0"/>
              <a:t>л_гушка</a:t>
            </a:r>
            <a:r>
              <a:rPr lang="ru-RU" dirty="0" smtClean="0"/>
              <a:t>, </a:t>
            </a:r>
            <a:r>
              <a:rPr lang="ru-RU" dirty="0" err="1" smtClean="0"/>
              <a:t>Р___ия</a:t>
            </a:r>
            <a:r>
              <a:rPr lang="ru-RU" dirty="0" smtClean="0"/>
              <a:t>, </a:t>
            </a:r>
            <a:r>
              <a:rPr lang="ru-RU" dirty="0" err="1" smtClean="0"/>
              <a:t>к_ртина</a:t>
            </a:r>
            <a:r>
              <a:rPr lang="ru-RU" dirty="0" smtClean="0"/>
              <a:t>, </a:t>
            </a:r>
            <a:r>
              <a:rPr lang="ru-RU" dirty="0" err="1" smtClean="0"/>
              <a:t>гор_д</a:t>
            </a:r>
            <a:r>
              <a:rPr lang="ru-RU" dirty="0" smtClean="0"/>
              <a:t>, </a:t>
            </a:r>
            <a:r>
              <a:rPr lang="ru-RU" dirty="0" err="1" smtClean="0"/>
              <a:t>н_род</a:t>
            </a:r>
            <a:r>
              <a:rPr lang="ru-RU" dirty="0" smtClean="0"/>
              <a:t>, </a:t>
            </a:r>
            <a:r>
              <a:rPr lang="ru-RU" dirty="0" err="1" smtClean="0"/>
              <a:t>ул_ца</a:t>
            </a:r>
            <a:r>
              <a:rPr lang="ru-RU" dirty="0" smtClean="0"/>
              <a:t>, </a:t>
            </a:r>
            <a:r>
              <a:rPr lang="ru-RU" dirty="0" err="1" smtClean="0"/>
              <a:t>сн_гирь</a:t>
            </a:r>
            <a:r>
              <a:rPr lang="ru-RU" dirty="0" smtClean="0"/>
              <a:t>, </a:t>
            </a:r>
            <a:r>
              <a:rPr lang="ru-RU" dirty="0" err="1" smtClean="0"/>
              <a:t>д_рога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5604" name="Picture 4" descr="Словарная работа.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t="70313" r="71897"/>
          <a:stretch>
            <a:fillRect/>
          </a:stretch>
        </p:blipFill>
        <p:spPr bwMode="auto">
          <a:xfrm>
            <a:off x="7429520" y="500042"/>
            <a:ext cx="1143008" cy="904861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1"/>
          <a:stretch/>
        </p:blipFill>
        <p:spPr bwMode="auto">
          <a:xfrm>
            <a:off x="6286512" y="3429000"/>
            <a:ext cx="2290624" cy="240937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  <a:cs typeface="Arial" charset="0"/>
              </a:rPr>
              <a:t>Проверь себя</a:t>
            </a:r>
            <a:endParaRPr lang="ru-RU" sz="3200" dirty="0">
              <a:solidFill>
                <a:srgbClr val="FF0000"/>
              </a:solidFill>
              <a:latin typeface="Arial Black" panose="020B0A04020102020204" pitchFamily="34" charset="0"/>
              <a:cs typeface="Arial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600200"/>
            <a:ext cx="7472386" cy="4525963"/>
          </a:xfrm>
        </p:spPr>
        <p:txBody>
          <a:bodyPr/>
          <a:lstStyle/>
          <a:p>
            <a:r>
              <a:rPr lang="ru-RU" dirty="0" smtClean="0"/>
              <a:t>Т</a:t>
            </a:r>
            <a:r>
              <a:rPr lang="ru-RU" dirty="0" smtClean="0">
                <a:solidFill>
                  <a:srgbClr val="FF0000"/>
                </a:solidFill>
              </a:rPr>
              <a:t>о</a:t>
            </a:r>
            <a:r>
              <a:rPr lang="ru-RU" dirty="0" smtClean="0"/>
              <a:t>варищ</a:t>
            </a:r>
            <a:r>
              <a:rPr lang="ru-RU" dirty="0" smtClean="0"/>
              <a:t>, </a:t>
            </a:r>
            <a:r>
              <a:rPr lang="ru-RU" dirty="0" smtClean="0">
                <a:solidFill>
                  <a:srgbClr val="FF0000"/>
                </a:solidFill>
              </a:rPr>
              <a:t>о</a:t>
            </a:r>
            <a:r>
              <a:rPr lang="ru-RU" dirty="0" smtClean="0"/>
              <a:t>бед</a:t>
            </a:r>
            <a:r>
              <a:rPr lang="ru-RU" dirty="0" smtClean="0"/>
              <a:t>, </a:t>
            </a:r>
            <a:r>
              <a:rPr lang="ru-RU" dirty="0" smtClean="0"/>
              <a:t>л</a:t>
            </a:r>
            <a:r>
              <a:rPr lang="ru-RU" dirty="0" smtClean="0">
                <a:solidFill>
                  <a:srgbClr val="FF0000"/>
                </a:solidFill>
              </a:rPr>
              <a:t>я</a:t>
            </a:r>
            <a:r>
              <a:rPr lang="ru-RU" dirty="0" smtClean="0"/>
              <a:t>гушка</a:t>
            </a:r>
            <a:r>
              <a:rPr lang="ru-RU" dirty="0" smtClean="0"/>
              <a:t>, </a:t>
            </a:r>
            <a:r>
              <a:rPr lang="ru-RU" dirty="0" smtClean="0"/>
              <a:t>Р</a:t>
            </a:r>
            <a:r>
              <a:rPr lang="ru-RU" dirty="0" smtClean="0">
                <a:solidFill>
                  <a:srgbClr val="FF0000"/>
                </a:solidFill>
              </a:rPr>
              <a:t>осс</a:t>
            </a:r>
            <a:r>
              <a:rPr lang="ru-RU" dirty="0" smtClean="0"/>
              <a:t>ия</a:t>
            </a:r>
            <a:r>
              <a:rPr lang="ru-RU" dirty="0" smtClean="0"/>
              <a:t>, </a:t>
            </a:r>
            <a:r>
              <a:rPr lang="ru-RU" dirty="0" smtClean="0"/>
              <a:t>к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r>
              <a:rPr lang="ru-RU" dirty="0" smtClean="0"/>
              <a:t>ртина</a:t>
            </a:r>
            <a:r>
              <a:rPr lang="ru-RU" dirty="0" smtClean="0"/>
              <a:t>, </a:t>
            </a:r>
            <a:r>
              <a:rPr lang="ru-RU" dirty="0" smtClean="0"/>
              <a:t>гор</a:t>
            </a:r>
            <a:r>
              <a:rPr lang="ru-RU" dirty="0" smtClean="0">
                <a:solidFill>
                  <a:srgbClr val="FF0000"/>
                </a:solidFill>
              </a:rPr>
              <a:t>о</a:t>
            </a:r>
            <a:r>
              <a:rPr lang="ru-RU" dirty="0" smtClean="0"/>
              <a:t>д</a:t>
            </a:r>
            <a:r>
              <a:rPr lang="ru-RU" dirty="0" smtClean="0"/>
              <a:t>, </a:t>
            </a:r>
            <a:r>
              <a:rPr lang="ru-RU" dirty="0" smtClean="0"/>
              <a:t>н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r>
              <a:rPr lang="ru-RU" dirty="0" smtClean="0"/>
              <a:t>род</a:t>
            </a:r>
            <a:r>
              <a:rPr lang="ru-RU" dirty="0" smtClean="0"/>
              <a:t>, </a:t>
            </a:r>
            <a:r>
              <a:rPr lang="ru-RU" dirty="0" smtClean="0"/>
              <a:t>ул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ца</a:t>
            </a:r>
            <a:r>
              <a:rPr lang="ru-RU" dirty="0" smtClean="0"/>
              <a:t>, </a:t>
            </a:r>
            <a:r>
              <a:rPr lang="ru-RU" dirty="0" smtClean="0"/>
              <a:t>сн</a:t>
            </a:r>
            <a:r>
              <a:rPr lang="ru-RU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гирь</a:t>
            </a:r>
            <a:r>
              <a:rPr lang="ru-RU" dirty="0" smtClean="0"/>
              <a:t>, </a:t>
            </a:r>
            <a:r>
              <a:rPr lang="ru-RU" dirty="0" smtClean="0"/>
              <a:t>д</a:t>
            </a:r>
            <a:r>
              <a:rPr lang="ru-RU" dirty="0" smtClean="0">
                <a:solidFill>
                  <a:srgbClr val="FF0000"/>
                </a:solidFill>
              </a:rPr>
              <a:t>о</a:t>
            </a:r>
            <a:r>
              <a:rPr lang="ru-RU" dirty="0" smtClean="0"/>
              <a:t>рога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5604" name="Picture 4" descr="Словарная работа.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t="70313" r="71897"/>
          <a:stretch>
            <a:fillRect/>
          </a:stretch>
        </p:blipFill>
        <p:spPr bwMode="auto">
          <a:xfrm>
            <a:off x="7429520" y="500042"/>
            <a:ext cx="1143008" cy="904861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636" y="3429000"/>
            <a:ext cx="1944687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446408" cy="936104"/>
          </a:xfrm>
        </p:spPr>
        <p:txBody>
          <a:bodyPr/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Можно  ли  данные  предложения  назвать  текстом? Почему? Как будем  работать  с  предложениями?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839264" y="5949280"/>
            <a:ext cx="1995083" cy="55749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с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. 81</a:t>
            </a:r>
            <a:endParaRPr lang="ru-RU" sz="3200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57290" y="4929198"/>
            <a:ext cx="7446408" cy="93610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Будем  располагать  предложения  в  таком  порядке,  чтобы  они  составили  текст.</a:t>
            </a:r>
            <a:endParaRPr lang="ru-RU" sz="2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0241" name="Picture 1" descr="C:\Documents and Settings\Зам. директора по ВР\Рабочий стол\русский-язык-2-класс-№143-с.-81.jpg"/>
          <p:cNvPicPr>
            <a:picLocks noChangeAspect="1" noChangeArrowheads="1"/>
          </p:cNvPicPr>
          <p:nvPr/>
        </p:nvPicPr>
        <p:blipFill>
          <a:blip r:embed="rId2"/>
          <a:srcRect l="45596" r="6585" b="61311"/>
          <a:stretch>
            <a:fillRect/>
          </a:stretch>
        </p:blipFill>
        <p:spPr bwMode="auto">
          <a:xfrm>
            <a:off x="2285984" y="1714488"/>
            <a:ext cx="5429288" cy="31765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4304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298219"/>
            <a:ext cx="944986" cy="130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839264" y="5949280"/>
            <a:ext cx="1995083" cy="55749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с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. 81</a:t>
            </a:r>
            <a:endParaRPr lang="ru-RU" sz="3200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27965" y="188640"/>
            <a:ext cx="7446408" cy="93610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Располагаем  предложения  в  таком  порядке,  чтобы  они  составили  текст!</a:t>
            </a:r>
            <a:endParaRPr lang="ru-RU" sz="2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371553" y="4830167"/>
            <a:ext cx="7201332" cy="93610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Сколько  всего  предложений  тексте? 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Какой  заголовок  подойдёт?</a:t>
            </a:r>
            <a:endParaRPr lang="ru-RU" sz="2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285984" y="1071546"/>
            <a:ext cx="5621845" cy="55749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Голубка и муравей.</a:t>
            </a:r>
            <a:endParaRPr lang="ru-RU" sz="3200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9217" name="Picture 1" descr="C:\Documents and Settings\Зам. директора по ВР\Рабочий стол\русский-язык-2-класс-№143-с.-81.jpg"/>
          <p:cNvPicPr>
            <a:picLocks noChangeAspect="1" noChangeArrowheads="1"/>
          </p:cNvPicPr>
          <p:nvPr/>
        </p:nvPicPr>
        <p:blipFill>
          <a:blip r:embed="rId3"/>
          <a:srcRect t="55220"/>
          <a:stretch>
            <a:fillRect/>
          </a:stretch>
        </p:blipFill>
        <p:spPr bwMode="auto">
          <a:xfrm>
            <a:off x="1285852" y="2071678"/>
            <a:ext cx="7618344" cy="2786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1561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2776" y="188640"/>
            <a:ext cx="7931224" cy="854968"/>
          </a:xfrm>
        </p:spPr>
        <p:txBody>
          <a:bodyPr/>
          <a:lstStyle/>
          <a:p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Экологическая   страничка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547664" y="1700808"/>
            <a:ext cx="7139136" cy="1008111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Голубь – птица из семейства голубиных. Расцветка птиц может быть совершенно разная. Существует 35 видов и более 800 пород голубей. 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47664" y="836712"/>
            <a:ext cx="6840760" cy="64807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Что  вам  известно  о  голубях?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1643042" y="3286124"/>
            <a:ext cx="7139136" cy="158417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Приручен дикий голубь был около 5 000, а возможно и 10 000 лет назад</a:t>
            </a:r>
            <a:r>
              <a:rPr lang="ru-RU" sz="2400" dirty="0" smtClean="0"/>
              <a:t>.</a:t>
            </a:r>
            <a:endParaRPr lang="ru-RU" sz="24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sz="24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sz="24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sz="24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Picture 2" descr="https://im0-tub-ru.yandex.net/i?id=09f05d4c0be3ff27c112feab9f9585de-l&amp;n=13"/>
          <p:cNvPicPr>
            <a:picLocks noChangeAspect="1" noChangeArrowheads="1"/>
          </p:cNvPicPr>
          <p:nvPr/>
        </p:nvPicPr>
        <p:blipFill>
          <a:blip r:embed="rId2"/>
          <a:srcRect t="15565" r="30000"/>
          <a:stretch>
            <a:fillRect/>
          </a:stretch>
        </p:blipFill>
        <p:spPr bwMode="auto">
          <a:xfrm>
            <a:off x="3571868" y="4286256"/>
            <a:ext cx="2428892" cy="1882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61176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2776" y="341784"/>
            <a:ext cx="7931224" cy="638944"/>
          </a:xfrm>
        </p:spPr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Экологическая   страничка</a:t>
            </a:r>
            <a:endParaRPr lang="ru-RU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571604" y="1000108"/>
            <a:ext cx="7139136" cy="1296144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Голубь — пернатый спутник человека. Голуби издавна сопровождают жизнь человека на самых разных территориях проживания. Еще в древности птица была приручена, поэтому кочевала вместе с переселенцами по всему миру. В легендах и преданиях часто упоминаются голуби с чертами миротворцев, сохраняющие верность в любви и дружбе. Птицу считают символом душевной чистоты.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AutoShape 4" descr="https://kot-pes.com/wp-content/uploads/2016/06/image10-4-767x593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2" name="Picture 4" descr="https://im0-tub-ru.yandex.net/i?id=b6e518ed5f4866d190d6b2b7e7d43092-l&amp;n=13"/>
          <p:cNvPicPr>
            <a:picLocks noChangeAspect="1" noChangeArrowheads="1"/>
          </p:cNvPicPr>
          <p:nvPr/>
        </p:nvPicPr>
        <p:blipFill>
          <a:blip r:embed="rId2" cstate="print"/>
          <a:srcRect l="8108"/>
          <a:stretch>
            <a:fillRect/>
          </a:stretch>
        </p:blipFill>
        <p:spPr bwMode="auto">
          <a:xfrm>
            <a:off x="3571868" y="4214818"/>
            <a:ext cx="2625826" cy="1785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81209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560840" cy="1156990"/>
          </a:xfrm>
        </p:spPr>
        <p:txBody>
          <a:bodyPr/>
          <a:lstStyle/>
          <a:p>
            <a:pPr algn="l"/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Какую орфограмму  заметили  в  выделенных  словах  текста? Проверьте написание. Какие  способы  проверки  помогли?</a:t>
            </a:r>
            <a:endParaRPr lang="ru-RU" sz="2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9722" y="5240819"/>
            <a:ext cx="944986" cy="130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617472" y="5785432"/>
            <a:ext cx="7560840" cy="115699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Назовите  другие  орфограммы </a:t>
            </a:r>
          </a:p>
          <a:p>
            <a:pPr algn="l"/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 в  словах  текста</a:t>
            </a:r>
            <a:endParaRPr lang="ru-RU" sz="2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3" name="Picture 1" descr="C:\Documents and Settings\Зам. директора по ВР\Рабочий стол\русский-язык-2-класс-№143-с.-81.jpg"/>
          <p:cNvPicPr>
            <a:picLocks noChangeAspect="1" noChangeArrowheads="1"/>
          </p:cNvPicPr>
          <p:nvPr/>
        </p:nvPicPr>
        <p:blipFill>
          <a:blip r:embed="rId3"/>
          <a:srcRect l="45596" t="2976" r="6585" b="61311"/>
          <a:stretch>
            <a:fillRect/>
          </a:stretch>
        </p:blipFill>
        <p:spPr bwMode="auto">
          <a:xfrm>
            <a:off x="1643042" y="1928802"/>
            <a:ext cx="6500858" cy="35109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16512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1_Тема Office">
  <a:themeElements>
    <a:clrScheme name="Другая 7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6128"/>
      </a:hlink>
      <a:folHlink>
        <a:srgbClr val="4F612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311</Words>
  <Application>Microsoft Office PowerPoint</Application>
  <PresentationFormat>Экран (4:3)</PresentationFormat>
  <Paragraphs>39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Rubius</vt:lpstr>
      <vt:lpstr>Calibri</vt:lpstr>
      <vt:lpstr>Wingdings</vt:lpstr>
      <vt:lpstr>1_Тема Office</vt:lpstr>
      <vt:lpstr>Русский  язык  2  класс УМК  «Школа России»</vt:lpstr>
      <vt:lpstr>5  марта Классная работа.</vt:lpstr>
      <vt:lpstr>Словарная работа</vt:lpstr>
      <vt:lpstr>Проверь себя</vt:lpstr>
      <vt:lpstr>Можно  ли  данные  предложения  назвать  текстом? Почему? Как будем  работать  с  предложениями?</vt:lpstr>
      <vt:lpstr>Слайд 6</vt:lpstr>
      <vt:lpstr>Экологическая   страничка</vt:lpstr>
      <vt:lpstr>Экологическая   страничка</vt:lpstr>
      <vt:lpstr>Какую орфограмму  заметили  в  выделенных  словах  текста? Проверьте написание. Какие  способы  проверки  помогли?</vt:lpstr>
      <vt:lpstr>Перечислите   правила  оформления   текста</vt:lpstr>
      <vt:lpstr>Образец  работы</vt:lpstr>
      <vt:lpstr>Работа со словарём  антонимов</vt:lpstr>
      <vt:lpstr>Дома: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Зам. директора по ВР</cp:lastModifiedBy>
  <cp:revision>88</cp:revision>
  <dcterms:created xsi:type="dcterms:W3CDTF">2014-07-06T18:18:01Z</dcterms:created>
  <dcterms:modified xsi:type="dcterms:W3CDTF">2019-03-05T12:13:08Z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1910279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