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10.png" ContentType="image/png"/>
  <Override PartName="/ppt/media/image12.png" ContentType="image/png"/>
  <Override PartName="/ppt/media/image9.jpeg" ContentType="image/jpeg"/>
  <Override PartName="/ppt/media/image21.png" ContentType="image/png"/>
  <Override PartName="/ppt/media/image30.png" ContentType="image/png"/>
  <Override PartName="/ppt/media/image11.jpeg" ContentType="image/jpe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25.png" ContentType="image/png"/>
  <Override PartName="/ppt/media/image2.jpeg" ContentType="image/jpeg"/>
  <Override PartName="/ppt/media/image18.png" ContentType="image/png"/>
  <Override PartName="/ppt/media/image27.png" ContentType="image/png"/>
  <Override PartName="/ppt/media/image29.png" ContentType="image/png"/>
  <Override PartName="/ppt/media/image6.jpeg" ContentType="image/jpeg"/>
  <Override PartName="/ppt/media/image34.jpeg" ContentType="image/jpeg"/>
  <Override PartName="/ppt/media/image8.jpeg" ContentType="image/jpe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24.png" ContentType="image/png"/>
  <Override PartName="/ppt/media/image33.png" ContentType="image/png"/>
  <Override PartName="/ppt/media/image1.jpeg" ContentType="image/jpeg"/>
  <Override PartName="/ppt/media/image17.png" ContentType="image/png"/>
  <Override PartName="/ppt/media/image26.png" ContentType="image/png"/>
  <Override PartName="/ppt/media/image19.png" ContentType="image/png"/>
  <Override PartName="/ppt/media/image3.jpeg" ContentType="image/jpeg"/>
  <Override PartName="/ppt/media/image28.png" ContentType="image/png"/>
  <Override PartName="/ppt/media/image5.jpeg" ContentType="image/jpeg"/>
  <Override PartName="/ppt/media/image4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9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0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4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2191C1-2111-4131-9111-8171A1B1A1F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91D141-F100-4151-9111-E1A1D121C111}" type="slidenum">
              <a:rPr lang="ru-RU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619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619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935000"/>
            <a:ext cx="8229240" cy="4389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619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92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880"/>
            <a:ext cx="8229240" cy="5619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43891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520" y="422748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935000"/>
            <a:ext cx="401544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27480"/>
            <a:ext cx="8228520" cy="20934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920"/>
            <a:ext cx="9162720" cy="1041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bc0059"/>
              </a:gs>
              <a:gs pos="100000">
                <a:srgbClr val="efaa00"/>
              </a:gs>
            </a:gsLst>
            <a:lin ang="5400000"/>
          </a:gradFill>
        </p:spPr>
      </p:sp>
      <p:sp>
        <p:nvSpPr>
          <p:cNvPr id="1" name="CustomShape 2"/>
          <p:cNvSpPr/>
          <p:nvPr/>
        </p:nvSpPr>
        <p:spPr>
          <a:xfrm>
            <a:off x="4381560" y="-7920"/>
            <a:ext cx="4762080" cy="6379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c28b00"/>
              </a:gs>
              <a:gs pos="100000">
                <a:srgbClr val="e0006a"/>
              </a:gs>
            </a:gsLst>
            <a:lin ang="5400000"/>
          </a:gradFill>
        </p:spPr>
      </p:sp>
      <p:sp>
        <p:nvSpPr>
          <p:cNvPr id="2" name="CustomShape 3"/>
          <p:cNvSpPr/>
          <p:nvPr/>
        </p:nvSpPr>
        <p:spPr>
          <a:xfrm>
            <a:off x="-29160" y="422640"/>
            <a:ext cx="9162720" cy="6472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10800">
            <a:solidFill>
              <a:srgbClr val="ce126b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-21600" y="496080"/>
            <a:ext cx="9175320" cy="52884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9360">
            <a:solidFill>
              <a:srgbClr val="ea157a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lang="ru-RU" sz="5000">
                <a:solidFill>
                  <a:srgbClr val="4e5b6f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000000"/>
                </a:solidFill>
                <a:latin typeface="Constantia"/>
              </a:rPr>
              <a:t>Восьмой уровень структуры</a:t>
            </a:r>
            <a:endParaRPr/>
          </a:p>
          <a:p>
            <a:r>
              <a:rPr lang="ru-RU" sz="2600">
                <a:solidFill>
                  <a:srgbClr val="000000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onstantia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onstantia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</p:spPr>
        <p:txBody>
          <a:bodyPr anchor="b" bIns="0" lIns="0" rIns="0" tIns="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2600">
                <a:solidFill>
                  <a:srgbClr val="4a566a"/>
                </a:solidFill>
                <a:latin typeface="Constantia"/>
              </a:rPr>
              <a:t>Восьмой уровень структуры</a:t>
            </a:r>
            <a:endParaRPr/>
          </a:p>
          <a:p>
            <a:r>
              <a:rPr lang="ru-RU" sz="2600">
                <a:solidFill>
                  <a:srgbClr val="4a566a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r>
              <a:rPr lang="ru-RU" sz="2400">
                <a:solidFill>
                  <a:srgbClr val="000000"/>
                </a:solidFill>
                <a:latin typeface="Constantia"/>
              </a:rPr>
              <a:t>Второй уровень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Constantia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onstantia"/>
              </a:rPr>
              <a:t>18.3.20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4141B1-51E1-4131-B101-D101A1F1D1E1}" type="slidenum">
              <a:rPr lang="ru-RU">
                <a:solidFill>
                  <a:srgbClr val="000000"/>
                </a:solidFill>
                <a:latin typeface="Constantia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9360" y="-7920"/>
            <a:ext cx="9162720" cy="1041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bc0059"/>
              </a:gs>
              <a:gs pos="100000">
                <a:srgbClr val="efaa00"/>
              </a:gs>
            </a:gsLst>
            <a:lin ang="5400000"/>
          </a:gradFill>
        </p:spPr>
      </p:sp>
      <p:sp>
        <p:nvSpPr>
          <p:cNvPr id="43" name="CustomShape 2"/>
          <p:cNvSpPr/>
          <p:nvPr/>
        </p:nvSpPr>
        <p:spPr>
          <a:xfrm>
            <a:off x="4381560" y="-7920"/>
            <a:ext cx="4762080" cy="6379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c28b00"/>
              </a:gs>
              <a:gs pos="100000">
                <a:srgbClr val="e0006a"/>
              </a:gs>
            </a:gsLst>
            <a:lin ang="5400000"/>
          </a:gradFill>
        </p:spPr>
      </p:sp>
      <p:sp>
        <p:nvSpPr>
          <p:cNvPr id="44" name="CustomShape 3"/>
          <p:cNvSpPr/>
          <p:nvPr/>
        </p:nvSpPr>
        <p:spPr>
          <a:xfrm>
            <a:off x="-29160" y="422640"/>
            <a:ext cx="9162720" cy="6472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10800">
            <a:solidFill>
              <a:srgbClr val="ce126b"/>
            </a:solidFill>
            <a:round/>
          </a:ln>
        </p:spPr>
      </p:sp>
      <p:sp>
        <p:nvSpPr>
          <p:cNvPr id="45" name="CustomShape 4"/>
          <p:cNvSpPr/>
          <p:nvPr/>
        </p:nvSpPr>
        <p:spPr>
          <a:xfrm>
            <a:off x="-21600" y="496080"/>
            <a:ext cx="9175320" cy="52884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9360">
            <a:solidFill>
              <a:srgbClr val="ea157a"/>
            </a:solidFill>
            <a:round/>
          </a:ln>
        </p:spPr>
      </p: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anchor="b" bIns="0" lIns="0" rIns="18360" tIns="0"/>
          <a:p>
            <a:r>
              <a:rPr b="1" lang="ru-RU" sz="5600">
                <a:solidFill>
                  <a:srgbClr val="ffc05c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7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onstantia"/>
              </a:rPr>
              <a:t>18.3.20</a:t>
            </a:r>
            <a:endParaRPr/>
          </a:p>
        </p:txBody>
      </p:sp>
      <p:sp>
        <p:nvSpPr>
          <p:cNvPr id="48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9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D11151-5161-41B1-B141-71313161B121}" type="slidenum">
              <a:rPr lang="ru-RU">
                <a:solidFill>
                  <a:srgbClr val="000000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5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-9360" y="-7920"/>
            <a:ext cx="9162720" cy="1041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bc0059"/>
              </a:gs>
              <a:gs pos="100000">
                <a:srgbClr val="efaa00"/>
              </a:gs>
            </a:gsLst>
            <a:lin ang="5400000"/>
          </a:gradFill>
        </p:spPr>
      </p:sp>
      <p:sp>
        <p:nvSpPr>
          <p:cNvPr id="84" name="CustomShape 2"/>
          <p:cNvSpPr/>
          <p:nvPr/>
        </p:nvSpPr>
        <p:spPr>
          <a:xfrm>
            <a:off x="4381560" y="-7920"/>
            <a:ext cx="4762080" cy="6379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c28b00"/>
              </a:gs>
              <a:gs pos="100000">
                <a:srgbClr val="e0006a"/>
              </a:gs>
            </a:gsLst>
            <a:lin ang="5400000"/>
          </a:gradFill>
        </p:spPr>
      </p:sp>
      <p:sp>
        <p:nvSpPr>
          <p:cNvPr id="85" name="CustomShape 3"/>
          <p:cNvSpPr/>
          <p:nvPr/>
        </p:nvSpPr>
        <p:spPr>
          <a:xfrm>
            <a:off x="-29160" y="422640"/>
            <a:ext cx="9162720" cy="6472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10800">
            <a:solidFill>
              <a:srgbClr val="ce126b"/>
            </a:solidFill>
            <a:round/>
          </a:ln>
        </p:spPr>
      </p:sp>
      <p:sp>
        <p:nvSpPr>
          <p:cNvPr id="86" name="CustomShape 4"/>
          <p:cNvSpPr/>
          <p:nvPr/>
        </p:nvSpPr>
        <p:spPr>
          <a:xfrm>
            <a:off x="-21600" y="496080"/>
            <a:ext cx="9175320" cy="52884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9360">
            <a:solidFill>
              <a:srgbClr val="ea157a"/>
            </a:solidFill>
            <a:round/>
          </a:ln>
        </p:spPr>
      </p:sp>
      <p:sp>
        <p:nvSpPr>
          <p:cNvPr id="87" name="PlaceHolder 5"/>
          <p:cNvSpPr>
            <a:spLocks noGrp="1"/>
          </p:cNvSpPr>
          <p:nvPr>
            <p:ph type="title"/>
          </p:nvPr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lang="ru-RU" sz="5000">
                <a:solidFill>
                  <a:srgbClr val="4e5b6f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onstantia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89" name="PlaceHolder 7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onstantia"/>
              </a:rPr>
              <a:t>18.3.20</a:t>
            </a:r>
            <a:endParaRPr/>
          </a:p>
        </p:txBody>
      </p:sp>
      <p:sp>
        <p:nvSpPr>
          <p:cNvPr id="90" name="PlaceHolder 8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1" name="PlaceHolder 9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514171-4111-41F1-8131-F1E1A1711131}" type="slidenum">
              <a:rPr lang="ru-RU">
                <a:solidFill>
                  <a:srgbClr val="000000"/>
                </a:solidFill>
                <a:latin typeface="Constantia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-9360" y="-7920"/>
            <a:ext cx="9162720" cy="1041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bc0059"/>
              </a:gs>
              <a:gs pos="100000">
                <a:srgbClr val="efaa00"/>
              </a:gs>
            </a:gsLst>
            <a:lin ang="5400000"/>
          </a:gradFill>
        </p:spPr>
      </p:sp>
      <p:sp>
        <p:nvSpPr>
          <p:cNvPr id="125" name="CustomShape 2"/>
          <p:cNvSpPr/>
          <p:nvPr/>
        </p:nvSpPr>
        <p:spPr>
          <a:xfrm>
            <a:off x="4381560" y="-7920"/>
            <a:ext cx="4762080" cy="6379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gradFill>
            <a:gsLst>
              <a:gs pos="0">
                <a:srgbClr val="c28b00"/>
              </a:gs>
              <a:gs pos="100000">
                <a:srgbClr val="e0006a"/>
              </a:gs>
            </a:gsLst>
            <a:lin ang="5400000"/>
          </a:gradFill>
        </p:spPr>
      </p:sp>
      <p:sp>
        <p:nvSpPr>
          <p:cNvPr id="126" name="CustomShape 3"/>
          <p:cNvSpPr/>
          <p:nvPr/>
        </p:nvSpPr>
        <p:spPr>
          <a:xfrm>
            <a:off x="-29160" y="422640"/>
            <a:ext cx="9162720" cy="6472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10800">
            <a:solidFill>
              <a:srgbClr val="ce126b"/>
            </a:solidFill>
            <a:round/>
          </a:ln>
        </p:spPr>
      </p:sp>
      <p:sp>
        <p:nvSpPr>
          <p:cNvPr id="127" name="CustomShape 4"/>
          <p:cNvSpPr/>
          <p:nvPr/>
        </p:nvSpPr>
        <p:spPr>
          <a:xfrm>
            <a:off x="-21600" y="496080"/>
            <a:ext cx="9175320" cy="52884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ln w="9360">
            <a:solidFill>
              <a:srgbClr val="ea157a"/>
            </a:solidFill>
            <a:round/>
          </a:ln>
        </p:spPr>
      </p:sp>
      <p:sp>
        <p:nvSpPr>
          <p:cNvPr id="128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Constantia"/>
              </a:rPr>
              <a:t>18.3.20</a:t>
            </a:r>
            <a:endParaRPr/>
          </a:p>
        </p:txBody>
      </p:sp>
      <p:sp>
        <p:nvSpPr>
          <p:cNvPr id="129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0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7121A1-6181-4101-81F1-A121217111D1}" type="slidenum">
              <a:rPr lang="ru-RU">
                <a:solidFill>
                  <a:srgbClr val="000000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131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3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04920" y="380880"/>
            <a:ext cx="8610120" cy="177120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6000">
                <a:solidFill>
                  <a:srgbClr val="000066"/>
                </a:solidFill>
                <a:latin typeface="Comic Sans MS"/>
              </a:rPr>
              <a:t>Литературное чтение</a:t>
            </a:r>
            <a:endParaRPr/>
          </a:p>
        </p:txBody>
      </p:sp>
      <p:sp>
        <p:nvSpPr>
          <p:cNvPr id="171" name="TextShape 2"/>
          <p:cNvSpPr txBox="1"/>
          <p:nvPr/>
        </p:nvSpPr>
        <p:spPr>
          <a:xfrm>
            <a:off x="335520" y="2462400"/>
            <a:ext cx="5256360" cy="3403080"/>
          </a:xfrm>
          <a:prstGeom prst="rect">
            <a:avLst/>
          </a:prstGeom>
        </p:spPr>
        <p:txBody>
          <a:bodyPr anchor="b" bIns="0" lIns="0" rIns="0" tIns="0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b="1" lang="ru-RU" sz="3200">
                <a:solidFill>
                  <a:srgbClr val="ff0000"/>
                </a:solidFill>
                <a:latin typeface="Comic Sans MS"/>
              </a:rPr>
              <a:t>Тема: </a:t>
            </a:r>
            <a:r>
              <a:rPr b="1" lang="ru-RU" sz="3200">
                <a:solidFill>
                  <a:srgbClr val="4a566a"/>
                </a:solidFill>
                <a:latin typeface="Comic Sans MS"/>
              </a:rPr>
              <a:t>«Чебурашка» Э.Успенский (ТРКМ)</a:t>
            </a:r>
            <a:endParaRPr/>
          </a:p>
          <a:p>
            <a:pPr>
              <a:lnSpc>
                <a:spcPct val="90000"/>
              </a:lnSpc>
            </a:pPr>
            <a:r>
              <a:rPr b="1" lang="ru-RU" sz="2800">
                <a:solidFill>
                  <a:srgbClr val="4a566a"/>
                </a:solidFill>
                <a:latin typeface="Comic Sans MS"/>
              </a:rPr>
              <a:t>2 класс «Школа России»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pic>
        <p:nvPicPr>
          <p:cNvPr descr="" id="172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5148000" y="2205000"/>
            <a:ext cx="3528000" cy="3695400"/>
          </a:xfrm>
          <a:prstGeom prst="rect">
            <a:avLst/>
          </a:prstGeom>
        </p:spPr>
      </p:pic>
    </p:spTree>
  </p:cSld>
  <p:transition>
    <p:dissolve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Б. Заходер</a:t>
            </a:r>
            <a:r>
              <a:rPr b="1" lang="ru-RU" sz="5000">
                <a:solidFill>
                  <a:srgbClr val="000066"/>
                </a:solidFill>
                <a:latin typeface="Comic Sans MS"/>
              </a:rPr>
              <a:t>
</a:t>
            </a:r>
            <a:r>
              <a:rPr b="1" lang="ru-RU" sz="5000">
                <a:solidFill>
                  <a:srgbClr val="000066"/>
                </a:solidFill>
                <a:latin typeface="Comic Sans MS"/>
              </a:rPr>
              <a:t>Песенки Винни - Пуха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4724280" y="1905120"/>
            <a:ext cx="4038120" cy="445572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Ворчалки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Шумелки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Пыхтелки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Сопелки</a:t>
            </a:r>
            <a:endParaRPr/>
          </a:p>
        </p:txBody>
      </p:sp>
    </p:spTree>
  </p:cSld>
  <p:transition>
    <p:split dir="in" orient="horz"/>
  </p:transition>
  <p:timing>
    <p:tnLst>
      <p:par>
        <p:cTn dur="indefinite" id="101" nodeType="tmRoot" restart="never">
          <p:childTnLst>
            <p:seq>
              <p:cTn dur="indefinite" id="102" nodeType="mainSeq">
                <p:childTnLst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7"/>
                                        <p:tgtEl>
                                          <p:spTgt spid="200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8"/>
                                        <p:tgtEl>
                                          <p:spTgt spid="200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7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3"/>
                                        <p:tgtEl>
                                          <p:spTgt spid="200">
                                            <p:txEl>
                                              <p:pRg end="17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14"/>
                                        <p:tgtEl>
                                          <p:spTgt spid="200">
                                            <p:txEl>
                                              <p:pRg end="17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6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19"/>
                                        <p:tgtEl>
                                          <p:spTgt spid="200">
                                            <p:txEl>
                                              <p:pRg end="26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0"/>
                                        <p:tgtEl>
                                          <p:spTgt spid="200">
                                            <p:txEl>
                                              <p:pRg end="26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4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25"/>
                                        <p:tgtEl>
                                          <p:spTgt spid="200">
                                            <p:txEl>
                                              <p:pRg end="34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26"/>
                                        <p:tgtEl>
                                          <p:spTgt spid="200">
                                            <p:txEl>
                                              <p:pRg end="34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0" y="1803240"/>
            <a:ext cx="9143640" cy="4617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4400">
                <a:solidFill>
                  <a:srgbClr val="000000"/>
                </a:solidFill>
                <a:latin typeface="Times New Roman"/>
                <a:ea typeface="Calibri"/>
              </a:rPr>
              <a:t>МЧРЕБУШОКРЛАТВИШЗКДАЩ</a:t>
            </a:r>
            <a:endParaRPr/>
          </a:p>
          <a:p>
            <a:pPr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Times New Roman"/>
                <a:ea typeface="Calibri"/>
              </a:rPr>
              <a:t>       </a:t>
            </a:r>
            <a:endParaRPr/>
          </a:p>
          <a:p>
            <a:pPr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4400">
                <a:solidFill>
                  <a:srgbClr val="ff0000"/>
                </a:solidFill>
                <a:latin typeface="Times New Roman"/>
                <a:ea typeface="Calibri"/>
              </a:rPr>
              <a:t>Шифр:</a:t>
            </a:r>
            <a:r>
              <a:rPr lang="ru-RU" sz="440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sz="4400">
                <a:solidFill>
                  <a:srgbClr val="002060"/>
                </a:solidFill>
                <a:latin typeface="Times New Roman"/>
                <a:ea typeface="Calibri"/>
              </a:rPr>
              <a:t>2   4  5 6  10  12  16  18   20</a:t>
            </a:r>
            <a:endParaRPr/>
          </a:p>
          <a:p>
            <a:pPr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Times New Roman"/>
                <a:ea typeface="Calibri"/>
              </a:rPr>
              <a:t>             </a:t>
            </a:r>
            <a:r>
              <a:rPr b="1" lang="ru-RU" sz="5400">
                <a:solidFill>
                  <a:srgbClr val="c00000"/>
                </a:solidFill>
                <a:latin typeface="Times New Roman"/>
                <a:ea typeface="Calibri"/>
              </a:rPr>
              <a:t>Ч  е б у  р   а  ш   к   а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27640" y="188640"/>
            <a:ext cx="3312000" cy="2295360"/>
          </a:xfrm>
          <a:prstGeom prst="rect">
            <a:avLst/>
          </a:prstGeom>
        </p:spPr>
      </p:pic>
    </p:spTree>
  </p:cSld>
  <p:transition>
    <p:dissolve/>
  </p:transition>
  <p:timing>
    <p:tnLst>
      <p:par>
        <p:cTn dur="indefinite" id="127" nodeType="tmRoot" restart="never">
          <p:childTnLst>
            <p:seq>
              <p:cTn dur="indefinite" id="128" nodeType="mainSeq">
                <p:childTnLst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3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33"/>
                                        <p:tgtEl>
                                          <p:spTgt spid="201">
                                            <p:txEl>
                                              <p:pRg end="23" st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201">
                                            <p:txEl>
                                              <p:pRg end="23" st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201">
                                            <p:txEl>
                                              <p:pRg end="23" st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36"/>
                                        <p:tgtEl>
                                          <p:spTgt spid="201">
                                            <p:txEl>
                                              <p:pRg end="23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70" st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1"/>
                                        <p:tgtEl>
                                          <p:spTgt spid="201">
                                            <p:txEl>
                                              <p:pRg end="70" st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2"/>
                                        <p:tgtEl>
                                          <p:spTgt spid="201">
                                            <p:txEl>
                                              <p:pRg end="70" st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43"/>
                                        <p:tgtEl>
                                          <p:spTgt spid="201">
                                            <p:txEl>
                                              <p:pRg end="70" st="3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44"/>
                                        <p:tgtEl>
                                          <p:spTgt spid="201">
                                            <p:txEl>
                                              <p:pRg end="70" st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10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49"/>
                                        <p:tgtEl>
                                          <p:spTgt spid="201">
                                            <p:txEl>
                                              <p:pRg end="110" st="7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0"/>
                                        <p:tgtEl>
                                          <p:spTgt spid="201">
                                            <p:txEl>
                                              <p:pRg end="110" st="7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1"/>
                                        <p:tgtEl>
                                          <p:spTgt spid="201">
                                            <p:txEl>
                                              <p:pRg end="110" st="7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52"/>
                                        <p:tgtEl>
                                          <p:spTgt spid="201">
                                            <p:txEl>
                                              <p:pRg end="110" st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55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6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57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58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67640" y="332640"/>
            <a:ext cx="8676000" cy="1142640"/>
          </a:xfrm>
          <a:prstGeom prst="rect">
            <a:avLst/>
          </a:prstGeom>
        </p:spPr>
        <p:txBody>
          <a:bodyPr anchor="b" bIns="0" lIns="0" rIns="0"/>
          <a:p>
            <a:r>
              <a:rPr lang="ru-RU" sz="5400">
                <a:solidFill>
                  <a:srgbClr val="0d594f"/>
                </a:solidFill>
                <a:latin typeface="Calibri"/>
              </a:rPr>
              <a:t>
</a:t>
            </a:r>
            <a:r>
              <a:rPr b="1" lang="ru-RU" sz="4800">
                <a:solidFill>
                  <a:srgbClr val="0d594f"/>
                </a:solidFill>
                <a:latin typeface="Times New Roman"/>
              </a:rPr>
              <a:t> </a:t>
            </a:r>
            <a:r>
              <a:rPr b="1" lang="ru-RU" sz="4800">
                <a:solidFill>
                  <a:srgbClr val="c00000"/>
                </a:solidFill>
                <a:latin typeface="Times New Roman"/>
              </a:rPr>
              <a:t>Эдуард Николаевич Успенский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3492000" y="1628640"/>
            <a:ext cx="5472360" cy="4964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000000"/>
                </a:solidFill>
                <a:latin typeface="Comic Sans MS"/>
              </a:rPr>
              <a:t>Многожанровый писатель.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Comic Sans MS"/>
              </a:rPr>
              <a:t>Писал сказки, детективы,</a:t>
            </a:r>
            <a:endParaRPr/>
          </a:p>
          <a:p>
            <a:r>
              <a:rPr b="1" lang="ru-RU" sz="3200">
                <a:solidFill>
                  <a:srgbClr val="000000"/>
                </a:solidFill>
                <a:latin typeface="Comic Sans MS"/>
              </a:rPr>
              <a:t>фантастические повести, пьесы, стихи, сценарии мульт- и кинофильмов, радиопостановок, делал переводы, сочинял комиксы.</a:t>
            </a:r>
            <a:endParaRPr/>
          </a:p>
        </p:txBody>
      </p:sp>
    </p:spTree>
  </p:cSld>
  <p:transition>
    <p:dissolv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4724280" y="908640"/>
            <a:ext cx="4419360" cy="4960440"/>
          </a:xfrm>
          <a:prstGeom prst="rect">
            <a:avLst/>
          </a:prstGeom>
        </p:spPr>
        <p:txBody>
          <a:bodyPr anchor="b" bIns="0" lIns="0" rIns="0" tIns="0"/>
          <a:p>
            <a:r>
              <a:rPr b="1" lang="ru-RU" sz="2800">
                <a:solidFill>
                  <a:srgbClr val="000066"/>
                </a:solidFill>
                <a:latin typeface="Comic Sans MS"/>
              </a:rPr>
              <a:t>    </a:t>
            </a:r>
            <a:r>
              <a:rPr b="1" lang="ru-RU" sz="2800">
                <a:solidFill>
                  <a:srgbClr val="000066"/>
                </a:solidFill>
                <a:latin typeface="Comic Sans MS"/>
              </a:rPr>
              <a:t>Произведения Эдуарда Николаевича Успенского переведены на 25 языков, книги выходят в Голландии, Финляндии, Японии, Франции, США.</a:t>
            </a:r>
            <a:r>
              <a:rPr lang="ru-RU" sz="2800">
                <a:solidFill>
                  <a:srgbClr val="4a566a"/>
                </a:solidFill>
                <a:latin typeface="Constantia"/>
              </a:rPr>
              <a:t> </a:t>
            </a:r>
            <a:r>
              <a:rPr b="1" lang="ru-RU" sz="2800">
                <a:solidFill>
                  <a:srgbClr val="000066"/>
                </a:solidFill>
                <a:latin typeface="Comic Sans MS"/>
              </a:rPr>
              <a:t>В 2010 году присуждена премия  имени Корнея Чуковского.</a:t>
            </a:r>
            <a:endParaRPr/>
          </a:p>
        </p:txBody>
      </p:sp>
      <p:pic>
        <p:nvPicPr>
          <p:cNvPr descr="" id="20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548640"/>
            <a:ext cx="4671000" cy="5616360"/>
          </a:xfrm>
          <a:prstGeom prst="rect">
            <a:avLst/>
          </a:prstGeom>
        </p:spPr>
      </p:pic>
    </p:spTree>
  </p:cSld>
  <p:transition>
    <p:dissolv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251640" y="188640"/>
            <a:ext cx="889200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3200">
                <a:solidFill>
                  <a:srgbClr val="002060"/>
                </a:solidFill>
                <a:latin typeface="Comic Sans MS"/>
              </a:rPr>
              <a:t>Успенский Эдуард Николаевич- </a:t>
            </a:r>
            <a:r>
              <a:rPr b="1" lang="ru-RU" sz="2800">
                <a:solidFill>
                  <a:srgbClr val="000066"/>
                </a:solidFill>
                <a:latin typeface="Comic Sans MS"/>
              </a:rPr>
              <a:t>поэт, детский прозаик, драматург, сценарист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251640" y="1484640"/>
            <a:ext cx="8712720" cy="483948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latin typeface="Constantia"/>
              </a:rPr>
              <a:t>             </a:t>
            </a:r>
            <a:r>
              <a:rPr b="1" lang="ru-RU" sz="2400">
                <a:solidFill>
                  <a:srgbClr val="000066"/>
                </a:solidFill>
                <a:latin typeface="Comic Sans MS"/>
              </a:rPr>
              <a:t>Родился 22 декабря 1937 года в Егорьевске Московской области в семье служащих.</a:t>
            </a:r>
            <a:endParaRPr/>
          </a:p>
          <a:p>
            <a:pPr>
              <a:lnSpc>
                <a:spcPct val="80000"/>
              </a:lnSpc>
            </a:pPr>
            <a:r>
              <a:rPr b="1" lang="ru-RU" sz="2400">
                <a:solidFill>
                  <a:srgbClr val="000066"/>
                </a:solidFill>
                <a:latin typeface="Comic Sans MS"/>
              </a:rPr>
              <a:t>       </a:t>
            </a:r>
            <a:r>
              <a:rPr b="1" lang="ru-RU" sz="2400">
                <a:solidFill>
                  <a:srgbClr val="000066"/>
                </a:solidFill>
                <a:latin typeface="Comic Sans MS"/>
              </a:rPr>
              <a:t>Ещё в школе, учась в старших классах, был назначен вожатым к малышне. С тех пор прирос к этой малышне на всю жизнь. Всегда был заводилой, организатором, вожаком.</a:t>
            </a:r>
            <a:endParaRPr/>
          </a:p>
          <a:p>
            <a:pPr>
              <a:lnSpc>
                <a:spcPct val="80000"/>
              </a:lnSpc>
            </a:pPr>
            <a:r>
              <a:rPr b="1" lang="ru-RU" sz="2400">
                <a:solidFill>
                  <a:srgbClr val="000066"/>
                </a:solidFill>
                <a:latin typeface="Comic Sans MS"/>
              </a:rPr>
              <a:t>       </a:t>
            </a:r>
            <a:r>
              <a:rPr b="1" lang="ru-RU" sz="2400">
                <a:solidFill>
                  <a:srgbClr val="000066"/>
                </a:solidFill>
                <a:latin typeface="Comic Sans MS"/>
              </a:rPr>
              <a:t>Учился  в Московском   авиационном  институте, получил  профессию  инженера. Три года проработал в конструкторском бюро, затем ушёл в литературу.</a:t>
            </a:r>
            <a:endParaRPr/>
          </a:p>
          <a:p>
            <a:pPr>
              <a:lnSpc>
                <a:spcPct val="80000"/>
              </a:lnSpc>
            </a:pPr>
            <a:r>
              <a:rPr b="1" lang="ru-RU" sz="2400">
                <a:solidFill>
                  <a:srgbClr val="000066"/>
                </a:solidFill>
                <a:latin typeface="Comic Sans MS"/>
              </a:rPr>
              <a:t>      </a:t>
            </a:r>
            <a:r>
              <a:rPr b="1" lang="ru-RU" sz="2400">
                <a:solidFill>
                  <a:srgbClr val="000066"/>
                </a:solidFill>
                <a:latin typeface="Comic Sans MS"/>
              </a:rPr>
              <a:t>Известность писателю принесла повесть "Крокодил Гена и его друзья", которая была впервые опубликована в 1966 году. </a:t>
            </a:r>
            <a:endParaRPr/>
          </a:p>
          <a:p>
            <a:pPr>
              <a:lnSpc>
                <a:spcPct val="80000"/>
              </a:lnSpc>
            </a:pPr>
            <a:r>
              <a:rPr b="1" lang="ru-RU" sz="2400">
                <a:solidFill>
                  <a:srgbClr val="000066"/>
                </a:solidFill>
                <a:latin typeface="Comic Sans MS"/>
              </a:rPr>
              <a:t>      </a:t>
            </a:r>
            <a:r>
              <a:rPr b="1" lang="ru-RU" sz="2400">
                <a:solidFill>
                  <a:srgbClr val="000066"/>
                </a:solidFill>
                <a:latin typeface="Comic Sans MS"/>
              </a:rPr>
              <a:t>Э. Н. Успенский  писал для популярной детской передачи "АБВГДейка", для телепередачи "Радионяня", на данный момент ведёт передачу "В нашу гавань заходили корабли". </a:t>
            </a:r>
            <a:endParaRPr/>
          </a:p>
        </p:txBody>
      </p:sp>
    </p:spTree>
  </p:cSld>
  <p:transition>
    <p:dissolv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0" y="260640"/>
            <a:ext cx="9143640" cy="636480"/>
          </a:xfrm>
          <a:prstGeom prst="rect">
            <a:avLst/>
          </a:prstGeom>
        </p:spPr>
        <p:txBody>
          <a:bodyPr anchor="b" bIns="0" lIns="0" rIns="0"/>
          <a:p>
            <a:pPr algn="ctr"/>
            <a:r>
              <a:rPr b="1" lang="ru-RU" sz="3600">
                <a:solidFill>
                  <a:srgbClr val="002060"/>
                </a:solidFill>
                <a:latin typeface="Comic Sans MS"/>
              </a:rPr>
              <a:t>Эдуард  Успенский «Чебурашка»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0" y="1268640"/>
            <a:ext cx="9143640" cy="48963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ru-RU" sz="2800">
                <a:solidFill>
                  <a:srgbClr val="000000"/>
                </a:solidFill>
                <a:latin typeface="Constantia"/>
              </a:rPr>
              <a:t>              </a:t>
            </a:r>
            <a:r>
              <a:rPr b="1" lang="ru-RU" sz="2800">
                <a:solidFill>
                  <a:srgbClr val="000066"/>
                </a:solidFill>
                <a:latin typeface="Comic Sans MS"/>
              </a:rPr>
              <a:t>Как рассказывает Эдуард Успенский, однажды в Одесском порту, о котором он писал сценарий для кино, он увидел в ящике с бананами огромного хамелеона. Это запомнилось. Позже, когда стал писать повесть о крокодиле Гене и его друзьях, ему захотелось ввести в повесть какого-нибудь уютного, но незнакомого зверька. </a:t>
            </a:r>
            <a:endParaRPr/>
          </a:p>
          <a:p>
            <a:pPr>
              <a:lnSpc>
                <a:spcPct val="80000"/>
              </a:lnSpc>
            </a:pPr>
            <a:r>
              <a:rPr b="1" lang="ru-RU" sz="2800">
                <a:solidFill>
                  <a:srgbClr val="000066"/>
                </a:solidFill>
                <a:latin typeface="Comic Sans MS"/>
              </a:rPr>
              <a:t>        </a:t>
            </a:r>
            <a:r>
              <a:rPr b="1" lang="ru-RU" sz="2800">
                <a:solidFill>
                  <a:srgbClr val="000066"/>
                </a:solidFill>
                <a:latin typeface="Comic Sans MS"/>
              </a:rPr>
              <a:t>В конце концов, вспомнив хамелеона в порту, он поместил своего героя в ящик из-под апельсинов. А имя этому неизвестному науке зверьку помогли придумать приятели, звавшие свою дочку Чебурашкой из-за её неуклюжих падений. Девочка давно уже выросла, а мохнатый непоседа Чебурашка стал любимцем миллионов детей в разных </a:t>
            </a:r>
            <a:r>
              <a:rPr b="1" lang="ru-RU" sz="3000">
                <a:solidFill>
                  <a:srgbClr val="000066"/>
                </a:solidFill>
                <a:latin typeface="Comic Sans MS"/>
              </a:rPr>
              <a:t>странах мира. </a:t>
            </a:r>
            <a:endParaRPr/>
          </a:p>
        </p:txBody>
      </p:sp>
      <p:pic>
        <p:nvPicPr>
          <p:cNvPr descr="" id="21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516360" y="5346000"/>
            <a:ext cx="1958400" cy="1511640"/>
          </a:xfrm>
          <a:prstGeom prst="rect">
            <a:avLst/>
          </a:prstGeom>
        </p:spPr>
      </p:pic>
    </p:spTree>
  </p:cSld>
  <p:transition>
    <p:dissolv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67640" y="332640"/>
            <a:ext cx="8229240" cy="935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2060"/>
                </a:solidFill>
                <a:latin typeface="Comic Sans MS"/>
              </a:rPr>
              <a:t>Книги  Эдуарда  Успенского</a:t>
            </a:r>
            <a:endParaRPr/>
          </a:p>
        </p:txBody>
      </p:sp>
      <p:pic>
        <p:nvPicPr>
          <p:cNvPr descr="" id="214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577160"/>
            <a:ext cx="2093040" cy="2828520"/>
          </a:xfrm>
          <a:prstGeom prst="rect">
            <a:avLst/>
          </a:prstGeom>
        </p:spPr>
      </p:pic>
      <p:pic>
        <p:nvPicPr>
          <p:cNvPr descr="" id="21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60" y="1412640"/>
            <a:ext cx="1919880" cy="2733120"/>
          </a:xfrm>
          <a:prstGeom prst="rect">
            <a:avLst/>
          </a:prstGeom>
        </p:spPr>
      </p:pic>
      <p:pic>
        <p:nvPicPr>
          <p:cNvPr descr="" id="216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060000" y="1268640"/>
            <a:ext cx="2520000" cy="3240000"/>
          </a:xfrm>
          <a:prstGeom prst="rect">
            <a:avLst/>
          </a:prstGeom>
        </p:spPr>
      </p:pic>
      <p:pic>
        <p:nvPicPr>
          <p:cNvPr descr="" id="217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420000" y="3429000"/>
            <a:ext cx="2520000" cy="3169440"/>
          </a:xfrm>
          <a:prstGeom prst="rect">
            <a:avLst/>
          </a:prstGeom>
        </p:spPr>
      </p:pic>
      <p:pic>
        <p:nvPicPr>
          <p:cNvPr descr="" id="21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82320" y="3323160"/>
            <a:ext cx="2448000" cy="3060000"/>
          </a:xfrm>
          <a:prstGeom prst="rect">
            <a:avLst/>
          </a:prstGeom>
        </p:spPr>
      </p:pic>
    </p:spTree>
  </p:cSld>
  <p:transition>
    <p:dissolv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95640" y="476640"/>
            <a:ext cx="8229240" cy="935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3600">
                <a:solidFill>
                  <a:srgbClr val="002060"/>
                </a:solidFill>
                <a:latin typeface="Comic Sans MS"/>
              </a:rPr>
              <a:t>Читайте  по  слогам,  затем  -  целым  словом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457200" y="1484640"/>
            <a:ext cx="8229240" cy="5373000"/>
          </a:xfrm>
          <a:prstGeom prst="rect">
            <a:avLst/>
          </a:prstGeom>
        </p:spPr>
        <p:txBody>
          <a:bodyPr/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000066"/>
                </a:solidFill>
                <a:latin typeface="Comic Sans MS"/>
              </a:rPr>
              <a:t>тро  -  пи  -  чес  -  ком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ff0000"/>
                </a:solidFill>
                <a:latin typeface="Comic Sans MS"/>
              </a:rPr>
              <a:t>тропическом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000066"/>
                </a:solidFill>
                <a:latin typeface="Comic Sans MS"/>
              </a:rPr>
              <a:t>гип – по - по  -там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ff0000"/>
                </a:solidFill>
                <a:latin typeface="Comic Sans MS"/>
              </a:rPr>
              <a:t>гиппопотам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000066"/>
                </a:solidFill>
                <a:latin typeface="Comic Sans MS"/>
              </a:rPr>
              <a:t>от – пра-  вил – ся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ff0000"/>
                </a:solidFill>
                <a:latin typeface="Comic Sans MS"/>
              </a:rPr>
              <a:t>отправился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000066"/>
                </a:solidFill>
                <a:latin typeface="Comic Sans MS"/>
              </a:rPr>
              <a:t>а – пель- си- на-ми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000">
                <a:solidFill>
                  <a:srgbClr val="ff0000"/>
                </a:solidFill>
                <a:latin typeface="Comic Sans MS"/>
              </a:rPr>
              <a:t>апельсинами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4284000" y="2061000"/>
            <a:ext cx="71640" cy="215640"/>
          </a:xfrm>
          <a:prstGeom prst="flowChartInputOutput">
            <a:avLst/>
          </a:prstGeom>
          <a:solidFill>
            <a:srgbClr val="00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22" name="CustomShape 4"/>
          <p:cNvSpPr/>
          <p:nvPr/>
        </p:nvSpPr>
        <p:spPr>
          <a:xfrm>
            <a:off x="4788000" y="6237360"/>
            <a:ext cx="71640" cy="143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23" name="CustomShape 5"/>
          <p:cNvSpPr/>
          <p:nvPr/>
        </p:nvSpPr>
        <p:spPr>
          <a:xfrm>
            <a:off x="4428000" y="4797000"/>
            <a:ext cx="71640" cy="143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24" name="CustomShape 6"/>
          <p:cNvSpPr/>
          <p:nvPr/>
        </p:nvSpPr>
        <p:spPr>
          <a:xfrm>
            <a:off x="5580000" y="3429000"/>
            <a:ext cx="71640" cy="215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ransition>
    <p:wipe dir="l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79640" y="476640"/>
            <a:ext cx="8506800" cy="6120360"/>
          </a:xfrm>
          <a:prstGeom prst="rect">
            <a:avLst/>
          </a:prstGeom>
        </p:spPr>
        <p:txBody>
          <a:bodyPr/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пе - ре – дви – гать – ся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ff0000"/>
                </a:solidFill>
                <a:latin typeface="Comic Sans MS"/>
              </a:rPr>
              <a:t>передвигаться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пу – те – шест – ви – е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ff0000"/>
                </a:solidFill>
                <a:latin typeface="Comic Sans MS"/>
              </a:rPr>
              <a:t>путешествие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не  -  из  -  вест  -  ным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ff0000"/>
                </a:solidFill>
                <a:latin typeface="Comic Sans MS"/>
              </a:rPr>
              <a:t>неизвестным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соб – ствен -  но – го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4400">
                <a:solidFill>
                  <a:srgbClr val="ff0000"/>
                </a:solidFill>
                <a:latin typeface="Comic Sans MS"/>
              </a:rPr>
              <a:t>собственного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5220000" y="1052640"/>
            <a:ext cx="7164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27" name="CustomShape 3"/>
          <p:cNvSpPr/>
          <p:nvPr/>
        </p:nvSpPr>
        <p:spPr>
          <a:xfrm>
            <a:off x="4500000" y="2565000"/>
            <a:ext cx="7164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28" name="CustomShape 4"/>
          <p:cNvSpPr/>
          <p:nvPr/>
        </p:nvSpPr>
        <p:spPr>
          <a:xfrm>
            <a:off x="3060000" y="5517360"/>
            <a:ext cx="4536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29" name="CustomShape 5"/>
          <p:cNvSpPr/>
          <p:nvPr/>
        </p:nvSpPr>
        <p:spPr>
          <a:xfrm>
            <a:off x="4356000" y="4005000"/>
            <a:ext cx="7164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539640" y="332640"/>
            <a:ext cx="8229240" cy="85248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ff0000"/>
                </a:solidFill>
                <a:latin typeface="Comic Sans MS"/>
              </a:rPr>
              <a:t>Читайте целыми  словами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457200" y="1268640"/>
            <a:ext cx="8434800" cy="5589000"/>
          </a:xfrm>
          <a:prstGeom prst="rect">
            <a:avLst/>
          </a:prstGeom>
        </p:spPr>
        <p:txBody>
          <a:bodyPr/>
          <a:p>
            <a:pPr algn="ctr"/>
            <a:r>
              <a:rPr b="1" lang="ru-RU" sz="4800">
                <a:solidFill>
                  <a:srgbClr val="000066"/>
                </a:solidFill>
                <a:latin typeface="Comic Sans MS"/>
              </a:rPr>
              <a:t>фрукт  </a:t>
            </a:r>
            <a:r>
              <a:rPr b="1" lang="ru-RU" sz="4800">
                <a:solidFill>
                  <a:srgbClr val="000000"/>
                </a:solidFill>
                <a:latin typeface="Comic Sans MS"/>
              </a:rPr>
              <a:t>-  фруктовый</a:t>
            </a:r>
            <a:endParaRPr/>
          </a:p>
          <a:p>
            <a:pPr algn="ctr"/>
            <a:r>
              <a:rPr b="1" lang="ru-RU" sz="4800">
                <a:solidFill>
                  <a:srgbClr val="000066"/>
                </a:solidFill>
                <a:latin typeface="Comic Sans MS"/>
              </a:rPr>
              <a:t>груз  -  </a:t>
            </a:r>
            <a:r>
              <a:rPr b="1" lang="ru-RU" sz="4800">
                <a:solidFill>
                  <a:srgbClr val="000000"/>
                </a:solidFill>
                <a:latin typeface="Comic Sans MS"/>
              </a:rPr>
              <a:t>погрузили</a:t>
            </a:r>
            <a:endParaRPr/>
          </a:p>
          <a:p>
            <a:pPr algn="ctr"/>
            <a:r>
              <a:rPr b="1" lang="ru-RU" sz="4800">
                <a:solidFill>
                  <a:srgbClr val="000066"/>
                </a:solidFill>
                <a:latin typeface="Comic Sans MS"/>
              </a:rPr>
              <a:t>брак  -  </a:t>
            </a:r>
            <a:r>
              <a:rPr b="1" lang="ru-RU" sz="4800">
                <a:solidFill>
                  <a:srgbClr val="000000"/>
                </a:solidFill>
                <a:latin typeface="Comic Sans MS"/>
              </a:rPr>
              <a:t>бракованную</a:t>
            </a:r>
            <a:endParaRPr/>
          </a:p>
          <a:p>
            <a:pPr algn="ctr"/>
            <a:r>
              <a:rPr b="1" lang="ru-RU" sz="4800">
                <a:solidFill>
                  <a:srgbClr val="000066"/>
                </a:solidFill>
                <a:latin typeface="Comic Sans MS"/>
              </a:rPr>
              <a:t>зверь  </a:t>
            </a:r>
            <a:r>
              <a:rPr b="1" lang="ru-RU" sz="4800">
                <a:solidFill>
                  <a:srgbClr val="000000"/>
                </a:solidFill>
                <a:latin typeface="Comic Sans MS"/>
              </a:rPr>
              <a:t>-  зверёк,  звериный</a:t>
            </a:r>
            <a:endParaRPr/>
          </a:p>
          <a:p>
            <a:pPr algn="ctr"/>
            <a:r>
              <a:rPr b="1" lang="ru-RU" sz="4800">
                <a:solidFill>
                  <a:srgbClr val="000066"/>
                </a:solidFill>
                <a:latin typeface="Comic Sans MS"/>
              </a:rPr>
              <a:t>город  -  </a:t>
            </a:r>
            <a:r>
              <a:rPr b="1" lang="ru-RU" sz="4800">
                <a:solidFill>
                  <a:srgbClr val="000000"/>
                </a:solidFill>
                <a:latin typeface="Comic Sans MS"/>
              </a:rPr>
              <a:t>городской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6516360" y="1196640"/>
            <a:ext cx="4536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33" name="CustomShape 4"/>
          <p:cNvSpPr/>
          <p:nvPr/>
        </p:nvSpPr>
        <p:spPr>
          <a:xfrm>
            <a:off x="5580000" y="2925000"/>
            <a:ext cx="4536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34" name="CustomShape 5"/>
          <p:cNvSpPr/>
          <p:nvPr/>
        </p:nvSpPr>
        <p:spPr>
          <a:xfrm>
            <a:off x="6516360" y="2061000"/>
            <a:ext cx="4536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35" name="CustomShape 6"/>
          <p:cNvSpPr/>
          <p:nvPr/>
        </p:nvSpPr>
        <p:spPr>
          <a:xfrm>
            <a:off x="7164360" y="5445360"/>
            <a:ext cx="45360" cy="287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36" name="CustomShape 7"/>
          <p:cNvSpPr/>
          <p:nvPr/>
        </p:nvSpPr>
        <p:spPr>
          <a:xfrm>
            <a:off x="4860000" y="4653000"/>
            <a:ext cx="71640" cy="215640"/>
          </a:xfrm>
          <a:prstGeom prst="flowChartInputOutpu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ransition>
    <p:wipe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33520" y="332640"/>
            <a:ext cx="5550480" cy="791640"/>
          </a:xfrm>
          <a:prstGeom prst="rect">
            <a:avLst/>
          </a:prstGeom>
        </p:spPr>
        <p:txBody>
          <a:bodyPr anchor="b" bIns="0" lIns="0" rIns="18360" tIns="0"/>
          <a:p>
            <a:r>
              <a:rPr b="1" lang="ru-RU" sz="5400">
                <a:solidFill>
                  <a:srgbClr val="ff0000"/>
                </a:solidFill>
                <a:latin typeface="Arial Narrow"/>
                <a:ea typeface="Calibri"/>
              </a:rPr>
              <a:t>Чистоговорка.</a:t>
            </a:r>
            <a:r>
              <a:rPr b="1" lang="ru-RU" sz="5400">
                <a:solidFill>
                  <a:srgbClr val="ffc05c"/>
                </a:solidFill>
                <a:latin typeface="Arial Narrow"/>
                <a:ea typeface="Calibri"/>
              </a:rPr>
              <a:t>
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179640" y="836640"/>
            <a:ext cx="8964000" cy="4966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000000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Чтобы разговаривать, 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7030a0"/>
                </a:solidFill>
                <a:latin typeface="Comic Sans MS"/>
                <a:ea typeface="Calibri"/>
              </a:rPr>
              <a:t>Надо выговаривать, 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Все правильно и внятно, 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7030a0"/>
                </a:solidFill>
                <a:latin typeface="Comic Sans MS"/>
                <a:ea typeface="Calibri"/>
              </a:rPr>
              <a:t>Чтоб было всем понятно. 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Мы будем разговаривать! 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7030a0"/>
                </a:solidFill>
                <a:latin typeface="Comic Sans MS"/>
                <a:ea typeface="Calibri"/>
              </a:rPr>
              <a:t>Мы будем выговаривать!</a:t>
            </a:r>
            <a:endParaRPr/>
          </a:p>
          <a:p>
            <a:r>
              <a:rPr b="1" lang="ru-RU" sz="4000">
                <a:solidFill>
                  <a:srgbClr val="ffffff"/>
                </a:solidFill>
                <a:latin typeface="Comic Sans MS"/>
                <a:ea typeface="Calibri"/>
              </a:rPr>
              <a:t> 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Все правильно и внятно, 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
</a:t>
            </a:r>
            <a:r>
              <a:rPr b="1" lang="ru-RU" sz="4000">
                <a:solidFill>
                  <a:srgbClr val="000000"/>
                </a:solidFill>
                <a:latin typeface="Comic Sans MS"/>
                <a:ea typeface="Calibri"/>
              </a:rPr>
              <a:t> Чтоб было все понятно</a:t>
            </a:r>
            <a:endParaRPr/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23640" y="186120"/>
            <a:ext cx="8640720" cy="67352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800">
                <a:solidFill>
                  <a:srgbClr val="ff0000"/>
                </a:solidFill>
                <a:latin typeface="Times New Roman"/>
              </a:rPr>
              <a:t>Словарь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0000"/>
                </a:solidFill>
                <a:latin typeface="Times New Roman"/>
              </a:rPr>
              <a:t>Каюта</a:t>
            </a:r>
            <a:r>
              <a:rPr lang="ru-RU" sz="2800">
                <a:solidFill>
                  <a:srgbClr val="ff0000"/>
                </a:solidFill>
                <a:latin typeface="Times New Roman"/>
              </a:rPr>
              <a:t> –</a:t>
            </a:r>
            <a:r>
              <a:rPr i="1" lang="ru-RU" sz="2800">
                <a:solidFill>
                  <a:srgbClr val="ff0000"/>
                </a:solidFill>
                <a:latin typeface="Times New Roman"/>
              </a:rPr>
              <a:t> </a:t>
            </a:r>
            <a:r>
              <a:rPr b="1" i="1" lang="ru-RU" sz="2800">
                <a:solidFill>
                  <a:srgbClr val="000000"/>
                </a:solidFill>
                <a:latin typeface="Times New Roman"/>
              </a:rPr>
              <a:t>помещение на корабле</a:t>
            </a:r>
            <a:r>
              <a:rPr lang="ru-RU" sz="2800">
                <a:solidFill>
                  <a:srgbClr val="0d594f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0000"/>
                </a:solidFill>
                <a:latin typeface="Times New Roman"/>
              </a:rPr>
              <a:t>Уценённые товары </a:t>
            </a:r>
            <a:r>
              <a:rPr b="1" lang="ru-RU" sz="2800">
                <a:solidFill>
                  <a:srgbClr val="000000"/>
                </a:solidFill>
                <a:latin typeface="Times New Roman"/>
              </a:rPr>
              <a:t>– товары , которые стоят меньше прежней стоимости.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0000"/>
                </a:solidFill>
                <a:latin typeface="Times New Roman"/>
              </a:rPr>
              <a:t>Телефонная будка </a:t>
            </a:r>
            <a:r>
              <a:rPr b="1" lang="ru-RU" sz="2800">
                <a:solidFill>
                  <a:srgbClr val="000000"/>
                </a:solidFill>
                <a:latin typeface="Times New Roman"/>
              </a:rPr>
              <a:t>– будка с телефоном-автоматом.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2800">
                <a:solidFill>
                  <a:srgbClr val="ff0000"/>
                </a:solidFill>
                <a:latin typeface="Constantia"/>
              </a:rPr>
              <a:t> </a:t>
            </a:r>
            <a:r>
              <a:rPr b="1" lang="ru-RU" sz="3600">
                <a:solidFill>
                  <a:srgbClr val="ff0000"/>
                </a:solidFill>
                <a:latin typeface="Constantia"/>
              </a:rPr>
              <a:t>Бракованная игрушка </a:t>
            </a:r>
            <a:r>
              <a:rPr lang="ru-RU" sz="2800">
                <a:solidFill>
                  <a:srgbClr val="000000"/>
                </a:solidFill>
                <a:latin typeface="Constantia"/>
              </a:rPr>
              <a:t>– </a:t>
            </a:r>
            <a:r>
              <a:rPr b="1" lang="ru-RU" sz="2800">
                <a:solidFill>
                  <a:srgbClr val="000000"/>
                </a:solidFill>
                <a:latin typeface="Constantia"/>
              </a:rPr>
              <a:t>игрушка с браком (царапина, трещина) изъян в игрушке.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0000"/>
                </a:solidFill>
                <a:latin typeface="Constantia"/>
              </a:rPr>
              <a:t>Тропический лес </a:t>
            </a:r>
            <a:r>
              <a:rPr b="1" lang="ru-RU" sz="2800">
                <a:solidFill>
                  <a:srgbClr val="7030a0"/>
                </a:solidFill>
                <a:latin typeface="Constantia"/>
              </a:rPr>
              <a:t>– </a:t>
            </a:r>
            <a:r>
              <a:rPr b="1" lang="ru-RU" sz="2800">
                <a:solidFill>
                  <a:srgbClr val="000000"/>
                </a:solidFill>
                <a:latin typeface="Constantia"/>
              </a:rPr>
              <a:t>тропики, это местность с жарким климатом.</a:t>
            </a:r>
            <a:r>
              <a:rPr lang="ru-RU" sz="28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ff0000"/>
                </a:solidFill>
                <a:latin typeface="Constantia"/>
              </a:rPr>
              <a:t>Чебурахнуться</a:t>
            </a:r>
            <a:r>
              <a:rPr lang="ru-RU" sz="3600">
                <a:solidFill>
                  <a:srgbClr val="000000"/>
                </a:solidFill>
                <a:latin typeface="Constantia"/>
              </a:rPr>
              <a:t> </a:t>
            </a:r>
            <a:r>
              <a:rPr b="1" lang="ru-RU" sz="2800">
                <a:solidFill>
                  <a:srgbClr val="000000"/>
                </a:solidFill>
                <a:latin typeface="Constantia"/>
              </a:rPr>
              <a:t>– упасть или удариться с шумом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dissolv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Уважаем  товарищей  -</a:t>
            </a:r>
            <a:r>
              <a:rPr b="1" lang="ru-RU" sz="5000">
                <a:solidFill>
                  <a:srgbClr val="000066"/>
                </a:solidFill>
                <a:latin typeface="Comic Sans MS"/>
              </a:rPr>
              <a:t>
</a:t>
            </a:r>
            <a:r>
              <a:rPr b="1" lang="ru-RU" sz="5000">
                <a:solidFill>
                  <a:srgbClr val="000066"/>
                </a:solidFill>
                <a:latin typeface="Comic Sans MS"/>
              </a:rPr>
              <a:t>следим по  тексту</a:t>
            </a:r>
            <a:endParaRPr/>
          </a:p>
        </p:txBody>
      </p:sp>
      <p:pic>
        <p:nvPicPr>
          <p:cNvPr descr="" id="23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5867280" y="4114800"/>
            <a:ext cx="2437920" cy="1790280"/>
          </a:xfrm>
          <a:prstGeom prst="rect">
            <a:avLst/>
          </a:prstGeom>
        </p:spPr>
      </p:pic>
    </p:spTree>
  </p:cSld>
  <p:transition>
    <p:wheel spokes="8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0" y="332640"/>
            <a:ext cx="9143640" cy="708480"/>
          </a:xfrm>
          <a:prstGeom prst="rect">
            <a:avLst/>
          </a:prstGeom>
        </p:spPr>
        <p:txBody>
          <a:bodyPr anchor="b" bIns="0" lIns="0" rIns="0"/>
          <a:p>
            <a:pPr algn="ctr"/>
            <a:r>
              <a:rPr b="1" lang="ru-RU" sz="3600">
                <a:solidFill>
                  <a:srgbClr val="ff0000"/>
                </a:solidFill>
                <a:latin typeface="Comic Sans MS"/>
              </a:rPr>
              <a:t>ХОТИМ УЗНАТЬ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0" y="1124640"/>
            <a:ext cx="9143640" cy="547236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6000">
                <a:solidFill>
                  <a:srgbClr val="000066"/>
                </a:solidFill>
                <a:latin typeface="Comic Sans MS"/>
              </a:rPr>
              <a:t>Где  жил  Чебурашка? Было ли у него имя?</a:t>
            </a:r>
            <a:endParaRPr/>
          </a:p>
          <a:p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800">
                <a:solidFill>
                  <a:srgbClr val="000066"/>
                </a:solidFill>
                <a:latin typeface="Comic Sans MS"/>
              </a:rPr>
              <a:t>Что произойдёт дальше?</a:t>
            </a:r>
            <a:endParaRPr/>
          </a:p>
        </p:txBody>
      </p:sp>
    </p:spTree>
  </p:cSld>
  <p:transition>
    <p:dissolv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251640" y="476640"/>
            <a:ext cx="8434800" cy="584748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4800">
                <a:solidFill>
                  <a:srgbClr val="000066"/>
                </a:solidFill>
                <a:latin typeface="Comic Sans MS"/>
              </a:rPr>
              <a:t>Как  он  попал  в ящик с апельсинами?</a:t>
            </a:r>
            <a:endParaRPr/>
          </a:p>
          <a:p>
            <a:endParaRPr/>
          </a:p>
        </p:txBody>
      </p:sp>
      <p:pic>
        <p:nvPicPr>
          <p:cNvPr descr="" id="243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2277000"/>
            <a:ext cx="3672000" cy="3456000"/>
          </a:xfrm>
          <a:prstGeom prst="rect">
            <a:avLst/>
          </a:prstGeom>
        </p:spPr>
      </p:pic>
    </p:spTree>
  </p:cSld>
  <p:transition>
    <p:dissolv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260640"/>
            <a:ext cx="8229240" cy="606348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4800">
                <a:solidFill>
                  <a:srgbClr val="000066"/>
                </a:solidFill>
                <a:latin typeface="Comic Sans MS"/>
              </a:rPr>
              <a:t>Где оказались ящики с апельсинами после долгого плавания?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800">
                <a:solidFill>
                  <a:srgbClr val="000066"/>
                </a:solidFill>
                <a:latin typeface="Comic Sans MS"/>
              </a:rPr>
              <a:t>Как выглядел Чебурашка, когда его нашли?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800">
                <a:solidFill>
                  <a:srgbClr val="000066"/>
                </a:solidFill>
                <a:latin typeface="Comic Sans MS"/>
              </a:rPr>
              <a:t>Почему он получил такое странное имя?</a:t>
            </a:r>
            <a:endParaRPr/>
          </a:p>
        </p:txBody>
      </p:sp>
    </p:spTree>
  </p:cSld>
  <p:transition>
    <p:wedg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332640"/>
            <a:ext cx="8229240" cy="599148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5400">
                <a:solidFill>
                  <a:srgbClr val="000066"/>
                </a:solidFill>
                <a:latin typeface="Comic Sans MS"/>
              </a:rPr>
              <a:t>Куда отнёс Чебурашку директор магазина?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5400">
                <a:solidFill>
                  <a:srgbClr val="000066"/>
                </a:solidFill>
                <a:latin typeface="Comic Sans MS"/>
              </a:rPr>
              <a:t>Почему  Чебурашку не  приняли ?</a:t>
            </a:r>
            <a:endParaRPr/>
          </a:p>
          <a:p>
            <a:endParaRPr/>
          </a:p>
        </p:txBody>
      </p:sp>
    </p:spTree>
  </p:cSld>
  <p:transition>
    <p:wedg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0" y="476640"/>
            <a:ext cx="8964000" cy="584748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  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Как  он  оказался  в    магазине  уценённых  товаров 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  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Где остался работать Чебурашка?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 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Что он должен был делать?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4400">
                <a:solidFill>
                  <a:srgbClr val="000066"/>
                </a:solidFill>
                <a:latin typeface="Comic Sans MS"/>
              </a:rPr>
              <a:t>Где он стал жить?</a:t>
            </a:r>
            <a:endParaRPr/>
          </a:p>
          <a:p>
            <a:endParaRPr/>
          </a:p>
        </p:txBody>
      </p:sp>
    </p:spTree>
  </p:cSld>
  <p:transition>
    <p:dissolv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980640"/>
            <a:ext cx="9143640" cy="5071680"/>
          </a:xfrm>
          <a:prstGeom prst="rect">
            <a:avLst/>
          </a:prstGeom>
        </p:spPr>
        <p:txBody>
          <a:bodyPr anchor="b" bIns="0" lIns="0" rIns="18360" tIns="0"/>
          <a:p>
            <a:endParaRPr/>
          </a:p>
        </p:txBody>
      </p:sp>
      <p:sp>
        <p:nvSpPr>
          <p:cNvPr id="248" name="TextShape 2"/>
          <p:cNvSpPr txBox="1"/>
          <p:nvPr/>
        </p:nvSpPr>
        <p:spPr>
          <a:xfrm>
            <a:off x="3857760" y="6526080"/>
            <a:ext cx="3914280" cy="46080"/>
          </a:xfrm>
          <a:prstGeom prst="rect">
            <a:avLst/>
          </a:prstGeom>
        </p:spPr>
        <p:txBody>
          <a:bodyPr lIns="0" rIns="18360"/>
          <a:p>
            <a:pPr algn="ctr"/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0" y="332640"/>
            <a:ext cx="3059640" cy="2160000"/>
          </a:xfrm>
          <a:prstGeom prst="rect">
            <a:avLst/>
          </a:prstGeom>
          <a:solidFill>
            <a:srgbClr val="7fd13b"/>
          </a:solidFill>
          <a:ln w="3816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4000">
                <a:solidFill>
                  <a:srgbClr val="ff0000"/>
                </a:solidFill>
                <a:latin typeface="Constantia"/>
              </a:rPr>
              <a:t>Чебурашка</a:t>
            </a:r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3204000" y="836640"/>
            <a:ext cx="354960" cy="28764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51" name="CustomShape 5"/>
          <p:cNvSpPr/>
          <p:nvPr/>
        </p:nvSpPr>
        <p:spPr>
          <a:xfrm>
            <a:off x="3564000" y="404640"/>
            <a:ext cx="2520000" cy="128556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Ящик с апельсинами</a:t>
            </a:r>
            <a:endParaRPr/>
          </a:p>
        </p:txBody>
      </p:sp>
      <p:sp>
        <p:nvSpPr>
          <p:cNvPr id="252" name="CustomShape 6"/>
          <p:cNvSpPr/>
          <p:nvPr/>
        </p:nvSpPr>
        <p:spPr>
          <a:xfrm>
            <a:off x="6215040" y="928800"/>
            <a:ext cx="642600" cy="33984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53" name="CustomShape 7"/>
          <p:cNvSpPr/>
          <p:nvPr/>
        </p:nvSpPr>
        <p:spPr>
          <a:xfrm>
            <a:off x="6948360" y="332640"/>
            <a:ext cx="1963080" cy="115164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200">
                <a:solidFill>
                  <a:srgbClr val="ff0000"/>
                </a:solidFill>
                <a:latin typeface="Constantia"/>
              </a:rPr>
              <a:t>Корабль</a:t>
            </a:r>
            <a:endParaRPr/>
          </a:p>
        </p:txBody>
      </p:sp>
      <p:sp>
        <p:nvSpPr>
          <p:cNvPr id="254" name="CustomShape 8"/>
          <p:cNvSpPr/>
          <p:nvPr/>
        </p:nvSpPr>
        <p:spPr>
          <a:xfrm>
            <a:off x="8001000" y="1357200"/>
            <a:ext cx="315000" cy="499680"/>
          </a:xfrm>
          <a:prstGeom prst="down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55" name="CustomShape 9"/>
          <p:cNvSpPr/>
          <p:nvPr/>
        </p:nvSpPr>
        <p:spPr>
          <a:xfrm>
            <a:off x="6876360" y="1857240"/>
            <a:ext cx="2267280" cy="99972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200">
                <a:solidFill>
                  <a:srgbClr val="ff0000"/>
                </a:solidFill>
                <a:latin typeface="Constantia"/>
              </a:rPr>
              <a:t>Большой </a:t>
            </a:r>
            <a:endParaRPr/>
          </a:p>
          <a:p>
            <a:pPr algn="ctr"/>
            <a:r>
              <a:rPr b="1" lang="ru-RU" sz="3200">
                <a:solidFill>
                  <a:srgbClr val="ff0000"/>
                </a:solidFill>
                <a:latin typeface="Constantia"/>
              </a:rPr>
              <a:t>город</a:t>
            </a:r>
            <a:endParaRPr/>
          </a:p>
        </p:txBody>
      </p:sp>
      <p:sp>
        <p:nvSpPr>
          <p:cNvPr id="256" name="CustomShape 10"/>
          <p:cNvSpPr/>
          <p:nvPr/>
        </p:nvSpPr>
        <p:spPr>
          <a:xfrm>
            <a:off x="6357960" y="2357280"/>
            <a:ext cx="571320" cy="213840"/>
          </a:xfrm>
          <a:prstGeom prst="leftArrow">
            <a:avLst>
              <a:gd fmla="val 54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57" name="CustomShape 11"/>
          <p:cNvSpPr/>
          <p:nvPr/>
        </p:nvSpPr>
        <p:spPr>
          <a:xfrm>
            <a:off x="3420000" y="1785960"/>
            <a:ext cx="2937600" cy="92844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200">
                <a:solidFill>
                  <a:srgbClr val="ff0000"/>
                </a:solidFill>
                <a:latin typeface="Constantia"/>
              </a:rPr>
              <a:t>Фруктовый </a:t>
            </a:r>
            <a:endParaRPr/>
          </a:p>
          <a:p>
            <a:pPr algn="ctr"/>
            <a:r>
              <a:rPr b="1" lang="ru-RU" sz="3200">
                <a:solidFill>
                  <a:srgbClr val="ff0000"/>
                </a:solidFill>
                <a:latin typeface="Constantia"/>
              </a:rPr>
              <a:t>магазин</a:t>
            </a:r>
            <a:endParaRPr/>
          </a:p>
        </p:txBody>
      </p:sp>
      <p:sp>
        <p:nvSpPr>
          <p:cNvPr id="258" name="CustomShape 12"/>
          <p:cNvSpPr/>
          <p:nvPr/>
        </p:nvSpPr>
        <p:spPr>
          <a:xfrm>
            <a:off x="4716000" y="2709000"/>
            <a:ext cx="503640" cy="503640"/>
          </a:xfrm>
          <a:prstGeom prst="down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59" name="CustomShape 13"/>
          <p:cNvSpPr/>
          <p:nvPr/>
        </p:nvSpPr>
        <p:spPr>
          <a:xfrm>
            <a:off x="3492000" y="3213000"/>
            <a:ext cx="2362320" cy="122364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Директор </a:t>
            </a:r>
            <a:endParaRPr/>
          </a:p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магазина</a:t>
            </a:r>
            <a:endParaRPr/>
          </a:p>
        </p:txBody>
      </p:sp>
      <p:sp>
        <p:nvSpPr>
          <p:cNvPr id="260" name="CustomShape 14"/>
          <p:cNvSpPr/>
          <p:nvPr/>
        </p:nvSpPr>
        <p:spPr>
          <a:xfrm>
            <a:off x="5868000" y="3429000"/>
            <a:ext cx="499680" cy="43164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61" name="CustomShape 15"/>
          <p:cNvSpPr/>
          <p:nvPr/>
        </p:nvSpPr>
        <p:spPr>
          <a:xfrm>
            <a:off x="6444360" y="3141000"/>
            <a:ext cx="2267280" cy="107928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Имя</a:t>
            </a:r>
            <a:endParaRPr/>
          </a:p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Чебурашка</a:t>
            </a:r>
            <a:endParaRPr/>
          </a:p>
        </p:txBody>
      </p:sp>
      <p:sp>
        <p:nvSpPr>
          <p:cNvPr id="262" name="CustomShape 16"/>
          <p:cNvSpPr/>
          <p:nvPr/>
        </p:nvSpPr>
        <p:spPr>
          <a:xfrm>
            <a:off x="2699640" y="3141000"/>
            <a:ext cx="642600" cy="357840"/>
          </a:xfrm>
          <a:prstGeom prst="leftArrow">
            <a:avLst>
              <a:gd fmla="val 54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63" name="CustomShape 17"/>
          <p:cNvSpPr/>
          <p:nvPr/>
        </p:nvSpPr>
        <p:spPr>
          <a:xfrm>
            <a:off x="2699640" y="3717000"/>
            <a:ext cx="713880" cy="35964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64" name="CustomShape 18"/>
          <p:cNvSpPr/>
          <p:nvPr/>
        </p:nvSpPr>
        <p:spPr>
          <a:xfrm>
            <a:off x="323640" y="3069000"/>
            <a:ext cx="2160000" cy="122364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ff0000"/>
                </a:solidFill>
                <a:latin typeface="Constantia"/>
              </a:rPr>
              <a:t>Зоопарк</a:t>
            </a:r>
            <a:endParaRPr/>
          </a:p>
        </p:txBody>
      </p:sp>
      <p:sp>
        <p:nvSpPr>
          <p:cNvPr id="265" name="CustomShape 19"/>
          <p:cNvSpPr/>
          <p:nvPr/>
        </p:nvSpPr>
        <p:spPr>
          <a:xfrm>
            <a:off x="4716000" y="4509000"/>
            <a:ext cx="285480" cy="287640"/>
          </a:xfrm>
          <a:prstGeom prst="downArrow">
            <a:avLst>
              <a:gd fmla="val 16200" name="adj1"/>
              <a:gd fmla="val 5400" name="adj2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266" name="CustomShape 20"/>
          <p:cNvSpPr/>
          <p:nvPr/>
        </p:nvSpPr>
        <p:spPr>
          <a:xfrm>
            <a:off x="3492000" y="4797000"/>
            <a:ext cx="2376000" cy="164268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400">
                <a:solidFill>
                  <a:srgbClr val="ff0000"/>
                </a:solidFill>
                <a:latin typeface="Constantia"/>
              </a:rPr>
              <a:t>Директор магазина</a:t>
            </a:r>
            <a:endParaRPr/>
          </a:p>
          <a:p>
            <a:pPr algn="ctr"/>
            <a:r>
              <a:rPr b="1" lang="ru-RU" sz="2400">
                <a:solidFill>
                  <a:srgbClr val="ff0000"/>
                </a:solidFill>
                <a:latin typeface="Constantia"/>
              </a:rPr>
              <a:t>уценённых</a:t>
            </a:r>
            <a:endParaRPr/>
          </a:p>
          <a:p>
            <a:pPr algn="ctr"/>
            <a:r>
              <a:rPr b="1" lang="ru-RU" sz="2400">
                <a:solidFill>
                  <a:srgbClr val="ff0000"/>
                </a:solidFill>
                <a:latin typeface="Constantia"/>
              </a:rPr>
              <a:t>товаров</a:t>
            </a:r>
            <a:endParaRPr/>
          </a:p>
        </p:txBody>
      </p:sp>
      <p:sp>
        <p:nvSpPr>
          <p:cNvPr id="267" name="CustomShape 21"/>
          <p:cNvSpPr/>
          <p:nvPr/>
        </p:nvSpPr>
        <p:spPr>
          <a:xfrm>
            <a:off x="5940000" y="5445360"/>
            <a:ext cx="498960" cy="35964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68" name="CustomShape 22"/>
          <p:cNvSpPr/>
          <p:nvPr/>
        </p:nvSpPr>
        <p:spPr>
          <a:xfrm>
            <a:off x="2699640" y="5373360"/>
            <a:ext cx="713880" cy="359640"/>
          </a:xfrm>
          <a:prstGeom prst="leftArrow">
            <a:avLst>
              <a:gd fmla="val 54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sp>
        <p:nvSpPr>
          <p:cNvPr id="269" name="CustomShape 23"/>
          <p:cNvSpPr/>
          <p:nvPr/>
        </p:nvSpPr>
        <p:spPr>
          <a:xfrm>
            <a:off x="6516360" y="4869000"/>
            <a:ext cx="2411280" cy="151164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Телефонная </a:t>
            </a:r>
            <a:endParaRPr/>
          </a:p>
          <a:p>
            <a:pPr algn="ctr"/>
            <a:r>
              <a:rPr b="1" lang="ru-RU" sz="2800">
                <a:solidFill>
                  <a:srgbClr val="ff0000"/>
                </a:solidFill>
                <a:latin typeface="Constantia"/>
              </a:rPr>
              <a:t>будка</a:t>
            </a:r>
            <a:endParaRPr/>
          </a:p>
        </p:txBody>
      </p:sp>
      <p:sp>
        <p:nvSpPr>
          <p:cNvPr id="270" name="CustomShape 24"/>
          <p:cNvSpPr/>
          <p:nvPr/>
        </p:nvSpPr>
        <p:spPr>
          <a:xfrm>
            <a:off x="0" y="4941000"/>
            <a:ext cx="2602800" cy="1560600"/>
          </a:xfrm>
          <a:prstGeom prst="rect">
            <a:avLst/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ru-RU" sz="3600">
                <a:solidFill>
                  <a:srgbClr val="ff0000"/>
                </a:solidFill>
                <a:latin typeface="Constantia"/>
              </a:rPr>
              <a:t>Работа в </a:t>
            </a:r>
            <a:endParaRPr/>
          </a:p>
          <a:p>
            <a:pPr algn="ctr"/>
            <a:r>
              <a:rPr lang="ru-RU" sz="3600">
                <a:solidFill>
                  <a:srgbClr val="ff0000"/>
                </a:solidFill>
                <a:latin typeface="Constantia"/>
              </a:rPr>
              <a:t>магазине</a:t>
            </a:r>
            <a:endParaRPr/>
          </a:p>
        </p:txBody>
      </p:sp>
      <p:sp>
        <p:nvSpPr>
          <p:cNvPr id="271" name="CustomShape 25"/>
          <p:cNvSpPr/>
          <p:nvPr/>
        </p:nvSpPr>
        <p:spPr>
          <a:xfrm>
            <a:off x="1187640" y="1428840"/>
            <a:ext cx="669240" cy="3500280"/>
          </a:xfrm>
          <a:prstGeom prst="downArrow">
            <a:avLst>
              <a:gd fmla="val 16200" name="adj1"/>
              <a:gd fmla="val 5400" name="adj2"/>
            </a:avLst>
          </a:prstGeom>
          <a:solidFill>
            <a:srgbClr val="ff0000"/>
          </a:solidFill>
          <a:ln w="25560">
            <a:solidFill>
              <a:srgbClr val="5d9a2b"/>
            </a:solidFill>
            <a:round/>
          </a:ln>
        </p:spPr>
      </p:sp>
      <p:cxnSp>
        <p:nvCxnSpPr>
          <p:cNvPr id="272" name="Line 2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127080">
            <a:solidFill>
              <a:srgbClr val="ff0000"/>
            </a:solidFill>
            <a:round/>
            <a:tailEnd len="med" type="triangle" w="med"/>
          </a:ln>
        </p:spPr>
      </p:cxnSp>
    </p:spTree>
  </p:cSld>
  <p:timing>
    <p:tnLst>
      <p:par>
        <p:cTn dur="indefinite" id="159" nodeType="tmRoot" restart="never">
          <p:childTnLst>
            <p:seq>
              <p:cTn dur="indefinite" id="160" nodeType="mainSeq">
                <p:childTnLst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65"/>
                                        <p:tgtEl>
                                          <p:spTgt spid="24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6"/>
                                        <p:tgtEl>
                                          <p:spTgt spid="24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67"/>
                                        <p:tgtEl>
                                          <p:spTgt spid="24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68"/>
                                        <p:tgtEl>
                                          <p:spTgt spid="24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73"/>
                                        <p:tgtEl>
                                          <p:spTgt spid="25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4"/>
                                        <p:tgtEl>
                                          <p:spTgt spid="25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5"/>
                                        <p:tgtEl>
                                          <p:spTgt spid="25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76"/>
                                        <p:tgtEl>
                                          <p:spTgt spid="251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81"/>
                                        <p:tgtEl>
                                          <p:spTgt spid="253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2"/>
                                        <p:tgtEl>
                                          <p:spTgt spid="253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3"/>
                                        <p:tgtEl>
                                          <p:spTgt spid="253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84"/>
                                        <p:tgtEl>
                                          <p:spTgt spid="253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5">
                      <p:stCondLst>
                        <p:cond delay="indefinite"/>
                      </p:stCondLst>
                      <p:childTnLst>
                        <p:par>
                          <p:cTn fill="hold" id="186">
                            <p:stCondLst>
                              <p:cond delay="0"/>
                            </p:stCondLst>
                            <p:childTnLst>
                              <p:par>
                                <p:cTn fill="hold" id="187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89"/>
                                        <p:tgtEl>
                                          <p:spTgt spid="25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0"/>
                                        <p:tgtEl>
                                          <p:spTgt spid="25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1"/>
                                        <p:tgtEl>
                                          <p:spTgt spid="25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92"/>
                                        <p:tgtEl>
                                          <p:spTgt spid="255">
                                            <p:txEl>
                                              <p:pRg end="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3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15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95"/>
                                        <p:tgtEl>
                                          <p:spTgt spid="255">
                                            <p:txEl>
                                              <p:pRg end="15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6"/>
                                        <p:tgtEl>
                                          <p:spTgt spid="255">
                                            <p:txEl>
                                              <p:pRg end="15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97"/>
                                        <p:tgtEl>
                                          <p:spTgt spid="255">
                                            <p:txEl>
                                              <p:pRg end="15" st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98"/>
                                        <p:tgtEl>
                                          <p:spTgt spid="255">
                                            <p:txEl>
                                              <p:pRg end="15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03"/>
                                        <p:tgtEl>
                                          <p:spTgt spid="257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4"/>
                                        <p:tgtEl>
                                          <p:spTgt spid="257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5"/>
                                        <p:tgtEl>
                                          <p:spTgt spid="257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06"/>
                                        <p:tgtEl>
                                          <p:spTgt spid="257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7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9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09"/>
                                        <p:tgtEl>
                                          <p:spTgt spid="257">
                                            <p:txEl>
                                              <p:pRg end="19" st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0"/>
                                        <p:tgtEl>
                                          <p:spTgt spid="257">
                                            <p:txEl>
                                              <p:pRg end="19" st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1"/>
                                        <p:tgtEl>
                                          <p:spTgt spid="257">
                                            <p:txEl>
                                              <p:pRg end="19" st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12"/>
                                        <p:tgtEl>
                                          <p:spTgt spid="257">
                                            <p:txEl>
                                              <p:pRg end="19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3">
                      <p:stCondLst>
                        <p:cond delay="indefinite"/>
                      </p:stCondLst>
                      <p:childTnLst>
                        <p:par>
                          <p:cTn fill="hold" id="214">
                            <p:stCondLst>
                              <p:cond delay="0"/>
                            </p:stCondLst>
                            <p:childTnLst>
                              <p:par>
                                <p:cTn fill="hold" id="215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17"/>
                                        <p:tgtEl>
                                          <p:spTgt spid="25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8"/>
                                        <p:tgtEl>
                                          <p:spTgt spid="25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9"/>
                                        <p:tgtEl>
                                          <p:spTgt spid="25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20"/>
                                        <p:tgtEl>
                                          <p:spTgt spid="259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23"/>
                                        <p:tgtEl>
                                          <p:spTgt spid="259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4"/>
                                        <p:tgtEl>
                                          <p:spTgt spid="259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25"/>
                                        <p:tgtEl>
                                          <p:spTgt spid="259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26"/>
                                        <p:tgtEl>
                                          <p:spTgt spid="259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7">
                      <p:stCondLst>
                        <p:cond delay="indefinite"/>
                      </p:stCondLst>
                      <p:childTnLst>
                        <p:par>
                          <p:cTn fill="hold" id="228">
                            <p:stCondLst>
                              <p:cond delay="0"/>
                            </p:stCondLst>
                            <p:childTnLst>
                              <p:par>
                                <p:cTn fill="hold" id="229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31"/>
                                        <p:tgtEl>
                                          <p:spTgt spid="261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2"/>
                                        <p:tgtEl>
                                          <p:spTgt spid="261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3"/>
                                        <p:tgtEl>
                                          <p:spTgt spid="261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34"/>
                                        <p:tgtEl>
                                          <p:spTgt spid="261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5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37"/>
                                        <p:tgtEl>
                                          <p:spTgt spid="261">
                                            <p:txEl>
                                              <p:pRg end="14" st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8"/>
                                        <p:tgtEl>
                                          <p:spTgt spid="261">
                                            <p:txEl>
                                              <p:pRg end="14" st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39"/>
                                        <p:tgtEl>
                                          <p:spTgt spid="261">
                                            <p:txEl>
                                              <p:pRg end="14" st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40"/>
                                        <p:tgtEl>
                                          <p:spTgt spid="261">
                                            <p:txEl>
                                              <p:pRg end="1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45"/>
                                        <p:tgtEl>
                                          <p:spTgt spid="2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6"/>
                                        <p:tgtEl>
                                          <p:spTgt spid="2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7"/>
                                        <p:tgtEl>
                                          <p:spTgt spid="2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48"/>
                                        <p:tgtEl>
                                          <p:spTgt spid="264">
                                            <p:txEl>
                                              <p:pRg end="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9">
                      <p:stCondLst>
                        <p:cond delay="indefinite"/>
                      </p:stCondLst>
                      <p:childTnLst>
                        <p:par>
                          <p:cTn fill="hold" id="250">
                            <p:stCondLst>
                              <p:cond delay="0"/>
                            </p:stCondLst>
                            <p:childTnLst>
                              <p:par>
                                <p:cTn fill="hold" id="25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3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4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5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56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7">
                      <p:stCondLst>
                        <p:cond delay="indefinite"/>
                      </p:stCondLst>
                      <p:childTnLst>
                        <p:par>
                          <p:cTn fill="hold" id="258">
                            <p:stCondLst>
                              <p:cond delay="0"/>
                            </p:stCondLst>
                            <p:childTnLst>
                              <p:par>
                                <p:cTn fill="hold" id="259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61"/>
                                        <p:tgtEl>
                                          <p:spTgt spid="266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2"/>
                                        <p:tgtEl>
                                          <p:spTgt spid="266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3"/>
                                        <p:tgtEl>
                                          <p:spTgt spid="266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64"/>
                                        <p:tgtEl>
                                          <p:spTgt spid="266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5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67"/>
                                        <p:tgtEl>
                                          <p:spTgt spid="266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8"/>
                                        <p:tgtEl>
                                          <p:spTgt spid="266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9"/>
                                        <p:tgtEl>
                                          <p:spTgt spid="266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70"/>
                                        <p:tgtEl>
                                          <p:spTgt spid="266">
                                            <p:txEl>
                                              <p:pRg end="2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1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6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73"/>
                                        <p:tgtEl>
                                          <p:spTgt spid="266">
                                            <p:txEl>
                                              <p:pRg end="36" st="2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4"/>
                                        <p:tgtEl>
                                          <p:spTgt spid="266">
                                            <p:txEl>
                                              <p:pRg end="36" st="2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75"/>
                                        <p:tgtEl>
                                          <p:spTgt spid="266">
                                            <p:txEl>
                                              <p:pRg end="36" st="2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76"/>
                                        <p:tgtEl>
                                          <p:spTgt spid="266">
                                            <p:txEl>
                                              <p:pRg end="36" st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7">
                      <p:stCondLst>
                        <p:cond delay="indefinite"/>
                      </p:stCondLst>
                      <p:childTnLst>
                        <p:par>
                          <p:cTn fill="hold" id="278">
                            <p:stCondLst>
                              <p:cond delay="0"/>
                            </p:stCondLst>
                            <p:childTnLst>
                              <p:par>
                                <p:cTn fill="hold" id="279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81"/>
                                        <p:tgtEl>
                                          <p:spTgt spid="2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2"/>
                                        <p:tgtEl>
                                          <p:spTgt spid="2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3"/>
                                        <p:tgtEl>
                                          <p:spTgt spid="2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84"/>
                                        <p:tgtEl>
                                          <p:spTgt spid="270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87"/>
                                        <p:tgtEl>
                                          <p:spTgt spid="270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8"/>
                                        <p:tgtEl>
                                          <p:spTgt spid="270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89"/>
                                        <p:tgtEl>
                                          <p:spTgt spid="270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90"/>
                                        <p:tgtEl>
                                          <p:spTgt spid="270">
                                            <p:txEl>
                                              <p:pRg end="19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id="293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95"/>
                                        <p:tgtEl>
                                          <p:spTgt spid="2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6"/>
                                        <p:tgtEl>
                                          <p:spTgt spid="2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97"/>
                                        <p:tgtEl>
                                          <p:spTgt spid="2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98"/>
                                        <p:tgtEl>
                                          <p:spTgt spid="2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9" nodeType="with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8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01"/>
                                        <p:tgtEl>
                                          <p:spTgt spid="269">
                                            <p:txEl>
                                              <p:pRg end="18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2"/>
                                        <p:tgtEl>
                                          <p:spTgt spid="269">
                                            <p:txEl>
                                              <p:pRg end="18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3"/>
                                        <p:tgtEl>
                                          <p:spTgt spid="269">
                                            <p:txEl>
                                              <p:pRg end="18" st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304"/>
                                        <p:tgtEl>
                                          <p:spTgt spid="269">
                                            <p:txEl>
                                              <p:pRg end="18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5">
                      <p:stCondLst>
                        <p:cond delay="indefinite"/>
                      </p:stCondLst>
                      <p:childTnLst>
                        <p:par>
                          <p:cTn fill="hold" id="306">
                            <p:stCondLst>
                              <p:cond delay="0"/>
                            </p:stCondLst>
                            <p:childTnLst>
                              <p:par>
                                <p:cTn fill="hold" id="307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09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0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1"/>
                                        <p:tgtEl>
                                          <p:spTgt spid="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312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3">
                      <p:stCondLst>
                        <p:cond delay="indefinite"/>
                      </p:stCondLst>
                      <p:childTnLst>
                        <p:par>
                          <p:cTn fill="hold" id="314">
                            <p:stCondLst>
                              <p:cond delay="0"/>
                            </p:stCondLst>
                            <p:childTnLst>
                              <p:par>
                                <p:cTn fill="hold" id="315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317"/>
                                        <p:tgtEl>
                                          <p:spTgt spid="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8"/>
                                        <p:tgtEl>
                                          <p:spTgt spid="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19"/>
                                        <p:tgtEl>
                                          <p:spTgt spid="2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32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3" name="Picture 41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0" y="6858000"/>
            <a:ext cx="885600" cy="2485800"/>
          </a:xfrm>
          <a:prstGeom prst="rect">
            <a:avLst/>
          </a:prstGeom>
        </p:spPr>
      </p:pic>
      <p:pic>
        <p:nvPicPr>
          <p:cNvPr descr="" id="27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84360" y="4149720"/>
            <a:ext cx="2374560" cy="1995120"/>
          </a:xfrm>
          <a:prstGeom prst="rect">
            <a:avLst/>
          </a:prstGeom>
        </p:spPr>
      </p:pic>
      <p:pic>
        <p:nvPicPr>
          <p:cNvPr descr="" id="275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720" y="404640"/>
            <a:ext cx="2374560" cy="1995120"/>
          </a:xfrm>
          <a:prstGeom prst="rect">
            <a:avLst/>
          </a:prstGeom>
        </p:spPr>
      </p:pic>
      <p:pic>
        <p:nvPicPr>
          <p:cNvPr descr="" id="276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356000" y="2708280"/>
            <a:ext cx="2374560" cy="1995120"/>
          </a:xfrm>
          <a:prstGeom prst="rect">
            <a:avLst/>
          </a:prstGeom>
        </p:spPr>
      </p:pic>
      <p:pic>
        <p:nvPicPr>
          <p:cNvPr descr="" id="277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771640" y="3716280"/>
            <a:ext cx="1723680" cy="1428480"/>
          </a:xfrm>
          <a:prstGeom prst="rect">
            <a:avLst/>
          </a:prstGeom>
        </p:spPr>
      </p:pic>
      <p:pic>
        <p:nvPicPr>
          <p:cNvPr descr="" id="278" name="Picture 27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4371840"/>
            <a:ext cx="885600" cy="2485800"/>
          </a:xfrm>
          <a:prstGeom prst="rect">
            <a:avLst/>
          </a:prstGeom>
        </p:spPr>
      </p:pic>
      <p:pic>
        <p:nvPicPr>
          <p:cNvPr descr="" id="279" name="Picture 33"/>
          <p:cNvPicPr/>
          <p:nvPr/>
        </p:nvPicPr>
        <p:blipFill>
          <a:blip r:embed="rId7"/>
          <a:stretch>
            <a:fillRect/>
          </a:stretch>
        </p:blipFill>
        <p:spPr>
          <a:xfrm>
            <a:off x="539640" y="692280"/>
            <a:ext cx="1190160" cy="1257120"/>
          </a:xfrm>
          <a:prstGeom prst="rect">
            <a:avLst/>
          </a:prstGeom>
        </p:spPr>
      </p:pic>
      <p:pic>
        <p:nvPicPr>
          <p:cNvPr descr="" id="280" name="Pictur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0" y="2276640"/>
            <a:ext cx="885600" cy="2485800"/>
          </a:xfrm>
          <a:prstGeom prst="rect">
            <a:avLst/>
          </a:prstGeom>
        </p:spPr>
      </p:pic>
      <p:pic>
        <p:nvPicPr>
          <p:cNvPr descr="" id="281" name="Picture 35"/>
          <p:cNvPicPr/>
          <p:nvPr/>
        </p:nvPicPr>
        <p:blipFill>
          <a:blip r:embed="rId9"/>
          <a:stretch>
            <a:fillRect/>
          </a:stretch>
        </p:blipFill>
        <p:spPr>
          <a:xfrm>
            <a:off x="0" y="-171360"/>
            <a:ext cx="885600" cy="2485800"/>
          </a:xfrm>
          <a:prstGeom prst="rect">
            <a:avLst/>
          </a:prstGeom>
        </p:spPr>
      </p:pic>
      <p:pic>
        <p:nvPicPr>
          <p:cNvPr descr="" id="282" name="Picture 36"/>
          <p:cNvPicPr/>
          <p:nvPr/>
        </p:nvPicPr>
        <p:blipFill>
          <a:blip r:embed="rId10"/>
          <a:stretch>
            <a:fillRect/>
          </a:stretch>
        </p:blipFill>
        <p:spPr>
          <a:xfrm>
            <a:off x="3386160" y="0"/>
            <a:ext cx="885600" cy="2485800"/>
          </a:xfrm>
          <a:prstGeom prst="rect">
            <a:avLst/>
          </a:prstGeom>
        </p:spPr>
      </p:pic>
      <p:pic>
        <p:nvPicPr>
          <p:cNvPr descr="" id="283" name="Picture 37"/>
          <p:cNvPicPr/>
          <p:nvPr/>
        </p:nvPicPr>
        <p:blipFill>
          <a:blip r:embed="rId11"/>
          <a:stretch>
            <a:fillRect/>
          </a:stretch>
        </p:blipFill>
        <p:spPr>
          <a:xfrm>
            <a:off x="6121440" y="0"/>
            <a:ext cx="885600" cy="2485800"/>
          </a:xfrm>
          <a:prstGeom prst="rect">
            <a:avLst/>
          </a:prstGeom>
        </p:spPr>
      </p:pic>
      <p:pic>
        <p:nvPicPr>
          <p:cNvPr descr="" id="284" name="Picture 38"/>
          <p:cNvPicPr/>
          <p:nvPr/>
        </p:nvPicPr>
        <p:blipFill>
          <a:blip r:embed="rId12"/>
          <a:stretch>
            <a:fillRect/>
          </a:stretch>
        </p:blipFill>
        <p:spPr>
          <a:xfrm>
            <a:off x="8929800" y="0"/>
            <a:ext cx="885600" cy="2485800"/>
          </a:xfrm>
          <a:prstGeom prst="rect">
            <a:avLst/>
          </a:prstGeom>
        </p:spPr>
      </p:pic>
      <p:pic>
        <p:nvPicPr>
          <p:cNvPr descr="" id="285" name="Picture 39"/>
          <p:cNvPicPr/>
          <p:nvPr/>
        </p:nvPicPr>
        <p:blipFill>
          <a:blip r:embed="rId13"/>
          <a:stretch>
            <a:fillRect/>
          </a:stretch>
        </p:blipFill>
        <p:spPr>
          <a:xfrm>
            <a:off x="9144000" y="2486160"/>
            <a:ext cx="885600" cy="2485800"/>
          </a:xfrm>
          <a:prstGeom prst="rect">
            <a:avLst/>
          </a:prstGeom>
        </p:spPr>
      </p:pic>
      <p:pic>
        <p:nvPicPr>
          <p:cNvPr descr="" id="286" name="Picture 40"/>
          <p:cNvPicPr/>
          <p:nvPr/>
        </p:nvPicPr>
        <p:blipFill>
          <a:blip r:embed="rId14"/>
          <a:stretch>
            <a:fillRect/>
          </a:stretch>
        </p:blipFill>
        <p:spPr>
          <a:xfrm>
            <a:off x="9144000" y="4402080"/>
            <a:ext cx="885600" cy="2485800"/>
          </a:xfrm>
          <a:prstGeom prst="rect">
            <a:avLst/>
          </a:prstGeom>
        </p:spPr>
      </p:pic>
      <p:pic>
        <p:nvPicPr>
          <p:cNvPr descr="" id="287" name="Picture 42"/>
          <p:cNvPicPr/>
          <p:nvPr/>
        </p:nvPicPr>
        <p:blipFill>
          <a:blip r:embed="rId15"/>
          <a:stretch>
            <a:fillRect/>
          </a:stretch>
        </p:blipFill>
        <p:spPr>
          <a:xfrm>
            <a:off x="5940360" y="6858000"/>
            <a:ext cx="885600" cy="2485800"/>
          </a:xfrm>
          <a:prstGeom prst="rect">
            <a:avLst/>
          </a:prstGeom>
        </p:spPr>
      </p:pic>
      <p:pic>
        <p:nvPicPr>
          <p:cNvPr descr="" id="288" name="Picture 43"/>
          <p:cNvPicPr/>
          <p:nvPr/>
        </p:nvPicPr>
        <p:blipFill>
          <a:blip r:embed="rId16"/>
          <a:stretch>
            <a:fillRect/>
          </a:stretch>
        </p:blipFill>
        <p:spPr>
          <a:xfrm>
            <a:off x="3492360" y="6858000"/>
            <a:ext cx="885600" cy="2485800"/>
          </a:xfrm>
          <a:prstGeom prst="rect">
            <a:avLst/>
          </a:prstGeom>
        </p:spPr>
      </p:pic>
      <p:pic>
        <p:nvPicPr>
          <p:cNvPr descr="" id="289" name="Picture 44"/>
          <p:cNvPicPr/>
          <p:nvPr/>
        </p:nvPicPr>
        <p:blipFill>
          <a:blip r:embed="rId17"/>
          <a:stretch>
            <a:fillRect/>
          </a:stretch>
        </p:blipFill>
        <p:spPr>
          <a:xfrm>
            <a:off x="826920" y="6858000"/>
            <a:ext cx="885600" cy="2485800"/>
          </a:xfrm>
          <a:prstGeom prst="rect">
            <a:avLst/>
          </a:prstGeom>
        </p:spPr>
      </p:pic>
      <p:pic>
        <p:nvPicPr>
          <p:cNvPr descr="" id="290" name="Picture 47"/>
          <p:cNvPicPr/>
          <p:nvPr/>
        </p:nvPicPr>
        <p:blipFill>
          <a:blip r:embed="rId18"/>
          <a:stretch>
            <a:fillRect/>
          </a:stretch>
        </p:blipFill>
        <p:spPr>
          <a:xfrm>
            <a:off x="2124000" y="1125360"/>
            <a:ext cx="2447640" cy="3943080"/>
          </a:xfrm>
          <a:prstGeom prst="rect">
            <a:avLst/>
          </a:prstGeom>
        </p:spPr>
      </p:pic>
      <p:pic>
        <p:nvPicPr>
          <p:cNvPr descr="" id="291" name="Picture 48"/>
          <p:cNvPicPr/>
          <p:nvPr/>
        </p:nvPicPr>
        <p:blipFill>
          <a:blip r:embed="rId19"/>
          <a:stretch>
            <a:fillRect/>
          </a:stretch>
        </p:blipFill>
        <p:spPr>
          <a:xfrm>
            <a:off x="4067280" y="0"/>
            <a:ext cx="1190160" cy="1257120"/>
          </a:xfrm>
          <a:prstGeom prst="rect">
            <a:avLst/>
          </a:prstGeom>
        </p:spPr>
      </p:pic>
      <p:pic>
        <p:nvPicPr>
          <p:cNvPr descr="" id="292" name="Picture 49"/>
          <p:cNvPicPr/>
          <p:nvPr/>
        </p:nvPicPr>
        <p:blipFill>
          <a:blip r:embed="rId20"/>
          <a:stretch>
            <a:fillRect/>
          </a:stretch>
        </p:blipFill>
        <p:spPr>
          <a:xfrm>
            <a:off x="7380360" y="836640"/>
            <a:ext cx="1190160" cy="1257120"/>
          </a:xfrm>
          <a:prstGeom prst="rect">
            <a:avLst/>
          </a:prstGeom>
        </p:spPr>
      </p:pic>
      <p:pic>
        <p:nvPicPr>
          <p:cNvPr descr="" id="293" name="Picture 50"/>
          <p:cNvPicPr/>
          <p:nvPr/>
        </p:nvPicPr>
        <p:blipFill>
          <a:blip r:embed="rId21"/>
          <a:stretch>
            <a:fillRect/>
          </a:stretch>
        </p:blipFill>
        <p:spPr>
          <a:xfrm>
            <a:off x="8839080" y="6553080"/>
            <a:ext cx="304560" cy="304560"/>
          </a:xfrm>
          <a:prstGeom prst="rect">
            <a:avLst/>
          </a:prstGeom>
        </p:spPr>
      </p:pic>
      <p:pic>
        <p:nvPicPr>
          <p:cNvPr descr="" id="294" name="Picture 20"/>
          <p:cNvPicPr/>
          <p:nvPr/>
        </p:nvPicPr>
        <p:blipFill>
          <a:blip r:embed="rId22"/>
          <a:stretch>
            <a:fillRect/>
          </a:stretch>
        </p:blipFill>
        <p:spPr>
          <a:xfrm>
            <a:off x="2154960" y="2688840"/>
            <a:ext cx="2160360" cy="1510920"/>
          </a:xfrm>
          <a:prstGeom prst="rect">
            <a:avLst/>
          </a:prstGeom>
        </p:spPr>
      </p:pic>
      <p:sp>
        <p:nvSpPr>
          <p:cNvPr id="295" name="CustomShape 1"/>
          <p:cNvSpPr/>
          <p:nvPr/>
        </p:nvSpPr>
        <p:spPr>
          <a:xfrm>
            <a:off x="8244000" y="6308640"/>
            <a:ext cx="647280" cy="360000"/>
          </a:xfrm>
          <a:prstGeom prst="leftArrow">
            <a:avLst>
              <a:gd fmla="val 10000" name="adj1"/>
              <a:gd fmla="val 8986" name="adj2"/>
            </a:avLst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</p:sp>
    </p:spTree>
  </p:cSld>
  <p:timing>
    <p:tnLst>
      <p:par>
        <p:cTn dur="indefinite" id="321" nodeType="tmRoot" restart="never">
          <p:childTnLst>
            <p:seq>
              <p:cTn dur="indefinite" id="322" nodeType="mainSeq">
                <p:childTnLst>
                  <p:par>
                    <p:cTn fill="hold" id="323">
                      <p:stCondLst>
                        <p:cond delay="indefinite"/>
                      </p:stCondLst>
                      <p:childTnLst>
                        <p:par>
                          <p:cTn fill="hold" id="324">
                            <p:stCondLst>
                              <p:cond delay="0"/>
                            </p:stCondLst>
                            <p:childTnLst>
                              <p:par>
                                <p:cTn fill="hold" id="325" nodeType="with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326" nodeType="withEffect" presetClass="path" presetID="4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27">
                            <p:stCondLst>
                              <p:cond delay="2000"/>
                            </p:stCondLst>
                            <p:childTnLst>
                              <p:par>
                                <p:cTn fill="hold" id="328" nodeType="afterEffect" presetClass="path" presetID="4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29">
                            <p:stCondLst>
                              <p:cond delay="4000"/>
                            </p:stCondLst>
                            <p:childTnLst>
                              <p:par>
                                <p:cTn fill="hold" id="330" nodeType="afterEffect" presetClass="path" presetID="4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31">
                            <p:stCondLst>
                              <p:cond delay="6000"/>
                            </p:stCondLst>
                            <p:childTnLst>
                              <p:par>
                                <p:cTn fill="hold" id="332" nodeType="afterEffect" presetClass="path" presetID="44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33">
                            <p:stCondLst>
                              <p:cond delay="8000"/>
                            </p:stCondLst>
                            <p:childTnLst>
                              <p:par>
                                <p:cTn fill="hold" id="334" nodeType="afterEffect" presetClass="path" presetID="7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35">
                            <p:stCondLst>
                              <p:cond delay="17000"/>
                            </p:stCondLst>
                            <p:childTnLst>
                              <p:par>
                                <p:cTn fill="hold" id="336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38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9">
                            <p:stCondLst>
                              <p:cond delay="20000"/>
                            </p:stCondLst>
                            <p:childTnLst>
                              <p:par>
                                <p:cTn fill="hold" id="340" nodeType="after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2">
                            <p:stCondLst>
                              <p:cond delay="20000"/>
                            </p:stCondLst>
                            <p:childTnLst>
                              <p:par>
                                <p:cTn fill="hold" id="34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5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6">
                            <p:stCondLst>
                              <p:cond delay="23000"/>
                            </p:stCondLst>
                            <p:childTnLst>
                              <p:par>
                                <p:cTn fill="hold" id="347" nodeType="after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9">
                            <p:stCondLst>
                              <p:cond delay="23000"/>
                            </p:stCondLst>
                            <p:childTnLst>
                              <p:par>
                                <p:cTn fill="hold" id="3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352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353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4">
                            <p:stCondLst>
                              <p:cond delay="25000"/>
                            </p:stCondLst>
                            <p:childTnLst>
                              <p:par>
                                <p:cTn fill="hold" id="3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357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358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9">
                            <p:stCondLst>
                              <p:cond delay="28000"/>
                            </p:stCondLst>
                            <p:childTnLst>
                              <p:par>
                                <p:cTn fill="hold" id="360" nodeType="afterEffect" presetClass="path" presetID="1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361">
                            <p:stCondLst>
                              <p:cond delay="34000"/>
                            </p:stCondLst>
                            <p:childTnLst>
                              <p:par>
                                <p:cTn fill="hold" id="362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3000" fill="freeze" id="363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freeze" id="364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65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6">
                            <p:stCondLst>
                              <p:cond delay="37000"/>
                            </p:stCondLst>
                            <p:childTnLst>
                              <p:par>
                                <p:cTn fill="hold" id="3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369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0">
                            <p:stCondLst>
                              <p:cond delay="37500"/>
                            </p:stCondLst>
                            <p:childTnLst>
                              <p:par>
                                <p:cTn fill="hold" id="37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373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4">
                            <p:stCondLst>
                              <p:cond delay="38000"/>
                            </p:stCondLst>
                            <p:childTnLst>
                              <p:par>
                                <p:cTn fill="hold" id="37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dur="500" fill="freeze" id="377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8">
                            <p:stCondLst>
                              <p:cond delay="38500"/>
                            </p:stCondLst>
                            <p:childTnLst>
                              <p:par>
                                <p:cTn fill="hold" id="37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dur="500" fill="freeze" id="381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2">
                            <p:stCondLst>
                              <p:cond delay="39000"/>
                            </p:stCondLst>
                            <p:childTnLst>
                              <p:par>
                                <p:cTn fill="hold" id="38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dur="500" fill="freeze" id="385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6">
                            <p:stCondLst>
                              <p:cond delay="39500"/>
                            </p:stCondLst>
                            <p:childTnLst>
                              <p:par>
                                <p:cTn fill="hold" id="38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 additive="repl">
                                        <p:cTn dur="500" fill="freeze" id="38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0">
                            <p:stCondLst>
                              <p:cond delay="40000"/>
                            </p:stCondLst>
                            <p:childTnLst>
                              <p:par>
                                <p:cTn fill="hold" id="39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dur="500" fill="freeze" id="393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4">
                            <p:stCondLst>
                              <p:cond delay="40500"/>
                            </p:stCondLst>
                            <p:childTnLst>
                              <p:par>
                                <p:cTn fill="hold" id="39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dur="500" fill="freeze" id="397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8">
                            <p:stCondLst>
                              <p:cond delay="41000"/>
                            </p:stCondLst>
                            <p:childTnLst>
                              <p:par>
                                <p:cTn fill="hold" id="39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 additive="repl">
                                        <p:cTn dur="500" fill="freeze" id="40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2">
                            <p:stCondLst>
                              <p:cond delay="41500"/>
                            </p:stCondLst>
                            <p:childTnLst>
                              <p:par>
                                <p:cTn fill="hold" id="40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dur="500" fill="freeze" id="405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6">
                            <p:stCondLst>
                              <p:cond delay="42000"/>
                            </p:stCondLst>
                            <p:childTnLst>
                              <p:par>
                                <p:cTn fill="hold" id="40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dur="500" fill="freeze" id="409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0">
                            <p:stCondLst>
                              <p:cond delay="42500"/>
                            </p:stCondLst>
                            <p:childTnLst>
                              <p:par>
                                <p:cTn fill="hold" id="41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 additive="repl">
                                        <p:cTn dur="500" fill="freeze" id="413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4">
                            <p:stCondLst>
                              <p:cond delay="43000"/>
                            </p:stCondLst>
                            <p:childTnLst>
                              <p:par>
                                <p:cTn fill="hold" id="415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7">
                            <p:stCondLst>
                              <p:cond delay="43500"/>
                            </p:stCondLst>
                            <p:childTnLst>
                              <p:par>
                                <p:cTn fill="hold" id="418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0">
                            <p:stCondLst>
                              <p:cond delay="44000"/>
                            </p:stCondLst>
                            <p:childTnLst>
                              <p:par>
                                <p:cTn fill="hold" id="421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3">
                            <p:stCondLst>
                              <p:cond delay="44500"/>
                            </p:stCondLst>
                            <p:childTnLst>
                              <p:par>
                                <p:cTn fill="hold" id="424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6">
                            <p:stCondLst>
                              <p:cond delay="45000"/>
                            </p:stCondLst>
                            <p:childTnLst>
                              <p:par>
                                <p:cTn fill="hold" id="427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9">
                            <p:stCondLst>
                              <p:cond delay="45500"/>
                            </p:stCondLst>
                            <p:childTnLst>
                              <p:par>
                                <p:cTn fill="hold" id="430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2">
                            <p:stCondLst>
                              <p:cond delay="46000"/>
                            </p:stCondLst>
                            <p:childTnLst>
                              <p:par>
                                <p:cTn fill="hold" id="433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5">
                            <p:stCondLst>
                              <p:cond delay="46500"/>
                            </p:stCondLst>
                            <p:childTnLst>
                              <p:par>
                                <p:cTn fill="hold" id="436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8">
                            <p:stCondLst>
                              <p:cond delay="47000"/>
                            </p:stCondLst>
                            <p:childTnLst>
                              <p:par>
                                <p:cTn fill="hold" id="439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1">
                            <p:stCondLst>
                              <p:cond delay="47500"/>
                            </p:stCondLst>
                            <p:childTnLst>
                              <p:par>
                                <p:cTn fill="hold" id="442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4">
                            <p:stCondLst>
                              <p:cond delay="48000"/>
                            </p:stCondLst>
                            <p:childTnLst>
                              <p:par>
                                <p:cTn fill="hold" id="445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7">
                            <p:stCondLst>
                              <p:cond delay="48500"/>
                            </p:stCondLst>
                            <p:childTnLst>
                              <p:par>
                                <p:cTn fill="hold" id="448" nodeType="afterEffect" presetClass="exit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0">
                            <p:stCondLst>
                              <p:cond delay="49000"/>
                            </p:stCondLst>
                            <p:childTnLst>
                              <p:par>
                                <p:cTn fill="hold" id="4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453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454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457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458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9">
                            <p:stCondLst>
                              <p:cond delay="52000"/>
                            </p:stCondLst>
                            <p:childTnLst>
                              <p:par>
                                <p:cTn fill="hold" id="460" nodeType="afterEffect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62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63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4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65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6">
                            <p:stCondLst>
                              <p:cond delay="55000"/>
                            </p:stCondLst>
                            <p:childTnLst>
                              <p:par>
                                <p:cTn fill="hold" id="467" nodeType="afterEffect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69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0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1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2"/>
                                        <p:tgtEl>
                                          <p:spTgt spid="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3">
                            <p:stCondLst>
                              <p:cond delay="58000"/>
                            </p:stCondLst>
                            <p:childTnLst>
                              <p:par>
                                <p:cTn fill="hold" id="474" nodeType="afterEffect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76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7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8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79"/>
                                        <p:tgtEl>
                                          <p:spTgt spid="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0">
                            <p:stCondLst>
                              <p:cond delay="61000"/>
                            </p:stCondLst>
                            <p:childTnLst>
                              <p:par>
                                <p:cTn fill="hold" id="48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83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pPr algn="ctr"/>
            <a:r>
              <a:rPr lang="ru-RU" sz="5000">
                <a:solidFill>
                  <a:srgbClr val="4e5b6f"/>
                </a:solidFill>
                <a:latin typeface="Comic Sans MS"/>
              </a:rPr>
              <a:t>Тест</a:t>
            </a:r>
            <a:endParaRPr/>
          </a:p>
        </p:txBody>
      </p:sp>
    </p:spTree>
  </p:cSld>
  <p:transition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1124640"/>
            <a:ext cx="8229240" cy="5199480"/>
          </a:xfrm>
          <a:prstGeom prst="rect">
            <a:avLst/>
          </a:prstGeom>
        </p:spPr>
        <p:txBody>
          <a:bodyPr/>
          <a:p>
            <a:r>
              <a:rPr b="1" lang="ru-RU" sz="9600">
                <a:solidFill>
                  <a:srgbClr val="000000"/>
                </a:solidFill>
                <a:latin typeface="Constantia"/>
              </a:rPr>
              <a:t>« И в шутку и всерьёз»</a:t>
            </a:r>
            <a:endParaRPr/>
          </a:p>
        </p:txBody>
      </p:sp>
    </p:spTree>
  </p:cSld>
  <p:transition>
    <p:dissolv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1. Выбери правильный  ответ</a:t>
            </a:r>
            <a:endParaRPr/>
          </a:p>
        </p:txBody>
      </p:sp>
      <p:sp>
        <p:nvSpPr>
          <p:cNvPr id="298" name="TextShape 2"/>
          <p:cNvSpPr txBox="1"/>
          <p:nvPr/>
        </p:nvSpPr>
        <p:spPr>
          <a:xfrm>
            <a:off x="457200" y="1935000"/>
            <a:ext cx="8686440" cy="4734000"/>
          </a:xfrm>
          <a:prstGeom prst="rect">
            <a:avLst/>
          </a:prstGeom>
        </p:spPr>
        <p:txBody>
          <a:bodyPr/>
          <a:p>
            <a:r>
              <a:rPr b="1" lang="ru-RU" sz="4000">
                <a:solidFill>
                  <a:srgbClr val="000066"/>
                </a:solidFill>
                <a:latin typeface="Comic Sans MS"/>
              </a:rPr>
              <a:t>Как называется сказка, отрывок которой прочитали?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А.</a:t>
            </a:r>
            <a:r>
              <a:rPr b="1" lang="ru-RU" sz="4000">
                <a:solidFill>
                  <a:srgbClr val="000000"/>
                </a:solidFill>
                <a:latin typeface="Comic Sans MS"/>
              </a:rPr>
              <a:t>Приключение Чебурашки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Б.</a:t>
            </a:r>
            <a:r>
              <a:rPr b="1" lang="ru-RU" sz="4000">
                <a:solidFill>
                  <a:srgbClr val="000000"/>
                </a:solidFill>
                <a:latin typeface="Comic Sans MS"/>
              </a:rPr>
              <a:t>Крокодил Гена и его друзья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В.</a:t>
            </a:r>
            <a:r>
              <a:rPr b="1" lang="ru-RU" sz="4000">
                <a:solidFill>
                  <a:srgbClr val="000000"/>
                </a:solidFill>
                <a:latin typeface="Comic Sans MS"/>
              </a:rPr>
              <a:t>Чебурашка и старуха Шапокляк</a:t>
            </a:r>
            <a:endParaRPr/>
          </a:p>
        </p:txBody>
      </p:sp>
      <p:sp>
        <p:nvSpPr>
          <p:cNvPr id="299" name="CustomShape 3"/>
          <p:cNvSpPr/>
          <p:nvPr/>
        </p:nvSpPr>
        <p:spPr>
          <a:xfrm>
            <a:off x="7956360" y="5589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484" nodeType="tmRoot" restart="never">
          <p:childTnLst>
            <p:seq>
              <p:cTn dur="indefinite" id="485" nodeType="mainSeq">
                <p:childTnLst>
                  <p:par>
                    <p:cTn fill="hold" id="486">
                      <p:stCondLst>
                        <p:cond delay="indefinite"/>
                      </p:stCondLst>
                      <p:childTnLst>
                        <p:par>
                          <p:cTn fill="hold" id="487">
                            <p:stCondLst>
                              <p:cond delay="0"/>
                            </p:stCondLst>
                            <p:childTnLst>
                              <p:par>
                                <p:cTn fill="hold" id="48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489"/>
                                        <p:tgtEl>
                                          <p:spTgt spid="298">
                                            <p:txEl>
                                              <p:pRg end="74" st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74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492"/>
                                        <p:tgtEl>
                                          <p:spTgt spid="298">
                                            <p:txEl>
                                              <p:pRg end="134" st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34" st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476640"/>
            <a:ext cx="8362800" cy="5847480"/>
          </a:xfrm>
          <a:prstGeom prst="rect">
            <a:avLst/>
          </a:prstGeom>
        </p:spPr>
        <p:txBody>
          <a:bodyPr/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2</a:t>
            </a:r>
            <a:r>
              <a:rPr b="1" lang="ru-RU" sz="4400">
                <a:solidFill>
                  <a:srgbClr val="002060"/>
                </a:solidFill>
                <a:latin typeface="Comic Sans MS"/>
              </a:rPr>
              <a:t>. Объясни значение выражения «уцененные товары»</a:t>
            </a:r>
            <a:endParaRPr/>
          </a:p>
          <a:p>
            <a:r>
              <a:rPr b="1" lang="ru-RU" sz="4400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А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. Мелкие бытовые товары</a:t>
            </a:r>
            <a:endParaRPr/>
          </a:p>
          <a:p>
            <a:r>
              <a:rPr b="1" lang="ru-RU" sz="4400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Б.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Товары, которые стоят меньше прежней стоимости</a:t>
            </a:r>
            <a:endParaRPr/>
          </a:p>
          <a:p>
            <a:r>
              <a:rPr b="1" lang="ru-RU" sz="4400">
                <a:solidFill>
                  <a:srgbClr val="000066"/>
                </a:solidFill>
                <a:latin typeface="Comic Sans MS"/>
              </a:rPr>
              <a:t> 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В.</a:t>
            </a:r>
            <a:r>
              <a:rPr b="1" lang="ru-RU" sz="4400">
                <a:solidFill>
                  <a:srgbClr val="002060"/>
                </a:solidFill>
                <a:latin typeface="Comic Sans MS"/>
              </a:rPr>
              <a:t>Непродовольственные товары</a:t>
            </a: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7812360" y="5517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494" nodeType="tmRoot" restart="never">
          <p:childTnLst>
            <p:seq>
              <p:cTn dur="indefinite" id="495" nodeType="mainSeq">
                <p:childTnLst>
                  <p:par>
                    <p:cTn fill="hold" id="496">
                      <p:stCondLst>
                        <p:cond delay="indefinite"/>
                      </p:stCondLst>
                      <p:childTnLst>
                        <p:par>
                          <p:cTn fill="hold" id="497">
                            <p:stCondLst>
                              <p:cond delay="0"/>
                            </p:stCondLst>
                            <p:childTnLst>
                              <p:par>
                                <p:cTn fill="hold" id="49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499"/>
                                        <p:tgtEl>
                                          <p:spTgt spid="300">
                                            <p:txEl>
                                              <p:pRg end="75" st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75" st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02"/>
                                        <p:tgtEl>
                                          <p:spTgt spid="300">
                                            <p:txEl>
                                              <p:pRg end="156" st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56" st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476640"/>
            <a:ext cx="8229240" cy="5847480"/>
          </a:xfrm>
          <a:prstGeom prst="rect">
            <a:avLst/>
          </a:prstGeom>
        </p:spPr>
        <p:txBody>
          <a:bodyPr/>
          <a:p>
            <a:r>
              <a:rPr b="1" lang="ru-RU" sz="4400">
                <a:solidFill>
                  <a:srgbClr val="000066"/>
                </a:solidFill>
                <a:latin typeface="Comic Sans MS"/>
              </a:rPr>
              <a:t>3. </a:t>
            </a:r>
            <a:r>
              <a:rPr b="1" lang="ru-RU" sz="5400">
                <a:solidFill>
                  <a:srgbClr val="002060"/>
                </a:solidFill>
                <a:latin typeface="Comic Sans MS"/>
              </a:rPr>
              <a:t>Где жил Чебурашка?</a:t>
            </a:r>
            <a:endParaRPr/>
          </a:p>
          <a:p>
            <a:endParaRPr/>
          </a:p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А.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 В пустыне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Б.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 На необитаемом острове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В.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 В тропическом лесу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7452360" y="5301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504" nodeType="tmRoot" restart="never">
          <p:childTnLst>
            <p:seq>
              <p:cTn dur="indefinite" id="505" nodeType="mainSeq">
                <p:childTnLst>
                  <p:par>
                    <p:cTn fill="hold" id="506">
                      <p:stCondLst>
                        <p:cond delay="indefinite"/>
                      </p:stCondLst>
                      <p:childTnLst>
                        <p:par>
                          <p:cTn fill="hold" id="507">
                            <p:stCondLst>
                              <p:cond delay="0"/>
                            </p:stCondLst>
                            <p:childTnLst>
                              <p:par>
                                <p:cTn fill="hold" id="50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09"/>
                                        <p:tgtEl>
                                          <p:spTgt spid="302">
                                            <p:txEl>
                                              <p:pRg end="36" st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36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12"/>
                                        <p:tgtEl>
                                          <p:spTgt spid="302">
                                            <p:txEl>
                                              <p:pRg end="62" st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end="62" st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4. Почему его сначала никак не звали?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395640" y="1917000"/>
            <a:ext cx="8229240" cy="4389120"/>
          </a:xfrm>
          <a:prstGeom prst="rect">
            <a:avLst/>
          </a:prstGeom>
        </p:spPr>
        <p:txBody>
          <a:bodyPr/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А.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Он был ещё маленький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Б.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Он ещё не встречался с людьми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В.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Другие звери с ним не дружили</a:t>
            </a: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7308360" y="5733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514" nodeType="tmRoot" restart="never">
          <p:childTnLst>
            <p:seq>
              <p:cTn dur="indefinite" id="515" nodeType="mainSeq">
                <p:childTnLst>
                  <p:par>
                    <p:cTn fill="hold" id="516">
                      <p:stCondLst>
                        <p:cond delay="indefinite"/>
                      </p:stCondLst>
                      <p:childTnLst>
                        <p:par>
                          <p:cTn fill="hold" id="517">
                            <p:stCondLst>
                              <p:cond delay="0"/>
                            </p:stCondLst>
                            <p:childTnLst>
                              <p:par>
                                <p:cTn fill="hold" id="51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19"/>
                                        <p:tgtEl>
                                          <p:spTgt spid="305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22"/>
                                        <p:tgtEl>
                                          <p:spTgt spid="305">
                                            <p:txEl>
                                              <p:pRg end="90" st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90" st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5. Как он попал в ящик с апельсинами?</a:t>
            </a:r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457200" y="1935000"/>
            <a:ext cx="8362800" cy="4389120"/>
          </a:xfrm>
          <a:prstGeom prst="rect">
            <a:avLst/>
          </a:prstGeom>
        </p:spPr>
        <p:txBody>
          <a:bodyPr/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А.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Его поймали и посадили туда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Б.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Он туда полез за апельсинами</a:t>
            </a:r>
            <a:endParaRPr/>
          </a:p>
          <a:p>
            <a:r>
              <a:rPr b="1" lang="ru-RU" sz="4000">
                <a:solidFill>
                  <a:srgbClr val="ff0000"/>
                </a:solidFill>
                <a:latin typeface="Comic Sans MS"/>
              </a:rPr>
              <a:t>В. </a:t>
            </a:r>
            <a:r>
              <a:rPr b="1" lang="ru-RU" sz="4000">
                <a:solidFill>
                  <a:srgbClr val="000066"/>
                </a:solidFill>
                <a:latin typeface="Comic Sans MS"/>
              </a:rPr>
              <a:t>Он туда случайно упал с дерева</a:t>
            </a:r>
            <a:endParaRPr/>
          </a:p>
        </p:txBody>
      </p:sp>
      <p:sp>
        <p:nvSpPr>
          <p:cNvPr id="309" name="CustomShape 3"/>
          <p:cNvSpPr/>
          <p:nvPr/>
        </p:nvSpPr>
        <p:spPr>
          <a:xfrm>
            <a:off x="7308360" y="5661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524" nodeType="tmRoot" restart="never">
          <p:childTnLst>
            <p:seq>
              <p:cTn dur="indefinite" id="525" nodeType="mainSeq">
                <p:childTnLst>
                  <p:par>
                    <p:cTn fill="hold" id="526">
                      <p:stCondLst>
                        <p:cond delay="indefinite"/>
                      </p:stCondLst>
                      <p:childTnLst>
                        <p:par>
                          <p:cTn fill="hold" id="527">
                            <p:stCondLst>
                              <p:cond delay="0"/>
                            </p:stCondLst>
                            <p:childTnLst>
                              <p:par>
                                <p:cTn fill="hold" id="52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29"/>
                                        <p:tgtEl>
                                          <p:spTgt spid="308">
                                            <p:txEl>
                                              <p:pRg end="3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32"/>
                                        <p:tgtEl>
                                          <p:spTgt spid="308">
                                            <p:txEl>
                                              <p:pRg end="97" st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97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6. Куда привезли ящик с апельсинами?</a:t>
            </a:r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457200" y="1935000"/>
            <a:ext cx="8229240" cy="4389120"/>
          </a:xfrm>
          <a:prstGeom prst="rect">
            <a:avLst/>
          </a:prstGeom>
        </p:spPr>
        <p:txBody>
          <a:bodyPr/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А.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Во фруктовый магазин большого города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Б.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В зоопарк большого города</a:t>
            </a:r>
            <a:endParaRPr/>
          </a:p>
          <a:p>
            <a:r>
              <a:rPr b="1" lang="ru-RU" sz="4400">
                <a:solidFill>
                  <a:srgbClr val="ff0000"/>
                </a:solidFill>
                <a:latin typeface="Comic Sans MS"/>
              </a:rPr>
              <a:t>В. </a:t>
            </a:r>
            <a:r>
              <a:rPr b="1" lang="ru-RU" sz="4400">
                <a:solidFill>
                  <a:srgbClr val="000066"/>
                </a:solidFill>
                <a:latin typeface="Comic Sans MS"/>
              </a:rPr>
              <a:t>На деревенский рынок</a:t>
            </a:r>
            <a:endParaRPr/>
          </a:p>
          <a:p>
            <a:endParaRPr/>
          </a:p>
        </p:txBody>
      </p:sp>
      <p:sp>
        <p:nvSpPr>
          <p:cNvPr id="312" name="CustomShape 3"/>
          <p:cNvSpPr/>
          <p:nvPr/>
        </p:nvSpPr>
        <p:spPr>
          <a:xfrm>
            <a:off x="7668360" y="5373360"/>
            <a:ext cx="1042200" cy="1042200"/>
          </a:xfrm>
          <a:prstGeom prst="actionButtonSound">
            <a:avLst>
              <a:gd fmla="val 1400" name="adj"/>
            </a:avLst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iming>
    <p:tnLst>
      <p:par>
        <p:cTn dur="indefinite" id="534" nodeType="tmRoot" restart="never">
          <p:childTnLst>
            <p:seq>
              <p:cTn dur="indefinite" id="535" nodeType="mainSeq">
                <p:childTnLst>
                  <p:par>
                    <p:cTn fill="hold" id="536">
                      <p:stCondLst>
                        <p:cond delay="indefinite"/>
                      </p:stCondLst>
                      <p:childTnLst>
                        <p:par>
                          <p:cTn fill="hold" id="537">
                            <p:stCondLst>
                              <p:cond delay="0"/>
                            </p:stCondLst>
                            <p:childTnLst>
                              <p:par>
                                <p:cTn fill="hold" id="538" nodeType="click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39"/>
                                        <p:tgtEl>
                                          <p:spTgt spid="311">
                                            <p:txEl>
                                              <p:pRg end="69" st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69" st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1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542"/>
                                        <p:tgtEl>
                                          <p:spTgt spid="311">
                                            <p:txEl>
                                              <p:pRg end="93" st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93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400">
                <a:solidFill>
                  <a:srgbClr val="ff0000"/>
                </a:solidFill>
                <a:latin typeface="Comic Sans MS"/>
              </a:rPr>
              <a:t>Проверь себя!</a:t>
            </a:r>
            <a:endParaRPr/>
          </a:p>
        </p:txBody>
      </p:sp>
      <p:sp>
        <p:nvSpPr>
          <p:cNvPr id="314" name="TextShape 2"/>
          <p:cNvSpPr txBox="1"/>
          <p:nvPr/>
        </p:nvSpPr>
        <p:spPr>
          <a:xfrm>
            <a:off x="457200" y="1935000"/>
            <a:ext cx="8506800" cy="4734000"/>
          </a:xfrm>
          <a:prstGeom prst="rect">
            <a:avLst/>
          </a:prstGeom>
        </p:spPr>
        <p:txBody>
          <a:bodyPr/>
          <a:p>
            <a:pPr algn="r"/>
            <a:r>
              <a:rPr b="1" lang="ru-RU" sz="4400">
                <a:solidFill>
                  <a:srgbClr val="000066"/>
                </a:solidFill>
                <a:latin typeface="Comic Sans MS"/>
              </a:rPr>
              <a:t>1.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Б</a:t>
            </a:r>
            <a:endParaRPr/>
          </a:p>
          <a:p>
            <a:pPr algn="r"/>
            <a:r>
              <a:rPr b="1" lang="ru-RU" sz="4400">
                <a:solidFill>
                  <a:srgbClr val="000066"/>
                </a:solidFill>
                <a:latin typeface="Comic Sans MS"/>
              </a:rPr>
              <a:t>2.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Б</a:t>
            </a:r>
            <a:endParaRPr/>
          </a:p>
          <a:p>
            <a:pPr algn="r"/>
            <a:r>
              <a:rPr b="1" lang="ru-RU" sz="4400">
                <a:solidFill>
                  <a:srgbClr val="000066"/>
                </a:solidFill>
                <a:latin typeface="Comic Sans MS"/>
              </a:rPr>
              <a:t>3.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В</a:t>
            </a:r>
            <a:endParaRPr/>
          </a:p>
          <a:p>
            <a:pPr algn="r"/>
            <a:r>
              <a:rPr b="1" lang="ru-RU" sz="4400">
                <a:solidFill>
                  <a:srgbClr val="000066"/>
                </a:solidFill>
                <a:latin typeface="Comic Sans MS"/>
              </a:rPr>
              <a:t>4.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Б</a:t>
            </a:r>
            <a:endParaRPr/>
          </a:p>
          <a:p>
            <a:pPr algn="r"/>
            <a:r>
              <a:rPr b="1" lang="ru-RU" sz="4400">
                <a:solidFill>
                  <a:srgbClr val="000066"/>
                </a:solidFill>
                <a:latin typeface="Comic Sans MS"/>
              </a:rPr>
              <a:t>5.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Б</a:t>
            </a:r>
            <a:endParaRPr/>
          </a:p>
          <a:p>
            <a:pPr algn="r"/>
            <a:r>
              <a:rPr b="1" lang="ru-RU" sz="4400">
                <a:solidFill>
                  <a:srgbClr val="002060"/>
                </a:solidFill>
                <a:latin typeface="Comic Sans MS"/>
              </a:rPr>
              <a:t>6.</a:t>
            </a:r>
            <a:r>
              <a:rPr b="1" lang="ru-RU" sz="4400">
                <a:solidFill>
                  <a:srgbClr val="ff0000"/>
                </a:solidFill>
                <a:latin typeface="Comic Sans MS"/>
              </a:rPr>
              <a:t>А</a:t>
            </a:r>
            <a:endParaRPr/>
          </a:p>
          <a:p>
            <a:pPr algn="r"/>
            <a:r>
              <a:rPr b="1" lang="ru-RU" sz="4400">
                <a:solidFill>
                  <a:srgbClr val="ff0000"/>
                </a:solidFill>
                <a:latin typeface="Comic Sans MS"/>
              </a:rPr>
              <a:t> </a:t>
            </a:r>
            <a:endParaRPr/>
          </a:p>
        </p:txBody>
      </p:sp>
      <p:pic>
        <p:nvPicPr>
          <p:cNvPr descr="" id="31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600200" y="1905120"/>
            <a:ext cx="4838400" cy="3809520"/>
          </a:xfrm>
          <a:prstGeom prst="rect">
            <a:avLst/>
          </a:prstGeom>
        </p:spPr>
      </p:pic>
    </p:spTree>
  </p:cSld>
  <p:transition>
    <p:dissolv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3132000" y="1427760"/>
            <a:ext cx="5832360" cy="4617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ru-RU" sz="3600">
                <a:solidFill>
                  <a:srgbClr val="4a566a"/>
                </a:solidFill>
                <a:latin typeface="Comic Sans MS"/>
                <a:ea typeface="Calibri"/>
              </a:rPr>
              <a:t>Какой фрагмент текста проиллюстрировал художник? (найдите и прочитайте по ролям).</a:t>
            </a:r>
            <a:endParaRPr/>
          </a:p>
        </p:txBody>
      </p:sp>
    </p:spTree>
  </p:cSld>
  <p:timing>
    <p:tnLst>
      <p:par>
        <p:cTn dur="indefinite" id="544" nodeType="tmRoot" restart="never">
          <p:childTnLst>
            <p:seq>
              <p:cTn dur="indefinite" id="545" nodeType="mainSeq">
                <p:childTnLst>
                  <p:par>
                    <p:cTn fill="hold" id="546">
                      <p:stCondLst>
                        <p:cond delay="indefinite"/>
                      </p:stCondLst>
                      <p:childTnLst>
                        <p:par>
                          <p:cTn fill="hold" id="547">
                            <p:stCondLst>
                              <p:cond delay="0"/>
                            </p:stCondLst>
                            <p:childTnLst>
                              <p:par>
                                <p:cTn fill="hold" id="548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dur="500" fill="freeze" id="55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1">
                      <p:stCondLst>
                        <p:cond delay="indefinite"/>
                      </p:stCondLst>
                      <p:childTnLst>
                        <p:par>
                          <p:cTn fill="hold" id="552">
                            <p:stCondLst>
                              <p:cond delay="0"/>
                            </p:stCondLst>
                            <p:childTnLst>
                              <p:par>
                                <p:cTn fill="hold" id="5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8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555"/>
                                        <p:tgtEl>
                                          <p:spTgt spid="316">
                                            <p:txEl>
                                              <p:pRg end="8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556"/>
                                        <p:tgtEl>
                                          <p:spTgt spid="316">
                                            <p:txEl>
                                              <p:pRg end="8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539640" y="764640"/>
            <a:ext cx="7920360" cy="791640"/>
          </a:xfrm>
          <a:prstGeom prst="rect">
            <a:avLst/>
          </a:prstGeom>
        </p:spPr>
        <p:txBody>
          <a:bodyPr anchor="b" bIns="0" lIns="0" rIns="0"/>
          <a:p>
            <a:pPr algn="ctr"/>
            <a:r>
              <a:rPr b="1" lang="ru-RU" sz="5400">
                <a:solidFill>
                  <a:srgbClr val="002060"/>
                </a:solidFill>
                <a:latin typeface="Comic Sans MS"/>
                <a:ea typeface="Calibri"/>
              </a:rPr>
              <a:t>СИНКВЕЙН</a:t>
            </a:r>
            <a:r>
              <a:rPr b="1" lang="ru-RU" sz="5400">
                <a:solidFill>
                  <a:srgbClr val="ff0000"/>
                </a:solidFill>
                <a:latin typeface="Comic Sans MS"/>
                <a:ea typeface="Calibri"/>
              </a:rPr>
              <a:t>
</a:t>
            </a:r>
            <a:endParaRPr/>
          </a:p>
        </p:txBody>
      </p:sp>
      <p:sp>
        <p:nvSpPr>
          <p:cNvPr id="318" name="TextShape 2"/>
          <p:cNvSpPr txBox="1"/>
          <p:nvPr/>
        </p:nvSpPr>
        <p:spPr>
          <a:xfrm>
            <a:off x="0" y="1223280"/>
            <a:ext cx="9143640" cy="5331960"/>
          </a:xfrm>
          <a:prstGeom prst="rect">
            <a:avLst/>
          </a:prstGeom>
        </p:spPr>
        <p:txBody>
          <a:bodyPr anchor="ctr"/>
          <a:p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1 строчка </a:t>
            </a:r>
            <a:r>
              <a:rPr b="1" lang="ru-RU" sz="3200">
                <a:solidFill>
                  <a:srgbClr val="000000"/>
                </a:solidFill>
                <a:latin typeface="Comic Sans MS"/>
                <a:ea typeface="Calibri"/>
              </a:rPr>
              <a:t>– одно существительное. </a:t>
            </a:r>
            <a:r>
              <a:rPr b="1" i="1" lang="ru-RU" sz="3200">
                <a:solidFill>
                  <a:srgbClr val="000000"/>
                </a:solidFill>
                <a:latin typeface="Comic Sans MS"/>
                <a:ea typeface="Calibri"/>
              </a:rPr>
              <a:t>Тема.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3200">
                <a:solidFill>
                  <a:srgbClr val="ffff00"/>
                </a:solidFill>
                <a:latin typeface="Comic Sans MS"/>
                <a:ea typeface="Calibri"/>
              </a:rPr>
              <a:t> </a:t>
            </a:r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2 строчка </a:t>
            </a:r>
            <a:r>
              <a:rPr b="1" lang="ru-RU" sz="3200">
                <a:solidFill>
                  <a:srgbClr val="000000"/>
                </a:solidFill>
                <a:latin typeface="Comic Sans MS"/>
                <a:ea typeface="Calibri"/>
              </a:rPr>
              <a:t>– два прилагательных</a:t>
            </a:r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. </a:t>
            </a:r>
            <a:r>
              <a:rPr b="1" i="1" lang="ru-RU" sz="3200">
                <a:solidFill>
                  <a:srgbClr val="000000"/>
                </a:solidFill>
                <a:latin typeface="Comic Sans MS"/>
                <a:ea typeface="Calibri"/>
              </a:rPr>
              <a:t>Описание темы.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 </a:t>
            </a:r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3 строчка</a:t>
            </a:r>
            <a:r>
              <a:rPr b="1" i="1" lang="ru-RU" sz="3200">
                <a:solidFill>
                  <a:srgbClr val="0d594f"/>
                </a:solidFill>
                <a:latin typeface="Comic Sans MS"/>
                <a:ea typeface="Calibri"/>
              </a:rPr>
              <a:t> </a:t>
            </a:r>
            <a:r>
              <a:rPr b="1" lang="ru-RU" sz="3200">
                <a:solidFill>
                  <a:srgbClr val="000000"/>
                </a:solidFill>
                <a:latin typeface="Comic Sans MS"/>
                <a:ea typeface="Calibri"/>
              </a:rPr>
              <a:t>– три глагола. Действия, относящиеся к теме.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 sz="3200">
                <a:solidFill>
                  <a:srgbClr val="ffff00"/>
                </a:solidFill>
                <a:latin typeface="Comic Sans MS"/>
                <a:ea typeface="Calibri"/>
              </a:rPr>
              <a:t>  </a:t>
            </a:r>
            <a:r>
              <a:rPr b="1" lang="ru-RU" sz="3200">
                <a:solidFill>
                  <a:srgbClr val="ff0000"/>
                </a:solidFill>
                <a:latin typeface="Comic Sans MS"/>
                <a:ea typeface="Calibri"/>
              </a:rPr>
              <a:t>4 строчка </a:t>
            </a:r>
            <a:r>
              <a:rPr b="1" lang="ru-RU" sz="3200">
                <a:solidFill>
                  <a:srgbClr val="000000"/>
                </a:solidFill>
                <a:latin typeface="Comic Sans MS"/>
                <a:ea typeface="Calibri"/>
              </a:rPr>
              <a:t>– четыре слова – предложение. Фраза, которая показывает отношение автора к теме.</a:t>
            </a:r>
            <a:r>
              <a:rPr lang="ru-RU" sz="3200">
                <a:solidFill>
                  <a:srgbClr val="ffff00"/>
                </a:solidFill>
                <a:latin typeface="Comic Sans MS"/>
                <a:ea typeface="Calibri"/>
              </a:rPr>
              <a:t>
</a:t>
            </a:r>
            <a:r>
              <a:rPr b="1" i="1" lang="ru-RU" sz="3200">
                <a:solidFill>
                  <a:srgbClr val="ff0000"/>
                </a:solidFill>
                <a:latin typeface="Comic Sans MS"/>
                <a:ea typeface="Calibri"/>
              </a:rPr>
              <a:t> 5 строчка – </a:t>
            </a:r>
            <a:r>
              <a:rPr b="1" lang="ru-RU" sz="3200">
                <a:solidFill>
                  <a:srgbClr val="000000"/>
                </a:solidFill>
                <a:latin typeface="Comic Sans MS"/>
                <a:ea typeface="Calibri"/>
              </a:rPr>
              <a:t>одно слово – синоним,  обычно существительное.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57" nodeType="tmRoot" restart="never">
          <p:childTnLst>
            <p:seq>
              <p:cTn dur="indefinite" id="558" nodeType="mainSeq">
                <p:childTnLst>
                  <p:par>
                    <p:cTn fill="hold" id="559">
                      <p:stCondLst>
                        <p:cond delay="indefinite"/>
                      </p:stCondLst>
                      <p:childTnLst>
                        <p:par>
                          <p:cTn fill="hold" id="560">
                            <p:stCondLst>
                              <p:cond delay="0"/>
                            </p:stCondLst>
                            <p:childTnLst>
                              <p:par>
                                <p:cTn fill="hold" id="561" nodeType="click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563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564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565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566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56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56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457200" y="704160"/>
            <a:ext cx="8229240" cy="63648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400">
                <a:solidFill>
                  <a:srgbClr val="ff0000"/>
                </a:solidFill>
                <a:latin typeface="Arial Narrow"/>
                <a:ea typeface="Calibri"/>
              </a:rPr>
              <a:t>Дополни пословицы:</a:t>
            </a:r>
            <a:r>
              <a:rPr b="1" lang="ru-RU" sz="4400">
                <a:solidFill>
                  <a:srgbClr val="ff0000"/>
                </a:solidFill>
                <a:latin typeface="Arial Narrow"/>
                <a:ea typeface="Calibri"/>
              </a:rPr>
              <a:t>
</a:t>
            </a:r>
            <a:endParaRPr/>
          </a:p>
        </p:txBody>
      </p:sp>
      <p:sp>
        <p:nvSpPr>
          <p:cNvPr id="320" name="TextShape 2"/>
          <p:cNvSpPr txBox="1"/>
          <p:nvPr/>
        </p:nvSpPr>
        <p:spPr>
          <a:xfrm>
            <a:off x="0" y="755640"/>
            <a:ext cx="9143640" cy="5150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omic Sans MS"/>
                <a:ea typeface="Calibri"/>
              </a:rPr>
              <a:t>Не имей 100 рублей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, а имей 100 друзей.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omic Sans MS"/>
                <a:ea typeface="Calibri"/>
              </a:rPr>
              <a:t>Нет друга - ищи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, а нашел – береги.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omic Sans MS"/>
                <a:ea typeface="Calibri"/>
              </a:rPr>
              <a:t>Хочешь дружить – 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сам будь другом.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00"/>
                </a:solidFill>
                <a:latin typeface="Comic Sans MS"/>
                <a:ea typeface="Calibri"/>
              </a:rPr>
              <a:t>Доброе братство -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лучше богатства.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21" name="CustomShape 3"/>
          <p:cNvSpPr/>
          <p:nvPr/>
        </p:nvSpPr>
        <p:spPr>
          <a:xfrm>
            <a:off x="5148000" y="692640"/>
            <a:ext cx="3672000" cy="13676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c7d0e9"/>
          </a:solidFill>
          <a:ln w="25560">
            <a:solidFill>
              <a:srgbClr val="5d9a2b"/>
            </a:solidFill>
            <a:round/>
          </a:ln>
        </p:spPr>
      </p:sp>
      <p:sp>
        <p:nvSpPr>
          <p:cNvPr id="322" name="CustomShape 4"/>
          <p:cNvSpPr/>
          <p:nvPr/>
        </p:nvSpPr>
        <p:spPr>
          <a:xfrm>
            <a:off x="3924000" y="2421000"/>
            <a:ext cx="5219640" cy="10076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c7d0e9"/>
          </a:solidFill>
          <a:ln w="25560">
            <a:solidFill>
              <a:srgbClr val="5d9a2b"/>
            </a:solidFill>
            <a:round/>
          </a:ln>
        </p:spPr>
      </p:sp>
      <p:sp>
        <p:nvSpPr>
          <p:cNvPr id="323" name="CustomShape 5"/>
          <p:cNvSpPr/>
          <p:nvPr/>
        </p:nvSpPr>
        <p:spPr>
          <a:xfrm>
            <a:off x="3996000" y="3573000"/>
            <a:ext cx="5147640" cy="11516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c7d0e9"/>
          </a:solidFill>
          <a:ln w="25560">
            <a:solidFill>
              <a:srgbClr val="5d9a2b"/>
            </a:solidFill>
            <a:round/>
          </a:ln>
        </p:spPr>
      </p:sp>
      <p:sp>
        <p:nvSpPr>
          <p:cNvPr id="324" name="CustomShape 6"/>
          <p:cNvSpPr/>
          <p:nvPr/>
        </p:nvSpPr>
        <p:spPr>
          <a:xfrm>
            <a:off x="3996000" y="4797000"/>
            <a:ext cx="4104000" cy="11516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c7d0e9"/>
          </a:solidFill>
          <a:ln w="25560">
            <a:solidFill>
              <a:srgbClr val="5d9a2b"/>
            </a:solidFill>
            <a:round/>
          </a:ln>
        </p:spPr>
      </p:sp>
      <p:sp>
        <p:nvSpPr>
          <p:cNvPr id="325" name="CustomShape 7"/>
          <p:cNvSpPr/>
          <p:nvPr/>
        </p:nvSpPr>
        <p:spPr>
          <a:xfrm>
            <a:off x="0" y="1484640"/>
            <a:ext cx="2195280" cy="11516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c7d0e9"/>
          </a:solidFill>
          <a:ln w="25560">
            <a:solidFill>
              <a:srgbClr val="5d9a2b"/>
            </a:solidFill>
            <a:round/>
          </a:ln>
        </p:spPr>
      </p:sp>
    </p:spTree>
  </p:cSld>
  <p:transition>
    <p:dissolve/>
  </p:transition>
  <p:timing>
    <p:tnLst>
      <p:par>
        <p:cTn dur="indefinite" id="569" nodeType="tmRoot" restart="never">
          <p:childTnLst>
            <p:seq>
              <p:cTn dur="indefinite" id="570" nodeType="mainSeq">
                <p:childTnLst>
                  <p:par>
                    <p:cTn fill="hold" id="571">
                      <p:stCondLst>
                        <p:cond delay="indefinite"/>
                      </p:stCondLst>
                      <p:childTnLst>
                        <p:par>
                          <p:cTn fill="hold" id="572">
                            <p:stCondLst>
                              <p:cond delay="0"/>
                            </p:stCondLst>
                            <p:childTnLst>
                              <p:par>
                                <p:cTn fill="hold" id="573" nodeType="click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fill="hold" id="574" nodeType="with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5">
                      <p:stCondLst>
                        <p:cond delay="indefinite"/>
                      </p:stCondLst>
                      <p:childTnLst>
                        <p:par>
                          <p:cTn fill="hold" id="576">
                            <p:stCondLst>
                              <p:cond delay="0"/>
                            </p:stCondLst>
                            <p:childTnLst>
                              <p:par>
                                <p:cTn fill="hold" id="577" nodeType="click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8">
                      <p:stCondLst>
                        <p:cond delay="indefinite"/>
                      </p:stCondLst>
                      <p:childTnLst>
                        <p:par>
                          <p:cTn fill="hold" id="579">
                            <p:stCondLst>
                              <p:cond delay="0"/>
                            </p:stCondLst>
                            <p:childTnLst>
                              <p:par>
                                <p:cTn fill="hold" id="580" nodeType="click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1">
                      <p:stCondLst>
                        <p:cond delay="indefinite"/>
                      </p:stCondLst>
                      <p:childTnLst>
                        <p:par>
                          <p:cTn fill="hold" id="582">
                            <p:stCondLst>
                              <p:cond delay="0"/>
                            </p:stCondLst>
                            <p:childTnLst>
                              <p:par>
                                <p:cTn fill="hold" id="583" nodeType="clickEffect" presetClass="path" presetID="63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ff0000"/>
                </a:solidFill>
                <a:latin typeface="Comic Sans MS"/>
              </a:rPr>
              <a:t>Литературная разминка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457200" y="1412640"/>
            <a:ext cx="8229240" cy="4911480"/>
          </a:xfrm>
          <a:prstGeom prst="rect">
            <a:avLst/>
          </a:prstGeom>
        </p:spPr>
        <p:txBody>
          <a:bodyPr/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Чуковский          Корней Иванович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Маршак              Самуил Яковлевич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Михалков           Сергей Владимирович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Носов                  Николай Николаевич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Барто                  Агния Львовна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Тютчев               Фёдор Иванович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Благинина         Елена Александровна</a:t>
            </a:r>
            <a:endParaRPr/>
          </a:p>
          <a:p>
            <a:pPr>
              <a:buSzPct val="95000"/>
              <a:buFont charset="2" typeface="Wingdings 2"/>
              <a:buChar char=""/>
            </a:pPr>
            <a:r>
              <a:rPr b="1" lang="ru-RU" sz="3200">
                <a:solidFill>
                  <a:srgbClr val="000000"/>
                </a:solidFill>
                <a:latin typeface="Constantia"/>
              </a:rPr>
              <a:t>Заходер               Борис Владимирович</a:t>
            </a:r>
            <a:endParaRPr/>
          </a:p>
          <a:p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3492000" y="1556640"/>
            <a:ext cx="4536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79" name="CustomShape 4"/>
          <p:cNvSpPr/>
          <p:nvPr/>
        </p:nvSpPr>
        <p:spPr>
          <a:xfrm>
            <a:off x="3564000" y="2133000"/>
            <a:ext cx="4536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0" name="CustomShape 5"/>
          <p:cNvSpPr/>
          <p:nvPr/>
        </p:nvSpPr>
        <p:spPr>
          <a:xfrm>
            <a:off x="3924000" y="2709000"/>
            <a:ext cx="4536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1" name="CustomShape 6"/>
          <p:cNvSpPr/>
          <p:nvPr/>
        </p:nvSpPr>
        <p:spPr>
          <a:xfrm>
            <a:off x="3780000" y="3285000"/>
            <a:ext cx="4392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2" name="CustomShape 7"/>
          <p:cNvSpPr/>
          <p:nvPr/>
        </p:nvSpPr>
        <p:spPr>
          <a:xfrm>
            <a:off x="3708000" y="3861000"/>
            <a:ext cx="3024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3" name="CustomShape 8"/>
          <p:cNvSpPr/>
          <p:nvPr/>
        </p:nvSpPr>
        <p:spPr>
          <a:xfrm>
            <a:off x="3780000" y="4437000"/>
            <a:ext cx="3384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4" name="CustomShape 9"/>
          <p:cNvSpPr/>
          <p:nvPr/>
        </p:nvSpPr>
        <p:spPr>
          <a:xfrm>
            <a:off x="3852000" y="5085360"/>
            <a:ext cx="4464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  <p:sp>
        <p:nvSpPr>
          <p:cNvPr id="185" name="CustomShape 10"/>
          <p:cNvSpPr/>
          <p:nvPr/>
        </p:nvSpPr>
        <p:spPr>
          <a:xfrm>
            <a:off x="3852000" y="5661360"/>
            <a:ext cx="4464000" cy="431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</p:sp>
    </p:spTree>
  </p:cSld>
  <p:transition>
    <p:wipe dir="u"/>
  </p:transition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8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9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14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15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2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2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26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27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32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33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38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39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44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45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dur="500" fill="freeze" id="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freeze" id="5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395640" y="0"/>
            <a:ext cx="8290800" cy="980280"/>
          </a:xfrm>
          <a:prstGeom prst="rect">
            <a:avLst/>
          </a:prstGeom>
        </p:spPr>
        <p:txBody>
          <a:bodyPr anchor="b" bIns="0" lIns="0" rIns="0"/>
          <a:p>
            <a:pPr algn="ctr"/>
            <a:r>
              <a:rPr b="1" lang="ru-RU" sz="4000">
                <a:solidFill>
                  <a:srgbClr val="002060"/>
                </a:solidFill>
                <a:latin typeface="Comic Sans MS"/>
                <a:ea typeface="Calibri"/>
              </a:rPr>
              <a:t>Домашнее задание</a:t>
            </a:r>
            <a:endParaRPr/>
          </a:p>
        </p:txBody>
      </p:sp>
      <p:sp>
        <p:nvSpPr>
          <p:cNvPr id="327" name="TextShape 2"/>
          <p:cNvSpPr txBox="1"/>
          <p:nvPr/>
        </p:nvSpPr>
        <p:spPr>
          <a:xfrm>
            <a:off x="467640" y="1430640"/>
            <a:ext cx="8229240" cy="4723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4000">
                <a:solidFill>
                  <a:srgbClr val="c00000"/>
                </a:solidFill>
                <a:latin typeface="Comic Sans MS"/>
                <a:ea typeface="Calibri"/>
              </a:rPr>
              <a:t>Общее задание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Comic Sans MS"/>
                <a:ea typeface="Calibri"/>
              </a:rPr>
              <a:t>1.  Читать стр. 137 - 142.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3200">
                <a:solidFill>
                  <a:srgbClr val="000000"/>
                </a:solidFill>
                <a:latin typeface="Comic Sans MS"/>
                <a:ea typeface="Calibri"/>
              </a:rPr>
              <a:t>2. По желанию нарисовать иллюстрацию к отрывку.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c00000"/>
                </a:solidFill>
                <a:latin typeface="Comic Sans MS"/>
                <a:ea typeface="Calibri"/>
              </a:rPr>
              <a:t>1 группа </a:t>
            </a:r>
            <a:r>
              <a:rPr lang="ru-RU" sz="4000">
                <a:solidFill>
                  <a:srgbClr val="ffff00"/>
                </a:solidFill>
                <a:latin typeface="Comic Sans MS"/>
                <a:ea typeface="Calibri"/>
              </a:rPr>
              <a:t>– </a:t>
            </a:r>
            <a:r>
              <a:rPr lang="ru-RU" sz="4000">
                <a:solidFill>
                  <a:srgbClr val="000000"/>
                </a:solidFill>
                <a:latin typeface="Comic Sans MS"/>
                <a:ea typeface="Calibri"/>
              </a:rPr>
              <a:t>приготовить краткий пересказ  отрывка.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solidFill>
                  <a:srgbClr val="c00000"/>
                </a:solidFill>
                <a:latin typeface="Comic Sans MS"/>
                <a:ea typeface="Calibri"/>
              </a:rPr>
              <a:t>2 группа  </a:t>
            </a:r>
            <a:r>
              <a:rPr lang="ru-RU" sz="4000">
                <a:solidFill>
                  <a:srgbClr val="002060"/>
                </a:solidFill>
                <a:latin typeface="Comic Sans MS"/>
                <a:ea typeface="Calibri"/>
              </a:rPr>
              <a:t>-Чтение отрывка к иллюстрации по ролям.</a:t>
            </a:r>
            <a:endParaRPr/>
          </a:p>
        </p:txBody>
      </p:sp>
    </p:spTree>
  </p:cSld>
  <p:transition>
    <p:wheel spokes="8"/>
  </p:transition>
  <p:timing>
    <p:tnLst>
      <p:par>
        <p:cTn dur="indefinite" id="584" nodeType="tmRoot" restart="never">
          <p:childTnLst>
            <p:seq>
              <p:cTn dur="indefinite" id="585" nodeType="mainSeq">
                <p:childTnLst>
                  <p:par>
                    <p:cTn fill="hold" id="586">
                      <p:stCondLst>
                        <p:cond delay="indefinite"/>
                      </p:stCondLst>
                      <p:childTnLst>
                        <p:par>
                          <p:cTn fill="hold" id="587">
                            <p:stCondLst>
                              <p:cond delay="0"/>
                            </p:stCondLst>
                            <p:childTnLst>
                              <p:par>
                                <p:cTn fill="hold" id="588" nodeType="with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590"/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591"/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592"/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593"/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59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59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6" nodeType="with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598"/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599"/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00"/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01"/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0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0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2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4" nodeType="with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606"/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607"/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08"/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09"/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90" st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2" nodeType="with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614"/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615"/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16"/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17"/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1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40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0" nodeType="withEffect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800" fill="freeze" id="622"/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800" fill="hold" id="623"/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24"/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800" fill="hold" id="625"/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2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" fill="hold" id="62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90" st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57200" y="704880"/>
            <a:ext cx="8229240" cy="1142640"/>
          </a:xfrm>
          <a:prstGeom prst="rect">
            <a:avLst/>
          </a:prstGeom>
        </p:spPr>
        <p:txBody>
          <a:bodyPr anchor="b" bIns="0" lIns="0" rIns="0"/>
          <a:p>
            <a:r>
              <a:rPr b="1" lang="ru-RU" sz="5000">
                <a:solidFill>
                  <a:srgbClr val="000066"/>
                </a:solidFill>
                <a:latin typeface="Comic Sans MS"/>
              </a:rPr>
              <a:t>До  новых  встреч!</a:t>
            </a:r>
            <a:endParaRPr/>
          </a:p>
        </p:txBody>
      </p:sp>
    </p:spTree>
  </p:cSld>
  <p:transition>
    <p:dissolv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548640"/>
            <a:ext cx="8229240" cy="5775480"/>
          </a:xfrm>
          <a:prstGeom prst="rect">
            <a:avLst/>
          </a:prstGeom>
        </p:spPr>
        <p:txBody>
          <a:bodyPr/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Ребёнок спросил 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Ни с того ни с сего: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-А ну-ка скажи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Что красивей всего?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4212000" y="4653000"/>
            <a:ext cx="4320000" cy="1583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800">
                <a:solidFill>
                  <a:srgbClr val="002060"/>
                </a:solidFill>
                <a:latin typeface="Comic Sans MS"/>
              </a:rPr>
              <a:t>«Что красивей всего»</a:t>
            </a:r>
            <a:endParaRPr/>
          </a:p>
          <a:p>
            <a:pPr algn="ctr"/>
            <a:r>
              <a:rPr b="1" lang="ru-RU" sz="2800">
                <a:solidFill>
                  <a:srgbClr val="002060"/>
                </a:solidFill>
                <a:latin typeface="Comic Sans MS"/>
              </a:rPr>
              <a:t>Б.Заходер</a:t>
            </a:r>
            <a:endParaRPr/>
          </a:p>
        </p:txBody>
      </p:sp>
    </p:spTree>
  </p:cSld>
  <p:transition>
    <p:wheel spokes="8"/>
  </p:transition>
  <p:timing>
    <p:tnLst>
      <p:par>
        <p:cTn dur="indefinite" id="53" nodeType="tmRoot" restart="never">
          <p:childTnLst>
            <p:seq>
              <p:cTn dur="indefinite" id="54" nodeType="mainSeq">
                <p:childTnLst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9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500" fill="hold" id="60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61"/>
                                        <p:tgtEl>
                                          <p:spTgt spid="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404640"/>
            <a:ext cx="8229240" cy="5919480"/>
          </a:xfrm>
          <a:prstGeom prst="rect">
            <a:avLst/>
          </a:prstGeom>
        </p:spPr>
        <p:txBody>
          <a:bodyPr/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Обычно от вас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Это держат в секрете,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А я не скрываю</a:t>
            </a:r>
            <a:endParaRPr/>
          </a:p>
          <a:p>
            <a:r>
              <a:rPr b="1" lang="ru-RU" sz="5400">
                <a:solidFill>
                  <a:srgbClr val="000000"/>
                </a:solidFill>
                <a:latin typeface="Constantia"/>
              </a:rPr>
              <a:t>Товарищи, дети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2988000" y="4581000"/>
            <a:ext cx="5400360" cy="1367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3600">
                <a:solidFill>
                  <a:srgbClr val="002060"/>
                </a:solidFill>
                <a:latin typeface="Comic Sans MS"/>
              </a:rPr>
              <a:t>«Товарищам детям»</a:t>
            </a:r>
            <a:endParaRPr/>
          </a:p>
          <a:p>
            <a:pPr algn="ctr"/>
            <a:r>
              <a:rPr b="1" lang="ru-RU" sz="3600">
                <a:solidFill>
                  <a:srgbClr val="002060"/>
                </a:solidFill>
                <a:latin typeface="Comic Sans MS"/>
              </a:rPr>
              <a:t>Б.Заходер</a:t>
            </a:r>
            <a:endParaRPr/>
          </a:p>
        </p:txBody>
      </p:sp>
    </p:spTree>
  </p:cSld>
  <p:transition>
    <p:wheel spokes="8"/>
  </p:transition>
  <p:timing>
    <p:tnLst>
      <p:par>
        <p:cTn dur="indefinite" id="62" nodeType="tmRoot" restart="never">
          <p:childTnLst>
            <p:seq>
              <p:cTn dur="indefinite" id="63" nodeType="mainSeq">
                <p:childTnLst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8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500" fill="hold" id="69"/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0"/>
                                        <p:tgtEl>
                                          <p:spTgt spid="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332640"/>
            <a:ext cx="8229240" cy="5991480"/>
          </a:xfrm>
          <a:prstGeom prst="rect">
            <a:avLst/>
          </a:prstGeom>
        </p:spPr>
        <p:txBody>
          <a:bodyPr/>
          <a:p>
            <a:r>
              <a:rPr b="1" lang="ru-RU" sz="6000">
                <a:solidFill>
                  <a:srgbClr val="000000"/>
                </a:solidFill>
                <a:latin typeface="Constantia"/>
              </a:rPr>
              <a:t>В этой сказке</a:t>
            </a:r>
            <a:endParaRPr/>
          </a:p>
          <a:p>
            <a:r>
              <a:rPr b="1" lang="ru-RU" sz="6000">
                <a:solidFill>
                  <a:srgbClr val="000000"/>
                </a:solidFill>
                <a:latin typeface="Constantia"/>
              </a:rPr>
              <a:t>Нет порядка:</a:t>
            </a:r>
            <a:endParaRPr/>
          </a:p>
          <a:p>
            <a:r>
              <a:rPr b="1" lang="ru-RU" sz="6000">
                <a:solidFill>
                  <a:srgbClr val="000000"/>
                </a:solidFill>
                <a:latin typeface="Constantia"/>
              </a:rPr>
              <a:t>Что ни слово-</a:t>
            </a:r>
            <a:endParaRPr/>
          </a:p>
          <a:p>
            <a:r>
              <a:rPr b="1" lang="ru-RU" sz="6000">
                <a:solidFill>
                  <a:srgbClr val="000000"/>
                </a:solidFill>
                <a:latin typeface="Constantia"/>
              </a:rPr>
              <a:t>То загадка!</a:t>
            </a:r>
            <a:endParaRPr/>
          </a:p>
          <a:p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3276000" y="4941000"/>
            <a:ext cx="4104000" cy="1295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4000">
                <a:solidFill>
                  <a:srgbClr val="002060"/>
                </a:solidFill>
                <a:latin typeface="Constantia"/>
              </a:rPr>
              <a:t>«Кит и кот»</a:t>
            </a:r>
            <a:endParaRPr/>
          </a:p>
          <a:p>
            <a:pPr algn="ctr"/>
            <a:r>
              <a:rPr b="1" lang="ru-RU" sz="4000">
                <a:solidFill>
                  <a:srgbClr val="002060"/>
                </a:solidFill>
                <a:latin typeface="Constantia"/>
              </a:rPr>
              <a:t>Б.Заходер</a:t>
            </a:r>
            <a:endParaRPr/>
          </a:p>
        </p:txBody>
      </p:sp>
    </p:spTree>
  </p:cSld>
  <p:transition>
    <p:wheel spokes="8"/>
  </p:transition>
  <p:timing>
    <p:tnLst>
      <p:par>
        <p:cTn dur="indefinite" id="71" nodeType="tmRoot" restart="never">
          <p:childTnLst>
            <p:seq>
              <p:cTn dur="indefinite" id="72" nodeType="mainSeq">
                <p:childTnLst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7"/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8"/>
                                        <p:tgtEl>
                                          <p:spTgt spid="1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7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332640"/>
            <a:ext cx="8686440" cy="5991480"/>
          </a:xfrm>
          <a:prstGeom prst="rect">
            <a:avLst/>
          </a:prstGeom>
        </p:spPr>
        <p:txBody>
          <a:bodyPr/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Он и весел, и не злобен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Пухлый милый чудачок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Вместе с ним хозяин Робин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И приятель Пятачок.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Это плюшевый проказник-</a:t>
            </a:r>
            <a:endParaRPr/>
          </a:p>
          <a:p>
            <a:r>
              <a:rPr b="1" lang="ru-RU" sz="4000">
                <a:solidFill>
                  <a:srgbClr val="000000"/>
                </a:solidFill>
                <a:latin typeface="Constantia"/>
              </a:rPr>
              <a:t>Медвежонок…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4284000" y="4797000"/>
            <a:ext cx="3960000" cy="1007640"/>
          </a:xfrm>
          <a:prstGeom prst="rect">
            <a:avLst/>
          </a:prstGeom>
          <a:solidFill>
            <a:srgbClr val="7fd13b"/>
          </a:solidFill>
          <a:ln w="25560">
            <a:solidFill>
              <a:srgbClr val="5d9a2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4400">
                <a:solidFill>
                  <a:srgbClr val="002060"/>
                </a:solidFill>
                <a:latin typeface="Constantia"/>
              </a:rPr>
              <a:t>Вини-Пух</a:t>
            </a:r>
            <a:endParaRPr/>
          </a:p>
        </p:txBody>
      </p:sp>
    </p:spTree>
  </p:cSld>
  <p:transition>
    <p:wheel spokes="8"/>
  </p:transition>
  <p:timing>
    <p:tnLst>
      <p:par>
        <p:cTn dur="indefinite" id="80" nodeType="tmRoot" restart="never">
          <p:childTnLst>
            <p:seq>
              <p:cTn dur="indefinite" id="81" nodeType="mainSeq">
                <p:childTnLst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6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7"/>
                                        <p:tgtEl>
                                          <p:spTgt spid="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88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0" y="2401920"/>
            <a:ext cx="4952520" cy="4455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899640" y="1124640"/>
            <a:ext cx="7776360" cy="44794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-Кто написал книгу «Винни-Пух </a:t>
            </a:r>
            <a:endParaRPr/>
          </a:p>
          <a:p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и все-все-все» ? 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Алан Милн</a:t>
            </a:r>
            <a:endParaRPr/>
          </a:p>
          <a:p>
            <a:endParaRPr/>
          </a:p>
          <a:p>
            <a:pPr>
              <a:buFont typeface="StarSymbol"/>
              <a:buChar char="-"/>
            </a:pPr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Кто научил Винни-Пуха </a:t>
            </a:r>
            <a:endParaRPr/>
          </a:p>
          <a:p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и его друзей разговаривать </a:t>
            </a:r>
            <a:endParaRPr/>
          </a:p>
          <a:p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по-русски?   </a:t>
            </a:r>
            <a:r>
              <a:rPr b="1" lang="ru-RU" sz="3600">
                <a:solidFill>
                  <a:srgbClr val="ff0000"/>
                </a:solidFill>
                <a:latin typeface="Comic Sans MS"/>
                <a:ea typeface="Calibri"/>
              </a:rPr>
              <a:t>Борис Заходер</a:t>
            </a:r>
            <a:endParaRPr/>
          </a:p>
          <a:p>
            <a:endParaRPr/>
          </a:p>
          <a:p>
            <a:r>
              <a:rPr lang="ru-RU" sz="3600">
                <a:solidFill>
                  <a:srgbClr val="000000"/>
                </a:solidFill>
                <a:latin typeface="Comic Sans MS"/>
                <a:ea typeface="Calibri"/>
              </a:rPr>
              <a:t>- Что учили дома наизусть?</a:t>
            </a: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3348000" y="3861000"/>
            <a:ext cx="4392000" cy="858600"/>
          </a:xfrm>
          <a:prstGeom prst="ribbon">
            <a:avLst>
              <a:gd fmla="val 5400" name="adj1"/>
              <a:gd fmla="val 2700" name="adj2"/>
            </a:avLst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</p:sp>
      <p:sp>
        <p:nvSpPr>
          <p:cNvPr id="197" name="CustomShape 4"/>
          <p:cNvSpPr/>
          <p:nvPr/>
        </p:nvSpPr>
        <p:spPr>
          <a:xfrm>
            <a:off x="4428000" y="1700640"/>
            <a:ext cx="3240000" cy="642600"/>
          </a:xfrm>
          <a:prstGeom prst="ribbon">
            <a:avLst>
              <a:gd fmla="val 5400" name="adj1"/>
              <a:gd fmla="val 2700" name="adj2"/>
            </a:avLst>
          </a:prstGeom>
          <a:solidFill>
            <a:srgbClr val="ffff00"/>
          </a:solidFill>
          <a:ln w="25560">
            <a:solidFill>
              <a:srgbClr val="5d9a2b"/>
            </a:solidFill>
            <a:round/>
          </a:ln>
        </p:spPr>
      </p:sp>
      <p:sp>
        <p:nvSpPr>
          <p:cNvPr id="198" name="CustomShape 5"/>
          <p:cNvSpPr/>
          <p:nvPr/>
        </p:nvSpPr>
        <p:spPr>
          <a:xfrm>
            <a:off x="1115640" y="476640"/>
            <a:ext cx="6912360" cy="639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600">
                <a:solidFill>
                  <a:srgbClr val="ff0000"/>
                </a:solidFill>
                <a:latin typeface="Arial Narrow"/>
                <a:ea typeface="Calibri"/>
              </a:rPr>
              <a:t>Проверка домашнего задания.</a:t>
            </a:r>
            <a:endParaRPr/>
          </a:p>
        </p:txBody>
      </p:sp>
    </p:spTree>
  </p:cSld>
  <p:transition>
    <p:diamond/>
  </p:transition>
  <p:timing>
    <p:tnLst>
      <p:par>
        <p:cTn dur="indefinite" id="89" nodeType="tmRoot" restart="never">
          <p:childTnLst>
            <p:seq>
              <p:cTn dur="indefinite" id="90" nodeType="mainSeq">
                <p:childTnLst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dur="500" fill="freeze" id="94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 additive="repl">
                                        <p:cTn dur="500" fill="freeze" id="9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