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57" r:id="rId2"/>
    <p:sldId id="288" r:id="rId3"/>
    <p:sldId id="287" r:id="rId4"/>
    <p:sldId id="258" r:id="rId5"/>
    <p:sldId id="262" r:id="rId6"/>
    <p:sldId id="259" r:id="rId7"/>
    <p:sldId id="260" r:id="rId8"/>
    <p:sldId id="264" r:id="rId9"/>
    <p:sldId id="263" r:id="rId10"/>
    <p:sldId id="265" r:id="rId11"/>
    <p:sldId id="267" r:id="rId12"/>
    <p:sldId id="268" r:id="rId13"/>
    <p:sldId id="278" r:id="rId14"/>
    <p:sldId id="269" r:id="rId15"/>
    <p:sldId id="266" r:id="rId16"/>
    <p:sldId id="270" r:id="rId17"/>
    <p:sldId id="283" r:id="rId18"/>
    <p:sldId id="271" r:id="rId19"/>
    <p:sldId id="279" r:id="rId20"/>
    <p:sldId id="280" r:id="rId21"/>
    <p:sldId id="281" r:id="rId22"/>
    <p:sldId id="282" r:id="rId23"/>
    <p:sldId id="289" r:id="rId24"/>
    <p:sldId id="290" r:id="rId25"/>
    <p:sldId id="291" r:id="rId26"/>
    <p:sldId id="296" r:id="rId27"/>
    <p:sldId id="292" r:id="rId28"/>
    <p:sldId id="293" r:id="rId29"/>
    <p:sldId id="294" r:id="rId30"/>
    <p:sldId id="273" r:id="rId31"/>
    <p:sldId id="297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590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3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FB0F6-B133-486D-9A1C-75D6274A436A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51ACA-A0AE-41A0-B99B-E12F82163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04CD48B-5C35-4E56-AE01-962FBF84F21F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670DE11-A4CD-489B-AB2A-6A1C7A0D3D74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902C8FB-5AC5-42BF-8277-644F7B6F844E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025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2FD65B5-1D84-4413-BE14-704D7771EABC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EEA6F62-F48A-4BA8-82F5-40C8A11F6CC0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ru-RU" sz="14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Rectangle 6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2500" cy="479583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0961B-8753-4184-9FDB-21A664AD064F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23.jpeg"/><Relationship Id="rId4" Type="http://schemas.openxmlformats.org/officeDocument/2006/relationships/image" Target="../media/image24.jpeg"/><Relationship Id="rId9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innie-the-pooh-wallpaper_1024x768_223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>Урок-презентация по теме «Еда».</a:t>
            </a:r>
            <a:endParaRPr lang="ru-RU" sz="36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37321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BREAD</a:t>
            </a:r>
            <a:endParaRPr lang="ru-RU" sz="9600" dirty="0"/>
          </a:p>
        </p:txBody>
      </p:sp>
      <p:pic>
        <p:nvPicPr>
          <p:cNvPr id="4" name="Содержимое 3" descr="hl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6547808" cy="43924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HAM</a:t>
            </a:r>
            <a:endParaRPr lang="ru-RU" sz="9600" dirty="0"/>
          </a:p>
        </p:txBody>
      </p:sp>
      <p:pic>
        <p:nvPicPr>
          <p:cNvPr id="4" name="Содержимое 3" descr="h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476671"/>
            <a:ext cx="4711964" cy="48245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CHEESE</a:t>
            </a:r>
            <a:endParaRPr lang="ru-RU" sz="9600" dirty="0"/>
          </a:p>
        </p:txBody>
      </p:sp>
      <p:pic>
        <p:nvPicPr>
          <p:cNvPr id="4" name="Содержимое 3" descr="chee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836712"/>
            <a:ext cx="6055753" cy="431472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BUTTER</a:t>
            </a:r>
            <a:endParaRPr lang="ru-RU" sz="9600" dirty="0"/>
          </a:p>
        </p:txBody>
      </p:sp>
      <p:pic>
        <p:nvPicPr>
          <p:cNvPr id="4" name="Содержимое 3" descr="butter_682_579269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49605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467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A SANDWICH</a:t>
            </a:r>
            <a:endParaRPr lang="ru-RU" sz="8800" dirty="0"/>
          </a:p>
        </p:txBody>
      </p:sp>
      <p:pic>
        <p:nvPicPr>
          <p:cNvPr id="4" name="Содержимое 3" descr="Simple-Turkey-Sandwich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6487544" cy="442825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JAM</a:t>
            </a:r>
            <a:endParaRPr lang="ru-RU" sz="9600" dirty="0"/>
          </a:p>
        </p:txBody>
      </p:sp>
      <p:pic>
        <p:nvPicPr>
          <p:cNvPr id="4" name="Содержимое 3" descr="jam_raspber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336" r="17570"/>
          <a:stretch>
            <a:fillRect/>
          </a:stretch>
        </p:blipFill>
        <p:spPr>
          <a:xfrm>
            <a:off x="2339752" y="620688"/>
            <a:ext cx="4968552" cy="485742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A PIECE OF CAKE</a:t>
            </a:r>
            <a:endParaRPr lang="ru-RU" sz="8000" dirty="0"/>
          </a:p>
        </p:txBody>
      </p:sp>
      <p:pic>
        <p:nvPicPr>
          <p:cNvPr id="5" name="Содержимое 4" descr="chocolate-c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110"/>
          <a:stretch>
            <a:fillRect/>
          </a:stretch>
        </p:blipFill>
        <p:spPr>
          <a:xfrm>
            <a:off x="971600" y="764704"/>
            <a:ext cx="7128792" cy="450967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SWEETS</a:t>
            </a:r>
            <a:endParaRPr lang="ru-RU" sz="9600" dirty="0"/>
          </a:p>
        </p:txBody>
      </p:sp>
      <p:pic>
        <p:nvPicPr>
          <p:cNvPr id="4" name="Содержимое 3" descr="53322791_0_c445_55da703e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7458803" cy="47373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HONEY</a:t>
            </a:r>
            <a:endParaRPr lang="ru-RU" sz="9600" dirty="0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764704"/>
            <a:ext cx="6595543" cy="464686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AN ORANGE</a:t>
            </a:r>
            <a:endParaRPr lang="ru-RU" sz="9600" dirty="0"/>
          </a:p>
        </p:txBody>
      </p:sp>
      <p:pic>
        <p:nvPicPr>
          <p:cNvPr id="4" name="Содержимое 3" descr="36498289%5B1%5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692696"/>
            <a:ext cx="5184576" cy="44741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08920"/>
            <a:ext cx="3275856" cy="3888431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æ</a:t>
            </a:r>
            <a:r>
              <a:rPr lang="ru-RU" sz="9600" b="1" dirty="0"/>
              <a:t/>
            </a:r>
            <a:br>
              <a:rPr lang="ru-RU" sz="9600" b="1" dirty="0"/>
            </a:br>
            <a:r>
              <a:rPr lang="en-US" sz="9600" b="1" dirty="0" err="1" smtClean="0">
                <a:solidFill>
                  <a:srgbClr val="00B050"/>
                </a:solidFill>
              </a:rPr>
              <a:t>i</a:t>
            </a:r>
            <a:r>
              <a:rPr lang="en-US" sz="9600" b="1" dirty="0" smtClean="0">
                <a:solidFill>
                  <a:srgbClr val="00B050"/>
                </a:solidFill>
              </a:rPr>
              <a:t>:</a:t>
            </a:r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9600" b="1" dirty="0" smtClean="0">
                <a:solidFill>
                  <a:srgbClr val="0070C0"/>
                </a:solidFill>
              </a:rPr>
              <a:t>e</a:t>
            </a:r>
            <a:r>
              <a:rPr lang="ru-RU" sz="9600" b="1" dirty="0"/>
              <a:t/>
            </a:r>
            <a:br>
              <a:rPr lang="ru-RU" sz="9600" b="1" dirty="0"/>
            </a:br>
            <a:r>
              <a:rPr lang="en-US" sz="9600" b="1" dirty="0" smtClean="0">
                <a:solidFill>
                  <a:srgbClr val="7030A0"/>
                </a:solidFill>
              </a:rPr>
              <a:t>o</a:t>
            </a:r>
            <a:r>
              <a:rPr lang="en-US" sz="9600" dirty="0"/>
              <a:t/>
            </a:r>
            <a:br>
              <a:rPr lang="en-US" sz="9600" dirty="0"/>
            </a:br>
            <a:r>
              <a:rPr lang="ru-RU" sz="9600" dirty="0" smtClean="0"/>
              <a:t/>
            </a:r>
            <a:br>
              <a:rPr lang="ru-RU" sz="9600" dirty="0" smtClean="0"/>
            </a:b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88640"/>
            <a:ext cx="5688632" cy="588220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PH</a:t>
            </a:r>
            <a:r>
              <a:rPr lang="en-US" sz="3600" b="1" dirty="0" smtClean="0">
                <a:solidFill>
                  <a:srgbClr val="00B050"/>
                </a:solidFill>
              </a:rPr>
              <a:t>ON</a:t>
            </a:r>
            <a:r>
              <a:rPr lang="en-US" sz="3600" b="1" dirty="0" smtClean="0">
                <a:solidFill>
                  <a:srgbClr val="0070C0"/>
                </a:solidFill>
              </a:rPr>
              <a:t>ET</a:t>
            </a:r>
            <a:r>
              <a:rPr lang="en-US" sz="3600" b="1" dirty="0" smtClean="0">
                <a:solidFill>
                  <a:srgbClr val="7030A0"/>
                </a:solidFill>
              </a:rPr>
              <a:t>IC</a:t>
            </a:r>
            <a:r>
              <a:rPr lang="en-US" sz="3600" b="1" dirty="0" smtClean="0">
                <a:solidFill>
                  <a:srgbClr val="FF0000"/>
                </a:solidFill>
              </a:rPr>
              <a:t> EX</a:t>
            </a:r>
            <a:r>
              <a:rPr lang="en-US" sz="3600" b="1" dirty="0" smtClean="0">
                <a:solidFill>
                  <a:srgbClr val="00B050"/>
                </a:solidFill>
              </a:rPr>
              <a:t>ER</a:t>
            </a:r>
            <a:r>
              <a:rPr lang="en-US" sz="3600" b="1" dirty="0" smtClean="0">
                <a:solidFill>
                  <a:srgbClr val="0070C0"/>
                </a:solidFill>
              </a:rPr>
              <a:t>CI</a:t>
            </a:r>
            <a:r>
              <a:rPr lang="en-US" sz="3600" b="1" dirty="0" smtClean="0">
                <a:solidFill>
                  <a:srgbClr val="FF0000"/>
                </a:solidFill>
              </a:rPr>
              <a:t>SES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pple, c</a:t>
            </a: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rrot, s</a:t>
            </a: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ndwich, j</a:t>
            </a: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m, h</a:t>
            </a: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m</a:t>
            </a:r>
            <a:endParaRPr lang="en-US" sz="3600" b="1" dirty="0">
              <a:solidFill>
                <a:schemeClr val="tx1"/>
              </a:solidFill>
            </a:endParaRPr>
          </a:p>
          <a:p>
            <a:pPr algn="l"/>
            <a:endParaRPr lang="en-US" sz="3600" b="1" dirty="0" smtClean="0">
              <a:solidFill>
                <a:schemeClr val="tx1"/>
              </a:solidFill>
            </a:endParaRPr>
          </a:p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t</a:t>
            </a:r>
            <a:r>
              <a:rPr lang="en-US" sz="3600" b="1" dirty="0" smtClean="0">
                <a:solidFill>
                  <a:srgbClr val="00B050"/>
                </a:solidFill>
              </a:rPr>
              <a:t>ea</a:t>
            </a:r>
            <a:r>
              <a:rPr lang="en-US" sz="3600" b="1" dirty="0" smtClean="0">
                <a:solidFill>
                  <a:schemeClr val="tx1"/>
                </a:solidFill>
              </a:rPr>
              <a:t>, ch</a:t>
            </a:r>
            <a:r>
              <a:rPr lang="en-US" sz="3600" b="1" dirty="0" smtClean="0">
                <a:solidFill>
                  <a:srgbClr val="00B050"/>
                </a:solidFill>
              </a:rPr>
              <a:t>ee</a:t>
            </a:r>
            <a:r>
              <a:rPr lang="en-US" sz="3600" b="1" dirty="0" smtClean="0">
                <a:solidFill>
                  <a:schemeClr val="tx1"/>
                </a:solidFill>
              </a:rPr>
              <a:t>se, sw</a:t>
            </a:r>
            <a:r>
              <a:rPr lang="en-US" sz="3600" b="1" dirty="0" smtClean="0">
                <a:solidFill>
                  <a:srgbClr val="00B050"/>
                </a:solidFill>
              </a:rPr>
              <a:t>ee</a:t>
            </a:r>
            <a:r>
              <a:rPr lang="en-US" sz="3600" b="1" dirty="0" smtClean="0">
                <a:solidFill>
                  <a:schemeClr val="tx1"/>
                </a:solidFill>
              </a:rPr>
              <a:t>ts, p</a:t>
            </a:r>
            <a:r>
              <a:rPr lang="en-US" sz="3600" b="1" dirty="0" smtClean="0">
                <a:solidFill>
                  <a:srgbClr val="00B050"/>
                </a:solidFill>
              </a:rPr>
              <a:t>ie</a:t>
            </a:r>
            <a:r>
              <a:rPr lang="en-US" sz="3600" b="1" dirty="0" smtClean="0">
                <a:solidFill>
                  <a:schemeClr val="tx1"/>
                </a:solidFill>
              </a:rPr>
              <a:t>ce</a:t>
            </a:r>
          </a:p>
          <a:p>
            <a:pPr algn="l"/>
            <a:endParaRPr lang="en-US" sz="3600" b="1" dirty="0">
              <a:solidFill>
                <a:schemeClr val="tx1"/>
              </a:solidFill>
            </a:endParaRPr>
          </a:p>
          <a:p>
            <a:pPr algn="l"/>
            <a:r>
              <a:rPr lang="en-US" sz="3600" b="1" dirty="0">
                <a:solidFill>
                  <a:schemeClr val="tx1"/>
                </a:solidFill>
              </a:rPr>
              <a:t>l</a:t>
            </a:r>
            <a:r>
              <a:rPr lang="en-US" sz="3600" b="1" dirty="0" smtClean="0">
                <a:solidFill>
                  <a:srgbClr val="0070C0"/>
                </a:solidFill>
              </a:rPr>
              <a:t>e</a:t>
            </a:r>
            <a:r>
              <a:rPr lang="en-US" sz="3600" b="1" dirty="0" smtClean="0">
                <a:solidFill>
                  <a:schemeClr val="tx1"/>
                </a:solidFill>
              </a:rPr>
              <a:t>mon, br</a:t>
            </a:r>
            <a:r>
              <a:rPr lang="en-US" sz="3600" b="1" dirty="0" smtClean="0">
                <a:solidFill>
                  <a:srgbClr val="0070C0"/>
                </a:solidFill>
              </a:rPr>
              <a:t>ea</a:t>
            </a:r>
            <a:r>
              <a:rPr lang="en-US" sz="3600" b="1" dirty="0" smtClean="0">
                <a:solidFill>
                  <a:schemeClr val="tx1"/>
                </a:solidFill>
              </a:rPr>
              <a:t>d</a:t>
            </a:r>
          </a:p>
          <a:p>
            <a:pPr algn="l"/>
            <a:endParaRPr lang="en-US" sz="3600" b="1" dirty="0">
              <a:solidFill>
                <a:schemeClr val="tx1"/>
              </a:solidFill>
            </a:endParaRPr>
          </a:p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c</a:t>
            </a:r>
            <a:r>
              <a:rPr lang="en-US" sz="3600" b="1" dirty="0" smtClean="0">
                <a:solidFill>
                  <a:srgbClr val="7030A0"/>
                </a:solidFill>
              </a:rPr>
              <a:t>o</a:t>
            </a:r>
            <a:r>
              <a:rPr lang="en-US" sz="3600" b="1" dirty="0" smtClean="0">
                <a:solidFill>
                  <a:schemeClr val="tx1"/>
                </a:solidFill>
              </a:rPr>
              <a:t>ffee, </a:t>
            </a:r>
            <a:r>
              <a:rPr lang="en-US" sz="3600" b="1" dirty="0" smtClean="0">
                <a:solidFill>
                  <a:srgbClr val="7030A0"/>
                </a:solidFill>
              </a:rPr>
              <a:t>o</a:t>
            </a:r>
            <a:r>
              <a:rPr lang="en-US" sz="3600" b="1" dirty="0" smtClean="0">
                <a:solidFill>
                  <a:schemeClr val="tx1"/>
                </a:solidFill>
              </a:rPr>
              <a:t>range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7321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AN APPLE</a:t>
            </a:r>
            <a:endParaRPr lang="ru-RU" sz="9600" dirty="0"/>
          </a:p>
        </p:txBody>
      </p:sp>
      <p:pic>
        <p:nvPicPr>
          <p:cNvPr id="4" name="Содержимое 3" descr="appl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692696"/>
            <a:ext cx="6765673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A BANANA</a:t>
            </a:r>
            <a:endParaRPr lang="ru-RU" sz="9600" dirty="0"/>
          </a:p>
        </p:txBody>
      </p:sp>
      <p:pic>
        <p:nvPicPr>
          <p:cNvPr id="4" name="Содержимое 3" descr="banana-clean-FD-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01" t="2073" r="6152" b="3428"/>
          <a:stretch>
            <a:fillRect/>
          </a:stretch>
        </p:blipFill>
        <p:spPr>
          <a:xfrm>
            <a:off x="2195736" y="548680"/>
            <a:ext cx="4968552" cy="41404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A CARROT</a:t>
            </a:r>
            <a:endParaRPr lang="ru-RU" sz="9600" dirty="0"/>
          </a:p>
        </p:txBody>
      </p:sp>
      <p:pic>
        <p:nvPicPr>
          <p:cNvPr id="4" name="Содержимое 3" descr="1294325962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034" b="16037"/>
          <a:stretch>
            <a:fillRect/>
          </a:stretch>
        </p:blipFill>
        <p:spPr>
          <a:xfrm>
            <a:off x="1619672" y="764704"/>
            <a:ext cx="5972432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tomato</a:t>
            </a:r>
            <a:endParaRPr lang="ru-RU" sz="9600" dirty="0" smtClean="0"/>
          </a:p>
        </p:txBody>
      </p:sp>
      <p:pic>
        <p:nvPicPr>
          <p:cNvPr id="20482" name="Содержимое 7" descr="помидор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0298" y="428604"/>
            <a:ext cx="3857625" cy="400685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57158" y="4786322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potatoes</a:t>
            </a:r>
            <a:endParaRPr lang="ru-RU" sz="9600" dirty="0" smtClean="0"/>
          </a:p>
        </p:txBody>
      </p:sp>
      <p:pic>
        <p:nvPicPr>
          <p:cNvPr id="21506" name="Содержимое 3" descr="картофе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56" y="857232"/>
            <a:ext cx="4429125" cy="360203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28596" y="5072074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cabbage</a:t>
            </a:r>
            <a:endParaRPr lang="ru-RU" sz="9600" dirty="0" smtClean="0"/>
          </a:p>
        </p:txBody>
      </p:sp>
      <p:pic>
        <p:nvPicPr>
          <p:cNvPr id="22530" name="Содержимое 5" descr="капуста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0298" y="1428736"/>
            <a:ext cx="3911600" cy="37544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6357982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Insert the missing letters: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i="1" dirty="0" err="1" smtClean="0"/>
              <a:t>m_lk</a:t>
            </a:r>
            <a:r>
              <a:rPr lang="ru-RU" sz="6000" i="1" dirty="0" smtClean="0"/>
              <a:t>               </a:t>
            </a:r>
            <a:r>
              <a:rPr lang="en-US" sz="6000" i="1" dirty="0" err="1" smtClean="0"/>
              <a:t>j_uic</a:t>
            </a:r>
            <a:r>
              <a:rPr lang="en-US" sz="6000" i="1" dirty="0" smtClean="0"/>
              <a:t>_</a:t>
            </a:r>
            <a:r>
              <a:rPr lang="ru-RU" sz="6000" i="1" dirty="0" smtClean="0"/>
              <a:t/>
            </a:r>
            <a:br>
              <a:rPr lang="ru-RU" sz="6000" i="1" dirty="0" smtClean="0"/>
            </a:br>
            <a:r>
              <a:rPr lang="en-US" sz="6000" i="1" dirty="0" smtClean="0"/>
              <a:t> </a:t>
            </a:r>
            <a:r>
              <a:rPr lang="en-US" sz="6000" i="1" dirty="0" err="1" smtClean="0"/>
              <a:t>c_ee_e</a:t>
            </a:r>
            <a:r>
              <a:rPr lang="ru-RU" sz="6000" i="1" dirty="0" smtClean="0"/>
              <a:t> </a:t>
            </a:r>
            <a:r>
              <a:rPr lang="en-US" sz="6000" i="1" dirty="0" smtClean="0"/>
              <a:t> </a:t>
            </a:r>
            <a:r>
              <a:rPr lang="ru-RU" sz="6000" i="1" dirty="0" smtClean="0"/>
              <a:t>        </a:t>
            </a:r>
            <a:r>
              <a:rPr lang="en-US" sz="6000" i="1" dirty="0" err="1" smtClean="0"/>
              <a:t>br_ad</a:t>
            </a:r>
            <a:r>
              <a:rPr lang="ru-RU" sz="6000" i="1" dirty="0" smtClean="0"/>
              <a:t>        </a:t>
            </a:r>
            <a:r>
              <a:rPr lang="en-US" sz="6000" i="1" dirty="0" smtClean="0"/>
              <a:t> </a:t>
            </a:r>
            <a:r>
              <a:rPr lang="ru-RU" sz="6000" i="1" dirty="0" smtClean="0"/>
              <a:t>  </a:t>
            </a:r>
            <a:r>
              <a:rPr lang="en-US" sz="6000" i="1" dirty="0" err="1" smtClean="0"/>
              <a:t>ca_e</a:t>
            </a:r>
            <a:r>
              <a:rPr lang="ru-RU" sz="6000" i="1" dirty="0" smtClean="0"/>
              <a:t>            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h_m</a:t>
            </a:r>
            <a:r>
              <a:rPr lang="ru-RU" sz="6000" i="1" dirty="0" smtClean="0"/>
              <a:t>               </a:t>
            </a:r>
            <a:r>
              <a:rPr lang="en-US" sz="6000" i="1" dirty="0" smtClean="0"/>
              <a:t> </a:t>
            </a:r>
            <a:r>
              <a:rPr lang="ru-RU" sz="6000" i="1" dirty="0" smtClean="0"/>
              <a:t> </a:t>
            </a:r>
            <a:r>
              <a:rPr lang="en-US" sz="6000" i="1" dirty="0" err="1" smtClean="0"/>
              <a:t>fi_h</a:t>
            </a:r>
            <a:r>
              <a:rPr lang="ru-RU" sz="6000" i="1" dirty="0" smtClean="0"/>
              <a:t> </a:t>
            </a:r>
            <a:r>
              <a:rPr lang="en-US" sz="6000" i="1" dirty="0" smtClean="0"/>
              <a:t> </a:t>
            </a:r>
            <a:r>
              <a:rPr lang="ru-RU" sz="6000" i="1" dirty="0" smtClean="0"/>
              <a:t>            </a:t>
            </a:r>
            <a:r>
              <a:rPr lang="en-US" sz="6000" i="1" dirty="0" err="1" smtClean="0"/>
              <a:t>b_tte</a:t>
            </a:r>
            <a:r>
              <a:rPr lang="en-US" sz="6000" i="1" dirty="0" smtClean="0"/>
              <a:t>_</a:t>
            </a:r>
            <a:r>
              <a:rPr lang="ru-RU" sz="6000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Содержимое 3" descr="1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071546"/>
            <a:ext cx="1000132" cy="1000132"/>
          </a:xfrm>
        </p:spPr>
      </p:pic>
      <p:pic>
        <p:nvPicPr>
          <p:cNvPr id="4" name="Содержимое 3" descr="63825105_juic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1214422"/>
            <a:ext cx="990182" cy="857256"/>
          </a:xfrm>
          <a:prstGeom prst="rect">
            <a:avLst/>
          </a:prstGeom>
        </p:spPr>
      </p:pic>
      <p:pic>
        <p:nvPicPr>
          <p:cNvPr id="5" name="Содержимое 3" descr="chee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143116"/>
            <a:ext cx="1171749" cy="834871"/>
          </a:xfrm>
          <a:prstGeom prst="rect">
            <a:avLst/>
          </a:prstGeom>
        </p:spPr>
      </p:pic>
      <p:pic>
        <p:nvPicPr>
          <p:cNvPr id="6" name="Содержимое 3" descr="hle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2071678"/>
            <a:ext cx="1311885" cy="880056"/>
          </a:xfrm>
          <a:prstGeom prst="rect">
            <a:avLst/>
          </a:prstGeom>
        </p:spPr>
      </p:pic>
      <p:pic>
        <p:nvPicPr>
          <p:cNvPr id="7" name="Содержимое 4" descr="chocolate-cake.jpg"/>
          <p:cNvPicPr>
            <a:picLocks noChangeAspect="1"/>
          </p:cNvPicPr>
          <p:nvPr/>
        </p:nvPicPr>
        <p:blipFill>
          <a:blip r:embed="rId6" cstate="print"/>
          <a:srcRect b="5110"/>
          <a:stretch>
            <a:fillRect/>
          </a:stretch>
        </p:blipFill>
        <p:spPr>
          <a:xfrm>
            <a:off x="571472" y="3000372"/>
            <a:ext cx="1170938" cy="740735"/>
          </a:xfrm>
          <a:prstGeom prst="rect">
            <a:avLst/>
          </a:prstGeom>
        </p:spPr>
      </p:pic>
      <p:pic>
        <p:nvPicPr>
          <p:cNvPr id="8" name="Содержимое 3" descr="ha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8082" y="3000372"/>
            <a:ext cx="1120684" cy="1147458"/>
          </a:xfrm>
          <a:prstGeom prst="rect">
            <a:avLst/>
          </a:prstGeom>
        </p:spPr>
      </p:pic>
      <p:pic>
        <p:nvPicPr>
          <p:cNvPr id="9" name="Рисунок 8" descr="i22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48" y="3857628"/>
            <a:ext cx="907263" cy="1071570"/>
          </a:xfrm>
          <a:prstGeom prst="rect">
            <a:avLst/>
          </a:prstGeom>
        </p:spPr>
      </p:pic>
      <p:pic>
        <p:nvPicPr>
          <p:cNvPr id="10" name="Содержимое 3" descr="butter_682_579269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58082" y="4143380"/>
            <a:ext cx="1326294" cy="777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3008313" cy="9413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What is it?</a:t>
            </a:r>
            <a:br>
              <a:rPr lang="en-US" sz="4400" dirty="0" smtClean="0"/>
            </a:br>
            <a:r>
              <a:rPr lang="en-US" sz="2700" b="0" i="1" u="sng" dirty="0" smtClean="0"/>
              <a:t>Example:</a:t>
            </a:r>
            <a:r>
              <a:rPr lang="en-US" sz="2700" b="0" i="1" dirty="0" smtClean="0"/>
              <a:t> </a:t>
            </a:r>
            <a:r>
              <a:rPr lang="en-US" sz="2700" b="0" i="1" dirty="0" smtClean="0">
                <a:solidFill>
                  <a:srgbClr val="FF0000"/>
                </a:solidFill>
              </a:rPr>
              <a:t>1. a)</a:t>
            </a:r>
            <a:endParaRPr lang="ru-RU" sz="2700" b="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i="1" dirty="0" smtClean="0"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Arial Black" pitchFamily="34" charset="0"/>
              </a:rPr>
              <a:t>a)     </a:t>
            </a:r>
            <a:r>
              <a:rPr lang="en-US" sz="1600" b="1" i="1" dirty="0" smtClean="0">
                <a:latin typeface="Arial Black" pitchFamily="34" charset="0"/>
              </a:rPr>
              <a:t>sweet</a:t>
            </a:r>
            <a:endParaRPr lang="en-US" sz="1600" b="1" dirty="0" smtClean="0"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Arial Black" pitchFamily="34" charset="0"/>
              </a:rPr>
              <a:t>b)     </a:t>
            </a:r>
            <a:r>
              <a:rPr lang="en-US" sz="1600" b="1" i="1" dirty="0" smtClean="0">
                <a:latin typeface="Arial Black" pitchFamily="34" charset="0"/>
              </a:rPr>
              <a:t>orange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Arial Black" pitchFamily="34" charset="0"/>
              </a:rPr>
              <a:t>c)     </a:t>
            </a:r>
            <a:r>
              <a:rPr lang="en-US" sz="1600" b="1" i="1" dirty="0" smtClean="0">
                <a:latin typeface="Arial Black" pitchFamily="34" charset="0"/>
              </a:rPr>
              <a:t>apple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Arial Black" pitchFamily="34" charset="0"/>
              </a:rPr>
              <a:t>d)     </a:t>
            </a:r>
            <a:r>
              <a:rPr lang="en-US" sz="1600" b="1" i="1" dirty="0" smtClean="0">
                <a:latin typeface="Arial Black" pitchFamily="34" charset="0"/>
              </a:rPr>
              <a:t>cucumber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Arial Black" pitchFamily="34" charset="0"/>
              </a:rPr>
              <a:t>e)     </a:t>
            </a:r>
            <a:r>
              <a:rPr lang="en-US" sz="1600" b="1" i="1" dirty="0" smtClean="0">
                <a:latin typeface="Arial Black" pitchFamily="34" charset="0"/>
              </a:rPr>
              <a:t>cabbage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AutoNum type="alphaLcParenR" startAt="6"/>
              <a:defRPr/>
            </a:pPr>
            <a:r>
              <a:rPr lang="en-US" sz="1600" b="1" i="1" dirty="0" smtClean="0">
                <a:latin typeface="Arial Black" pitchFamily="34" charset="0"/>
              </a:rPr>
              <a:t>   carrot 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AutoNum type="alphaLcParenR" startAt="7"/>
              <a:defRPr/>
            </a:pPr>
            <a:r>
              <a:rPr lang="en-US" sz="1600" b="1" i="1" dirty="0" smtClean="0">
                <a:latin typeface="Arial Black" pitchFamily="34" charset="0"/>
              </a:rPr>
              <a:t>   potatoes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en-US" sz="1600" b="1" i="1" dirty="0" smtClean="0">
                <a:latin typeface="Arial Black" pitchFamily="34" charset="0"/>
              </a:rPr>
              <a:t>h)     tomato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AutoNum type="alphaLcParenR" startAt="10"/>
              <a:defRPr/>
            </a:pPr>
            <a:endParaRPr lang="en-US" sz="1600" b="1" i="1" dirty="0" smtClean="0">
              <a:latin typeface="Arial Black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i="1" dirty="0" smtClean="0">
              <a:latin typeface="Arial Black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i="1" dirty="0" smtClean="0">
              <a:latin typeface="Arial Black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/>
              <a:t>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5605" name="AutoShape 24"/>
          <p:cNvSpPr>
            <a:spLocks noChangeArrowheads="1"/>
          </p:cNvSpPr>
          <p:nvPr/>
        </p:nvSpPr>
        <p:spPr bwMode="auto">
          <a:xfrm>
            <a:off x="3857620" y="1214422"/>
            <a:ext cx="785813" cy="642937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ru-RU" sz="1400" b="1" dirty="0"/>
          </a:p>
        </p:txBody>
      </p:sp>
      <p:sp>
        <p:nvSpPr>
          <p:cNvPr id="25606" name="AutoShape 25"/>
          <p:cNvSpPr>
            <a:spLocks noChangeArrowheads="1"/>
          </p:cNvSpPr>
          <p:nvPr/>
        </p:nvSpPr>
        <p:spPr bwMode="auto">
          <a:xfrm>
            <a:off x="6429388" y="1142984"/>
            <a:ext cx="774700" cy="714375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ru-RU"/>
          </a:p>
        </p:txBody>
      </p:sp>
      <p:sp>
        <p:nvSpPr>
          <p:cNvPr id="25607" name="AutoShape 26"/>
          <p:cNvSpPr>
            <a:spLocks noChangeArrowheads="1"/>
          </p:cNvSpPr>
          <p:nvPr/>
        </p:nvSpPr>
        <p:spPr bwMode="auto">
          <a:xfrm>
            <a:off x="3857620" y="2214554"/>
            <a:ext cx="714375" cy="785812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ru-RU"/>
          </a:p>
        </p:txBody>
      </p:sp>
      <p:sp>
        <p:nvSpPr>
          <p:cNvPr id="25608" name="AutoShape 28"/>
          <p:cNvSpPr>
            <a:spLocks noChangeArrowheads="1"/>
          </p:cNvSpPr>
          <p:nvPr/>
        </p:nvSpPr>
        <p:spPr bwMode="auto">
          <a:xfrm>
            <a:off x="6286512" y="2214554"/>
            <a:ext cx="785812" cy="714375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ru-RU" dirty="0"/>
          </a:p>
        </p:txBody>
      </p:sp>
      <p:sp>
        <p:nvSpPr>
          <p:cNvPr id="25609" name="AutoShape 29"/>
          <p:cNvSpPr>
            <a:spLocks noChangeArrowheads="1"/>
          </p:cNvSpPr>
          <p:nvPr/>
        </p:nvSpPr>
        <p:spPr bwMode="auto">
          <a:xfrm>
            <a:off x="3786182" y="3571876"/>
            <a:ext cx="700088" cy="585788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ru-RU" dirty="0"/>
          </a:p>
        </p:txBody>
      </p:sp>
      <p:sp>
        <p:nvSpPr>
          <p:cNvPr id="25610" name="AutoShape 30"/>
          <p:cNvSpPr>
            <a:spLocks noChangeArrowheads="1"/>
          </p:cNvSpPr>
          <p:nvPr/>
        </p:nvSpPr>
        <p:spPr bwMode="auto">
          <a:xfrm>
            <a:off x="6572264" y="3429000"/>
            <a:ext cx="614363" cy="642937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6</a:t>
            </a:r>
            <a:endParaRPr lang="ru-RU"/>
          </a:p>
        </p:txBody>
      </p:sp>
      <p:sp>
        <p:nvSpPr>
          <p:cNvPr id="25611" name="AutoShape 32"/>
          <p:cNvSpPr>
            <a:spLocks noChangeArrowheads="1"/>
          </p:cNvSpPr>
          <p:nvPr/>
        </p:nvSpPr>
        <p:spPr bwMode="auto">
          <a:xfrm>
            <a:off x="3714744" y="4500570"/>
            <a:ext cx="709613" cy="571500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7</a:t>
            </a:r>
            <a:endParaRPr lang="ru-RU" dirty="0"/>
          </a:p>
        </p:txBody>
      </p:sp>
      <p:sp>
        <p:nvSpPr>
          <p:cNvPr id="25613" name="AutoShape 35"/>
          <p:cNvSpPr>
            <a:spLocks noChangeArrowheads="1"/>
          </p:cNvSpPr>
          <p:nvPr/>
        </p:nvSpPr>
        <p:spPr bwMode="auto">
          <a:xfrm rot="-433814">
            <a:off x="6397731" y="4619543"/>
            <a:ext cx="798512" cy="682625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8</a:t>
            </a:r>
            <a:endParaRPr lang="ru-RU" dirty="0"/>
          </a:p>
        </p:txBody>
      </p:sp>
      <p:pic>
        <p:nvPicPr>
          <p:cNvPr id="25614" name="Содержимое 5" descr="конфет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928670"/>
            <a:ext cx="71437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Содержимое 5" descr="морковь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928670"/>
            <a:ext cx="103981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Содержимое 5" descr="капуста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285992"/>
            <a:ext cx="785813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Содержимое 3" descr="картофель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2214554"/>
            <a:ext cx="10731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Содержимое 7" descr="помидор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357562"/>
            <a:ext cx="76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Содержимое 5" descr="огурец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7F9F6"/>
              </a:clrFrom>
              <a:clrTo>
                <a:srgbClr val="F7F9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3286124"/>
            <a:ext cx="12334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Содержимое 7" descr="апельсин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357694"/>
            <a:ext cx="125253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3" name="Содержимое 3" descr="яблоко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4572008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1425" y="2492375"/>
            <a:ext cx="155257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22313" y="333375"/>
            <a:ext cx="7772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6" charset="0"/>
              </a:rPr>
              <a:t>READ AND CHOOSE 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11188" y="1196975"/>
            <a:ext cx="7772400" cy="518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611188" y="1268413"/>
            <a:ext cx="6481762" cy="1081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4E4FF"/>
              </a:gs>
              <a:gs pos="100000">
                <a:srgbClr val="9C9CFF"/>
              </a:gs>
            </a:gsLst>
            <a:lin ang="16200000" scaled="1"/>
          </a:gradFill>
          <a:ln w="9360">
            <a:solidFill>
              <a:srgbClr val="2828B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 dirty="0">
                <a:solidFill>
                  <a:srgbClr val="3333CC"/>
                </a:solidFill>
                <a:latin typeface="Constantia" pitchFamily="16" charset="0"/>
              </a:rPr>
              <a:t>1</a:t>
            </a:r>
            <a:r>
              <a:rPr lang="ru-RU" sz="3200" dirty="0">
                <a:solidFill>
                  <a:srgbClr val="3333CC"/>
                </a:solidFill>
                <a:latin typeface="Constantia" pitchFamily="16" charset="0"/>
              </a:rPr>
              <a:t>) </a:t>
            </a:r>
            <a:r>
              <a:rPr lang="en-US" sz="3200" dirty="0">
                <a:solidFill>
                  <a:srgbClr val="3333CC"/>
                </a:solidFill>
                <a:latin typeface="Constantia" pitchFamily="16" charset="0"/>
              </a:rPr>
              <a:t>The rabbit likes ...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 dirty="0">
                <a:solidFill>
                  <a:srgbClr val="3333CC"/>
                </a:solidFill>
                <a:latin typeface="Constantia" pitchFamily="16" charset="0"/>
              </a:rPr>
              <a:t>    a)ham  b)fish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611188" y="2420938"/>
            <a:ext cx="6481762" cy="1152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4E4FF"/>
              </a:gs>
              <a:gs pos="100000">
                <a:srgbClr val="9C9CFF"/>
              </a:gs>
            </a:gsLst>
            <a:lin ang="16200000" scaled="1"/>
          </a:gradFill>
          <a:ln w="9525">
            <a:noFill/>
            <a:round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2)</a:t>
            </a:r>
            <a:r>
              <a:rPr lang="ru-RU" sz="3200">
                <a:solidFill>
                  <a:srgbClr val="3333CC"/>
                </a:solidFill>
                <a:latin typeface="Constantia" pitchFamily="16" charset="0"/>
              </a:rPr>
              <a:t> </a:t>
            </a: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The bird likes</a:t>
            </a:r>
            <a:r>
              <a:rPr lang="ru-RU" sz="3200">
                <a:solidFill>
                  <a:srgbClr val="3333CC"/>
                </a:solidFill>
                <a:latin typeface="Constantia" pitchFamily="16" charset="0"/>
              </a:rPr>
              <a:t> …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    a)sweets</a:t>
            </a:r>
            <a:r>
              <a:rPr lang="ru-RU" sz="3200">
                <a:solidFill>
                  <a:srgbClr val="3333CC"/>
                </a:solidFill>
                <a:latin typeface="Constantia" pitchFamily="16" charset="0"/>
              </a:rPr>
              <a:t>          </a:t>
            </a: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 </a:t>
            </a:r>
            <a:r>
              <a:rPr lang="ru-RU" sz="3200">
                <a:solidFill>
                  <a:srgbClr val="3333CC"/>
                </a:solidFill>
                <a:latin typeface="Constantia" pitchFamily="16" charset="0"/>
              </a:rPr>
              <a:t>    </a:t>
            </a: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c)cabbage 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611188" y="3644900"/>
            <a:ext cx="6481762" cy="1152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4E4FF"/>
              </a:gs>
              <a:gs pos="100000">
                <a:srgbClr val="9C9CFF"/>
              </a:gs>
            </a:gsLst>
            <a:lin ang="16200000" scaled="1"/>
          </a:gradFill>
          <a:ln w="9525">
            <a:noFill/>
            <a:round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3)The bear likes …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>
                <a:solidFill>
                  <a:srgbClr val="3333CC"/>
                </a:solidFill>
                <a:latin typeface="Constantia" pitchFamily="16" charset="0"/>
              </a:rPr>
              <a:t>                   </a:t>
            </a: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b)lemon  c)ice-cream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611188" y="4868863"/>
            <a:ext cx="6553200" cy="1152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4E4FF"/>
              </a:gs>
              <a:gs pos="100000">
                <a:srgbClr val="9C9CFF"/>
              </a:gs>
            </a:gsLst>
            <a:lin ang="16200000" scaled="1"/>
          </a:gradFill>
          <a:ln w="9360">
            <a:solidFill>
              <a:srgbClr val="2828B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4) The cat likes …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     a</a:t>
            </a:r>
            <a:r>
              <a:rPr lang="ru-RU" sz="3200">
                <a:solidFill>
                  <a:srgbClr val="3333CC"/>
                </a:solidFill>
                <a:latin typeface="Constantia" pitchFamily="16" charset="0"/>
              </a:rPr>
              <a:t>)</a:t>
            </a: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apple  b)jam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573463"/>
            <a:ext cx="1533525" cy="147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1052513"/>
            <a:ext cx="2019300" cy="162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96150" y="5018088"/>
            <a:ext cx="1847850" cy="367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3419475" y="1773238"/>
            <a:ext cx="1944688" cy="5762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dirty="0">
                <a:solidFill>
                  <a:srgbClr val="00B050"/>
                </a:solidFill>
                <a:latin typeface="Constantia" pitchFamily="16" charset="0"/>
              </a:rPr>
              <a:t> </a:t>
            </a:r>
            <a:r>
              <a:rPr lang="en-US" sz="3200" dirty="0">
                <a:solidFill>
                  <a:srgbClr val="3333CC"/>
                </a:solidFill>
                <a:latin typeface="Constantia" pitchFamily="16" charset="0"/>
              </a:rPr>
              <a:t>c)carrot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2627313" y="2924175"/>
            <a:ext cx="1728787" cy="11525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b)corn</a:t>
            </a: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971550" y="4149725"/>
            <a:ext cx="2160588" cy="6477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a)honey</a:t>
            </a: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3779838" y="5445125"/>
            <a:ext cx="1778000" cy="7921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>
                <a:solidFill>
                  <a:srgbClr val="3333CC"/>
                </a:solidFill>
                <a:latin typeface="Constantia" pitchFamily="16" charset="0"/>
              </a:rPr>
              <a:t>c)milk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14" dur="2000" fill="hold" masterRel="sameClick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3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additive="repl">
                                        <p:cTn id="29" dur="2000" fill="hold" masterRel="sameClick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3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44" dur="2000" fill="hold" masterRel="sameClick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7" dur="3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59" dur="2000" fill="hold" masterRel="sameClick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2" dur="3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e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3658"/>
            <a:ext cx="9144000" cy="6931658"/>
          </a:xfrm>
          <a:prstGeom prst="rect">
            <a:avLst/>
          </a:prstGeom>
        </p:spPr>
      </p:pic>
      <p:pic>
        <p:nvPicPr>
          <p:cNvPr id="1026" name="Picture 2" descr="D:\картинки\1321985889_mickey_00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790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357166"/>
            <a:ext cx="4714908" cy="6500834"/>
          </a:xfrm>
        </p:spPr>
        <p:txBody>
          <a:bodyPr>
            <a:noAutofit/>
          </a:bodyPr>
          <a:lstStyle/>
          <a:p>
            <a:r>
              <a:rPr lang="en-US" sz="3200" dirty="0" smtClean="0"/>
              <a:t>Good morning, children!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I’m </a:t>
            </a:r>
            <a:r>
              <a:rPr lang="en-US" sz="3200" dirty="0" err="1" smtClean="0"/>
              <a:t>Winne</a:t>
            </a:r>
            <a:r>
              <a:rPr lang="en-US" sz="3200" dirty="0" smtClean="0"/>
              <a:t>-the Pooh. I want to tell you what I like to eat.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Look at the pictures and repeat.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Содержимое 4" descr="winnie-the-poo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2880320" cy="496120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Игра «Путаница» .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Догадайся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о каких словах идет речь,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составь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с ними словосочетания.</a:t>
            </a:r>
            <a:br>
              <a:rPr lang="ru-RU" sz="2400" i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500033" y="1571612"/>
          <a:ext cx="8072493" cy="4357718"/>
        </p:xfrm>
        <a:graphic>
          <a:graphicData uri="http://schemas.openxmlformats.org/presentationml/2006/ole">
            <p:oleObj spid="_x0000_s7169" name="Слайд" r:id="rId3" imgW="4568900" imgH="3425883" progId="PowerPoint.Slide.12">
              <p:embed/>
            </p:oleObj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401080" cy="48680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Make a dialogue: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1.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Mickey: Winnie, do you like honey?</a:t>
            </a:r>
            <a:b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2.Winnie: Yes,  please.</a:t>
            </a:r>
            <a:b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3. Mickey : Would you like some juice?</a:t>
            </a:r>
            <a:b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4. Winnie: Yes, I do.</a:t>
            </a:r>
            <a:b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5. Mickey : Help yourself!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4</a:t>
            </a:r>
            <a:endParaRPr lang="ru-RU" sz="2000" dirty="0"/>
          </a:p>
        </p:txBody>
      </p:sp>
      <p:pic>
        <p:nvPicPr>
          <p:cNvPr id="4" name="Содержимое 4" descr="winnie-the-poo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29520" y="1928802"/>
            <a:ext cx="2008850" cy="4525963"/>
          </a:xfrm>
        </p:spPr>
      </p:pic>
      <p:pic>
        <p:nvPicPr>
          <p:cNvPr id="1026" name="Picture 2" descr="D:\1321985889_mickey_00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444110"/>
            <a:ext cx="2214578" cy="2413890"/>
          </a:xfrm>
          <a:prstGeom prst="rect">
            <a:avLst/>
          </a:prstGeom>
          <a:noFill/>
        </p:spPr>
      </p:pic>
      <p:pic>
        <p:nvPicPr>
          <p:cNvPr id="6" name="Содержимое 3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4952086"/>
            <a:ext cx="2071702" cy="1459609"/>
          </a:xfrm>
          <a:prstGeom prst="rect">
            <a:avLst/>
          </a:prstGeom>
        </p:spPr>
      </p:pic>
      <p:pic>
        <p:nvPicPr>
          <p:cNvPr id="7" name="Содержимое 3" descr="63825105_juic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4572008"/>
            <a:ext cx="1587596" cy="1832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149080"/>
            <a:ext cx="3008313" cy="1162050"/>
          </a:xfrm>
        </p:spPr>
        <p:txBody>
          <a:bodyPr>
            <a:noAutofit/>
          </a:bodyPr>
          <a:lstStyle/>
          <a:p>
            <a:r>
              <a:rPr lang="en-US" sz="6000" dirty="0" smtClean="0"/>
              <a:t>Thank you children!</a:t>
            </a:r>
            <a:br>
              <a:rPr lang="en-US" sz="6000" dirty="0" smtClean="0"/>
            </a:br>
            <a:r>
              <a:rPr lang="en-US" sz="6000" dirty="0" smtClean="0"/>
              <a:t>Bye-bye!</a:t>
            </a:r>
            <a:endParaRPr lang="ru-RU" sz="6000" dirty="0"/>
          </a:p>
        </p:txBody>
      </p:sp>
      <p:pic>
        <p:nvPicPr>
          <p:cNvPr id="5" name="Содержимое 4" descr="winnie-the-poo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45062" y="527844"/>
            <a:ext cx="2371725" cy="534352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537321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TEA</a:t>
            </a:r>
            <a:endParaRPr lang="ru-RU" sz="9600" dirty="0"/>
          </a:p>
        </p:txBody>
      </p:sp>
      <p:pic>
        <p:nvPicPr>
          <p:cNvPr id="4" name="Содержимое 3" descr="00002h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6789326" cy="475252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COFFEE</a:t>
            </a:r>
            <a:endParaRPr lang="ru-RU" sz="9600" dirty="0"/>
          </a:p>
        </p:txBody>
      </p:sp>
      <p:pic>
        <p:nvPicPr>
          <p:cNvPr id="4" name="Содержимое 3" descr="ko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836712"/>
            <a:ext cx="5664629" cy="424847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44522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MILK</a:t>
            </a:r>
            <a:endParaRPr lang="ru-RU" sz="9600" dirty="0"/>
          </a:p>
        </p:txBody>
      </p:sp>
      <p:pic>
        <p:nvPicPr>
          <p:cNvPr id="4" name="Содержимое 3" descr="1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60648"/>
            <a:ext cx="4968552" cy="496855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37321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JUICE</a:t>
            </a:r>
            <a:endParaRPr lang="ru-RU" sz="9600" dirty="0"/>
          </a:p>
        </p:txBody>
      </p:sp>
      <p:pic>
        <p:nvPicPr>
          <p:cNvPr id="4" name="Содержимое 3" descr="63825105_juic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404664"/>
            <a:ext cx="4032448" cy="465481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SUGAR</a:t>
            </a:r>
            <a:endParaRPr lang="ru-RU" sz="9600" dirty="0"/>
          </a:p>
        </p:txBody>
      </p:sp>
      <p:pic>
        <p:nvPicPr>
          <p:cNvPr id="4" name="Содержимое 3" descr="istoriya-saxa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404664"/>
            <a:ext cx="5301688" cy="482453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544522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A LEMON</a:t>
            </a:r>
            <a:endParaRPr lang="ru-RU" sz="9600" dirty="0"/>
          </a:p>
        </p:txBody>
      </p:sp>
      <p:pic>
        <p:nvPicPr>
          <p:cNvPr id="4" name="Содержимое 3" descr="58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8640"/>
            <a:ext cx="5011062" cy="462131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344</TotalTime>
  <Words>181</Words>
  <Application>Microsoft Office PowerPoint</Application>
  <PresentationFormat>Экран (4:3)</PresentationFormat>
  <Paragraphs>77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Слайд</vt:lpstr>
      <vt:lpstr>Слайд 1</vt:lpstr>
      <vt:lpstr>æ i: e o  </vt:lpstr>
      <vt:lpstr>Good morning, children! I’m Winne-the Pooh. I want to tell you what I like to eat.  Look at the pictures and repeat.  </vt:lpstr>
      <vt:lpstr>TEA</vt:lpstr>
      <vt:lpstr>COFFEE</vt:lpstr>
      <vt:lpstr>MILK</vt:lpstr>
      <vt:lpstr>JUICE</vt:lpstr>
      <vt:lpstr>SUGAR</vt:lpstr>
      <vt:lpstr>A LEMON</vt:lpstr>
      <vt:lpstr>BREAD</vt:lpstr>
      <vt:lpstr>HAM</vt:lpstr>
      <vt:lpstr>CHEESE</vt:lpstr>
      <vt:lpstr>BUTTER</vt:lpstr>
      <vt:lpstr>A SANDWICH</vt:lpstr>
      <vt:lpstr>JAM</vt:lpstr>
      <vt:lpstr>A PIECE OF CAKE</vt:lpstr>
      <vt:lpstr>SWEETS</vt:lpstr>
      <vt:lpstr>HONEY</vt:lpstr>
      <vt:lpstr>AN ORANGE</vt:lpstr>
      <vt:lpstr>AN APPLE</vt:lpstr>
      <vt:lpstr>A BANANA</vt:lpstr>
      <vt:lpstr>A CARROT</vt:lpstr>
      <vt:lpstr>tomato</vt:lpstr>
      <vt:lpstr>potatoes</vt:lpstr>
      <vt:lpstr>cabbage</vt:lpstr>
      <vt:lpstr>Insert the missing letters: m_lk               j_uic_  c_ee_e          br_ad           ca_e             h_m                 fi_h              b_tte_    </vt:lpstr>
      <vt:lpstr>What is it? Example: 1. a)</vt:lpstr>
      <vt:lpstr>Слайд 28</vt:lpstr>
      <vt:lpstr>Слайд 29</vt:lpstr>
      <vt:lpstr>Игра «Путаница» . Догадайся о каких словах идет речь, составь с ними словосочетания. </vt:lpstr>
      <vt:lpstr>Make a dialogue: 1. Mickey: Winnie, do you like honey? 2.Winnie: Yes,  please. 3. Mickey : Would you like some juice? 4. Winnie: Yes, I do. 5. Mickey : Help yourself!    4</vt:lpstr>
      <vt:lpstr>Thank you children! Bye-bye!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– 3rd  form</dc:title>
  <cp:lastModifiedBy>Семья)))))</cp:lastModifiedBy>
  <cp:revision>66</cp:revision>
  <dcterms:created xsi:type="dcterms:W3CDTF">2011-12-18T14:31:56Z</dcterms:created>
  <dcterms:modified xsi:type="dcterms:W3CDTF">2015-02-08T13:55:19Z</dcterms:modified>
</cp:coreProperties>
</file>