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Default Extension="sldx" ContentType="application/vnd.openxmlformats-officedocument.presentationml.slide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4"/>
  </p:notesMasterIdLst>
  <p:sldIdLst>
    <p:sldId id="257" r:id="rId2"/>
    <p:sldId id="288" r:id="rId3"/>
    <p:sldId id="287" r:id="rId4"/>
    <p:sldId id="258" r:id="rId5"/>
    <p:sldId id="262" r:id="rId6"/>
    <p:sldId id="259" r:id="rId7"/>
    <p:sldId id="260" r:id="rId8"/>
    <p:sldId id="264" r:id="rId9"/>
    <p:sldId id="263" r:id="rId10"/>
    <p:sldId id="265" r:id="rId11"/>
    <p:sldId id="267" r:id="rId12"/>
    <p:sldId id="268" r:id="rId13"/>
    <p:sldId id="278" r:id="rId14"/>
    <p:sldId id="269" r:id="rId15"/>
    <p:sldId id="266" r:id="rId16"/>
    <p:sldId id="270" r:id="rId17"/>
    <p:sldId id="283" r:id="rId18"/>
    <p:sldId id="271" r:id="rId19"/>
    <p:sldId id="279" r:id="rId20"/>
    <p:sldId id="280" r:id="rId21"/>
    <p:sldId id="281" r:id="rId22"/>
    <p:sldId id="282" r:id="rId23"/>
    <p:sldId id="289" r:id="rId24"/>
    <p:sldId id="290" r:id="rId25"/>
    <p:sldId id="291" r:id="rId26"/>
    <p:sldId id="296" r:id="rId27"/>
    <p:sldId id="292" r:id="rId28"/>
    <p:sldId id="293" r:id="rId29"/>
    <p:sldId id="294" r:id="rId30"/>
    <p:sldId id="273" r:id="rId31"/>
    <p:sldId id="297" r:id="rId32"/>
    <p:sldId id="286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590" autoAdjust="0"/>
  </p:normalViewPr>
  <p:slideViewPr>
    <p:cSldViewPr>
      <p:cViewPr varScale="1">
        <p:scale>
          <a:sx n="69" d="100"/>
          <a:sy n="69" d="100"/>
        </p:scale>
        <p:origin x="-142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330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FB0F6-B133-486D-9A1C-75D6274A436A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251ACA-A0AE-41A0-B99B-E12F82163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04CD48B-5C35-4E56-AE01-962FBF84F21F}" type="slidenum">
              <a:rPr lang="ru-RU" smtClean="0"/>
              <a:pPr/>
              <a:t>28</a:t>
            </a:fld>
            <a:endParaRPr lang="ru-RU" smtClean="0"/>
          </a:p>
        </p:txBody>
      </p:sp>
      <p:sp>
        <p:nvSpPr>
          <p:cNvPr id="13315" name="Text Box 1"/>
          <p:cNvSpPr txBox="1">
            <a:spLocks noChangeArrowheads="1"/>
          </p:cNvSpPr>
          <p:nvPr/>
        </p:nvSpPr>
        <p:spPr bwMode="auto">
          <a:xfrm>
            <a:off x="4278313" y="10155238"/>
            <a:ext cx="3267075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670DE11-A4CD-489B-AB2A-6A1C7A0D3D74}" type="slidenum">
              <a:rPr lang="ru-RU"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rPr>
              <a:pPr algn="r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28</a:t>
            </a:fld>
            <a:endParaRPr lang="ru-RU" sz="1400">
              <a:solidFill>
                <a:srgbClr val="000000"/>
              </a:solidFill>
              <a:latin typeface="Times New Roman" pitchFamily="16" charset="0"/>
              <a:cs typeface="Arial Unicode MS" charset="0"/>
            </a:endParaRPr>
          </a:p>
        </p:txBody>
      </p:sp>
      <p:sp>
        <p:nvSpPr>
          <p:cNvPr id="13316" name="Text Box 2"/>
          <p:cNvSpPr txBox="1">
            <a:spLocks noChangeArrowheads="1"/>
          </p:cNvSpPr>
          <p:nvPr/>
        </p:nvSpPr>
        <p:spPr bwMode="auto">
          <a:xfrm>
            <a:off x="4278313" y="10155238"/>
            <a:ext cx="3268662" cy="5222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6902C8FB-5AC5-42BF-8277-644F7B6F844E}" type="slidenum">
              <a:rPr lang="ru-RU"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rPr>
              <a:pPr algn="r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28</a:t>
            </a:fld>
            <a:endParaRPr lang="ru-RU" sz="1400">
              <a:solidFill>
                <a:srgbClr val="000000"/>
              </a:solidFill>
              <a:latin typeface="Times New Roman" pitchFamily="16" charset="0"/>
              <a:cs typeface="Arial Unicode MS" charset="0"/>
            </a:endParaRPr>
          </a:p>
        </p:txBody>
      </p:sp>
      <p:sp>
        <p:nvSpPr>
          <p:cNvPr id="13317" name="Text Box 3"/>
          <p:cNvSpPr txBox="1">
            <a:spLocks noChangeArrowheads="1"/>
          </p:cNvSpPr>
          <p:nvPr/>
        </p:nvSpPr>
        <p:spPr bwMode="auto">
          <a:xfrm>
            <a:off x="4278313" y="10155238"/>
            <a:ext cx="3270250" cy="523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62FD65B5-1D84-4413-BE14-704D7771EABC}" type="slidenum">
              <a:rPr lang="ru-RU"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rPr>
              <a:pPr algn="r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28</a:t>
            </a:fld>
            <a:endParaRPr lang="ru-RU" sz="1400">
              <a:solidFill>
                <a:srgbClr val="000000"/>
              </a:solidFill>
              <a:latin typeface="Times New Roman" pitchFamily="16" charset="0"/>
              <a:cs typeface="Arial Unicode MS" charset="0"/>
            </a:endParaRPr>
          </a:p>
        </p:txBody>
      </p:sp>
      <p:sp>
        <p:nvSpPr>
          <p:cNvPr id="13318" name="Text Box 4"/>
          <p:cNvSpPr txBox="1">
            <a:spLocks noChangeArrowheads="1"/>
          </p:cNvSpPr>
          <p:nvPr/>
        </p:nvSpPr>
        <p:spPr bwMode="auto">
          <a:xfrm>
            <a:off x="4278313" y="10155238"/>
            <a:ext cx="3271837" cy="525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0EEA6F62-F48A-4BA8-82F5-40C8A11F6CC0}" type="slidenum">
              <a:rPr lang="ru-RU"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rPr>
              <a:pPr algn="r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28</a:t>
            </a:fld>
            <a:endParaRPr lang="ru-RU" sz="1400">
              <a:solidFill>
                <a:srgbClr val="000000"/>
              </a:solidFill>
              <a:latin typeface="Times New Roman" pitchFamily="16" charset="0"/>
              <a:cs typeface="Arial Unicode MS" charset="0"/>
            </a:endParaRPr>
          </a:p>
        </p:txBody>
      </p:sp>
      <p:sp>
        <p:nvSpPr>
          <p:cNvPr id="13319" name="Text Box 5"/>
          <p:cNvSpPr txBox="1">
            <a:spLocks noChangeArrowheads="1"/>
          </p:cNvSpPr>
          <p:nvPr/>
        </p:nvSpPr>
        <p:spPr bwMode="auto">
          <a:xfrm>
            <a:off x="1108075" y="812800"/>
            <a:ext cx="5334000" cy="40005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0" name="Rectangle 6"/>
          <p:cNvSpPr>
            <a:spLocks noGrp="1" noChangeArrowheads="1"/>
          </p:cNvSpPr>
          <p:nvPr>
            <p:ph type="body"/>
          </p:nvPr>
        </p:nvSpPr>
        <p:spPr>
          <a:xfrm>
            <a:off x="755650" y="5078413"/>
            <a:ext cx="6032500" cy="4795837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0961B-8753-4184-9FDB-21A664AD064F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3DA8-12F3-48C3-AEE0-E4424CCFF0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0961B-8753-4184-9FDB-21A664AD064F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3DA8-12F3-48C3-AEE0-E4424CCFF0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0961B-8753-4184-9FDB-21A664AD064F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3DA8-12F3-48C3-AEE0-E4424CCFF0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0961B-8753-4184-9FDB-21A664AD064F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3DA8-12F3-48C3-AEE0-E4424CCFF0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0961B-8753-4184-9FDB-21A664AD064F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3DA8-12F3-48C3-AEE0-E4424CCFF0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0961B-8753-4184-9FDB-21A664AD064F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3DA8-12F3-48C3-AEE0-E4424CCFF0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0961B-8753-4184-9FDB-21A664AD064F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3DA8-12F3-48C3-AEE0-E4424CCFF0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0961B-8753-4184-9FDB-21A664AD064F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3DA8-12F3-48C3-AEE0-E4424CCFF0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0961B-8753-4184-9FDB-21A664AD064F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3DA8-12F3-48C3-AEE0-E4424CCFF0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0961B-8753-4184-9FDB-21A664AD064F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3DA8-12F3-48C3-AEE0-E4424CCFF0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0961B-8753-4184-9FDB-21A664AD064F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3DA8-12F3-48C3-AEE0-E4424CCFF0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0961B-8753-4184-9FDB-21A664AD064F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63DA8-12F3-48C3-AEE0-E4424CCFF07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3.jpeg"/><Relationship Id="rId7" Type="http://schemas.openxmlformats.org/officeDocument/2006/relationships/image" Target="../media/image35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jpeg"/><Relationship Id="rId5" Type="http://schemas.openxmlformats.org/officeDocument/2006/relationships/image" Target="../media/image23.jpeg"/><Relationship Id="rId4" Type="http://schemas.openxmlformats.org/officeDocument/2006/relationships/image" Target="../media/image24.jpeg"/><Relationship Id="rId9" Type="http://schemas.openxmlformats.org/officeDocument/2006/relationships/image" Target="../media/image3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1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17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winnie-the-pooh-wallpaper_1024x768_2234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428596" y="357166"/>
            <a:ext cx="8286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Bookman Old Style" pitchFamily="18" charset="0"/>
              </a:rPr>
              <a:t>Урок-презентация по теме «Еда».</a:t>
            </a:r>
            <a:endParaRPr lang="ru-RU" sz="3600" dirty="0">
              <a:latin typeface="Bookman Old Style" pitchFamily="18" charset="0"/>
            </a:endParaRPr>
          </a:p>
        </p:txBody>
      </p:sp>
    </p:spTree>
  </p:cSld>
  <p:clrMapOvr>
    <a:masterClrMapping/>
  </p:clrMapOvr>
  <p:transition advTm="5000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1560" y="5373216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en-US" sz="9600" dirty="0" smtClean="0"/>
              <a:t>BREAD</a:t>
            </a:r>
            <a:endParaRPr lang="ru-RU" sz="9600" dirty="0"/>
          </a:p>
        </p:txBody>
      </p:sp>
      <p:pic>
        <p:nvPicPr>
          <p:cNvPr id="4" name="Содержимое 3" descr="hle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548680"/>
            <a:ext cx="6547808" cy="4392488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1560" y="551723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en-US" sz="9600" dirty="0" smtClean="0"/>
              <a:t>HAM</a:t>
            </a:r>
            <a:endParaRPr lang="ru-RU" sz="9600" dirty="0"/>
          </a:p>
        </p:txBody>
      </p:sp>
      <p:pic>
        <p:nvPicPr>
          <p:cNvPr id="4" name="Содержимое 3" descr="ha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23728" y="476671"/>
            <a:ext cx="4711964" cy="4824537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9552" y="551723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en-US" sz="9600" dirty="0" smtClean="0"/>
              <a:t>CHEESE</a:t>
            </a:r>
            <a:endParaRPr lang="ru-RU" sz="9600" dirty="0"/>
          </a:p>
        </p:txBody>
      </p:sp>
      <p:pic>
        <p:nvPicPr>
          <p:cNvPr id="4" name="Содержимое 3" descr="chees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836712"/>
            <a:ext cx="6055753" cy="4314724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51723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en-US" sz="9600" dirty="0" smtClean="0"/>
              <a:t>BUTTER</a:t>
            </a:r>
            <a:endParaRPr lang="ru-RU" sz="9600" dirty="0"/>
          </a:p>
        </p:txBody>
      </p:sp>
      <p:pic>
        <p:nvPicPr>
          <p:cNvPr id="4" name="Содержимое 3" descr="butter_682_579269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412776"/>
            <a:ext cx="6496050" cy="3810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3568" y="5517232"/>
            <a:ext cx="7467600" cy="1143000"/>
          </a:xfrm>
        </p:spPr>
        <p:txBody>
          <a:bodyPr>
            <a:noAutofit/>
          </a:bodyPr>
          <a:lstStyle/>
          <a:p>
            <a:r>
              <a:rPr lang="en-US" sz="8800" dirty="0" smtClean="0"/>
              <a:t>A SANDWICH</a:t>
            </a:r>
            <a:endParaRPr lang="ru-RU" sz="8800" dirty="0"/>
          </a:p>
        </p:txBody>
      </p:sp>
      <p:pic>
        <p:nvPicPr>
          <p:cNvPr id="4" name="Содержимое 3" descr="Simple-Turkey-Sandwich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548680"/>
            <a:ext cx="6487544" cy="4428252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27584" y="551723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en-US" sz="9600" dirty="0" smtClean="0"/>
              <a:t>JAM</a:t>
            </a:r>
            <a:endParaRPr lang="ru-RU" sz="9600" dirty="0"/>
          </a:p>
        </p:txBody>
      </p:sp>
      <p:pic>
        <p:nvPicPr>
          <p:cNvPr id="4" name="Содержимое 3" descr="jam_raspberr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4336" r="17570"/>
          <a:stretch>
            <a:fillRect/>
          </a:stretch>
        </p:blipFill>
        <p:spPr>
          <a:xfrm>
            <a:off x="2339752" y="620688"/>
            <a:ext cx="4968552" cy="4857426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3568" y="551723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en-US" sz="8000" dirty="0" smtClean="0"/>
              <a:t>A PIECE OF CAKE</a:t>
            </a:r>
            <a:endParaRPr lang="ru-RU" sz="8000" dirty="0"/>
          </a:p>
        </p:txBody>
      </p:sp>
      <p:pic>
        <p:nvPicPr>
          <p:cNvPr id="5" name="Содержимое 4" descr="chocolate-cak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5110"/>
          <a:stretch>
            <a:fillRect/>
          </a:stretch>
        </p:blipFill>
        <p:spPr>
          <a:xfrm>
            <a:off x="971600" y="764704"/>
            <a:ext cx="7128792" cy="4509674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517232"/>
            <a:ext cx="8229600" cy="1143000"/>
          </a:xfrm>
        </p:spPr>
        <p:txBody>
          <a:bodyPr>
            <a:noAutofit/>
          </a:bodyPr>
          <a:lstStyle/>
          <a:p>
            <a:r>
              <a:rPr lang="en-US" sz="9600" dirty="0" smtClean="0"/>
              <a:t>SWEETS</a:t>
            </a:r>
            <a:endParaRPr lang="ru-RU" sz="9600" dirty="0"/>
          </a:p>
        </p:txBody>
      </p:sp>
      <p:pic>
        <p:nvPicPr>
          <p:cNvPr id="4" name="Содержимое 3" descr="53322791_0_c445_55da703e_X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620688"/>
            <a:ext cx="7458803" cy="47373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27584" y="551723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en-US" sz="9600" dirty="0" smtClean="0"/>
              <a:t>HONEY</a:t>
            </a:r>
            <a:endParaRPr lang="ru-RU" sz="9600" dirty="0"/>
          </a:p>
        </p:txBody>
      </p:sp>
      <p:pic>
        <p:nvPicPr>
          <p:cNvPr id="4" name="Содержимое 3" descr="imag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764704"/>
            <a:ext cx="6595543" cy="4646860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4522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9600" dirty="0" smtClean="0"/>
              <a:t>AN ORANGE</a:t>
            </a:r>
            <a:endParaRPr lang="ru-RU" sz="9600" dirty="0"/>
          </a:p>
        </p:txBody>
      </p:sp>
      <p:pic>
        <p:nvPicPr>
          <p:cNvPr id="4" name="Содержимое 3" descr="36498289%5B1%5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692696"/>
            <a:ext cx="5184576" cy="447418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708920"/>
            <a:ext cx="3275856" cy="3888431"/>
          </a:xfrm>
        </p:spPr>
        <p:txBody>
          <a:bodyPr>
            <a:normAutofit fontScale="90000"/>
          </a:bodyPr>
          <a:lstStyle/>
          <a:p>
            <a:r>
              <a:rPr lang="en-US" sz="9600" b="1" dirty="0" smtClean="0">
                <a:solidFill>
                  <a:srgbClr val="FF0000"/>
                </a:solidFill>
              </a:rPr>
              <a:t>æ</a:t>
            </a:r>
            <a:r>
              <a:rPr lang="ru-RU" sz="9600" b="1" dirty="0"/>
              <a:t/>
            </a:r>
            <a:br>
              <a:rPr lang="ru-RU" sz="9600" b="1" dirty="0"/>
            </a:br>
            <a:r>
              <a:rPr lang="en-US" sz="9600" b="1" dirty="0" err="1" smtClean="0">
                <a:solidFill>
                  <a:srgbClr val="00B050"/>
                </a:solidFill>
              </a:rPr>
              <a:t>i</a:t>
            </a:r>
            <a:r>
              <a:rPr lang="en-US" sz="9600" b="1" dirty="0" smtClean="0">
                <a:solidFill>
                  <a:srgbClr val="00B050"/>
                </a:solidFill>
              </a:rPr>
              <a:t>:</a:t>
            </a:r>
            <a:r>
              <a:rPr lang="en-US" sz="9600" b="1" dirty="0" smtClean="0"/>
              <a:t/>
            </a:r>
            <a:br>
              <a:rPr lang="en-US" sz="9600" b="1" dirty="0" smtClean="0"/>
            </a:br>
            <a:r>
              <a:rPr lang="en-US" sz="9600" b="1" dirty="0" smtClean="0">
                <a:solidFill>
                  <a:srgbClr val="0070C0"/>
                </a:solidFill>
              </a:rPr>
              <a:t>e</a:t>
            </a:r>
            <a:r>
              <a:rPr lang="ru-RU" sz="9600" b="1" dirty="0"/>
              <a:t/>
            </a:r>
            <a:br>
              <a:rPr lang="ru-RU" sz="9600" b="1" dirty="0"/>
            </a:br>
            <a:r>
              <a:rPr lang="en-US" sz="9600" b="1" dirty="0" smtClean="0">
                <a:solidFill>
                  <a:srgbClr val="7030A0"/>
                </a:solidFill>
              </a:rPr>
              <a:t>o</a:t>
            </a:r>
            <a:r>
              <a:rPr lang="en-US" sz="9600" dirty="0"/>
              <a:t/>
            </a:r>
            <a:br>
              <a:rPr lang="en-US" sz="9600" dirty="0"/>
            </a:br>
            <a:r>
              <a:rPr lang="ru-RU" sz="9600" dirty="0" smtClean="0"/>
              <a:t/>
            </a:r>
            <a:br>
              <a:rPr lang="ru-RU" sz="9600" dirty="0" smtClean="0"/>
            </a:br>
            <a:endParaRPr lang="ru-RU" sz="9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188640"/>
            <a:ext cx="5688632" cy="5882208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rgbClr val="FF0000"/>
                </a:solidFill>
              </a:rPr>
              <a:t>PH</a:t>
            </a:r>
            <a:r>
              <a:rPr lang="en-US" sz="3600" b="1" dirty="0" smtClean="0">
                <a:solidFill>
                  <a:srgbClr val="00B050"/>
                </a:solidFill>
              </a:rPr>
              <a:t>ON</a:t>
            </a:r>
            <a:r>
              <a:rPr lang="en-US" sz="3600" b="1" dirty="0" smtClean="0">
                <a:solidFill>
                  <a:srgbClr val="0070C0"/>
                </a:solidFill>
              </a:rPr>
              <a:t>ET</a:t>
            </a:r>
            <a:r>
              <a:rPr lang="en-US" sz="3600" b="1" dirty="0" smtClean="0">
                <a:solidFill>
                  <a:srgbClr val="7030A0"/>
                </a:solidFill>
              </a:rPr>
              <a:t>IC</a:t>
            </a:r>
            <a:r>
              <a:rPr lang="en-US" sz="3600" b="1" dirty="0" smtClean="0">
                <a:solidFill>
                  <a:srgbClr val="FF0000"/>
                </a:solidFill>
              </a:rPr>
              <a:t> EX</a:t>
            </a:r>
            <a:r>
              <a:rPr lang="en-US" sz="3600" b="1" dirty="0" smtClean="0">
                <a:solidFill>
                  <a:srgbClr val="00B050"/>
                </a:solidFill>
              </a:rPr>
              <a:t>ER</a:t>
            </a:r>
            <a:r>
              <a:rPr lang="en-US" sz="3600" b="1" dirty="0" smtClean="0">
                <a:solidFill>
                  <a:srgbClr val="0070C0"/>
                </a:solidFill>
              </a:rPr>
              <a:t>CI</a:t>
            </a:r>
            <a:r>
              <a:rPr lang="en-US" sz="3600" b="1" dirty="0" smtClean="0">
                <a:solidFill>
                  <a:srgbClr val="FF0000"/>
                </a:solidFill>
              </a:rPr>
              <a:t>SES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3600" b="1" dirty="0" smtClean="0">
                <a:solidFill>
                  <a:srgbClr val="FF0000"/>
                </a:solidFill>
              </a:rPr>
              <a:t>a</a:t>
            </a:r>
            <a:r>
              <a:rPr lang="en-US" sz="3600" b="1" dirty="0" smtClean="0">
                <a:solidFill>
                  <a:schemeClr val="tx1"/>
                </a:solidFill>
              </a:rPr>
              <a:t>pple, c</a:t>
            </a:r>
            <a:r>
              <a:rPr lang="en-US" sz="3600" b="1" dirty="0" smtClean="0">
                <a:solidFill>
                  <a:srgbClr val="FF0000"/>
                </a:solidFill>
              </a:rPr>
              <a:t>a</a:t>
            </a:r>
            <a:r>
              <a:rPr lang="en-US" sz="3600" b="1" dirty="0" smtClean="0">
                <a:solidFill>
                  <a:schemeClr val="tx1"/>
                </a:solidFill>
              </a:rPr>
              <a:t>rrot, s</a:t>
            </a:r>
            <a:r>
              <a:rPr lang="en-US" sz="3600" b="1" dirty="0" smtClean="0">
                <a:solidFill>
                  <a:srgbClr val="FF0000"/>
                </a:solidFill>
              </a:rPr>
              <a:t>a</a:t>
            </a:r>
            <a:r>
              <a:rPr lang="en-US" sz="3600" b="1" dirty="0" smtClean="0">
                <a:solidFill>
                  <a:schemeClr val="tx1"/>
                </a:solidFill>
              </a:rPr>
              <a:t>ndwich, j</a:t>
            </a:r>
            <a:r>
              <a:rPr lang="en-US" sz="3600" b="1" dirty="0" smtClean="0">
                <a:solidFill>
                  <a:srgbClr val="FF0000"/>
                </a:solidFill>
              </a:rPr>
              <a:t>a</a:t>
            </a:r>
            <a:r>
              <a:rPr lang="en-US" sz="3600" b="1" dirty="0" smtClean="0">
                <a:solidFill>
                  <a:schemeClr val="tx1"/>
                </a:solidFill>
              </a:rPr>
              <a:t>m, h</a:t>
            </a:r>
            <a:r>
              <a:rPr lang="en-US" sz="3600" b="1" dirty="0" smtClean="0">
                <a:solidFill>
                  <a:srgbClr val="FF0000"/>
                </a:solidFill>
              </a:rPr>
              <a:t>a</a:t>
            </a:r>
            <a:r>
              <a:rPr lang="en-US" sz="3600" b="1" dirty="0" smtClean="0">
                <a:solidFill>
                  <a:schemeClr val="tx1"/>
                </a:solidFill>
              </a:rPr>
              <a:t>m</a:t>
            </a:r>
            <a:endParaRPr lang="en-US" sz="3600" b="1" dirty="0">
              <a:solidFill>
                <a:schemeClr val="tx1"/>
              </a:solidFill>
            </a:endParaRPr>
          </a:p>
          <a:p>
            <a:pPr algn="l"/>
            <a:endParaRPr lang="en-US" sz="3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3600" b="1" dirty="0" smtClean="0">
                <a:solidFill>
                  <a:schemeClr val="tx1"/>
                </a:solidFill>
              </a:rPr>
              <a:t>t</a:t>
            </a:r>
            <a:r>
              <a:rPr lang="en-US" sz="3600" b="1" dirty="0" smtClean="0">
                <a:solidFill>
                  <a:srgbClr val="00B050"/>
                </a:solidFill>
              </a:rPr>
              <a:t>ea</a:t>
            </a:r>
            <a:r>
              <a:rPr lang="en-US" sz="3600" b="1" dirty="0" smtClean="0">
                <a:solidFill>
                  <a:schemeClr val="tx1"/>
                </a:solidFill>
              </a:rPr>
              <a:t>, ch</a:t>
            </a:r>
            <a:r>
              <a:rPr lang="en-US" sz="3600" b="1" dirty="0" smtClean="0">
                <a:solidFill>
                  <a:srgbClr val="00B050"/>
                </a:solidFill>
              </a:rPr>
              <a:t>ee</a:t>
            </a:r>
            <a:r>
              <a:rPr lang="en-US" sz="3600" b="1" dirty="0" smtClean="0">
                <a:solidFill>
                  <a:schemeClr val="tx1"/>
                </a:solidFill>
              </a:rPr>
              <a:t>se, sw</a:t>
            </a:r>
            <a:r>
              <a:rPr lang="en-US" sz="3600" b="1" dirty="0" smtClean="0">
                <a:solidFill>
                  <a:srgbClr val="00B050"/>
                </a:solidFill>
              </a:rPr>
              <a:t>ee</a:t>
            </a:r>
            <a:r>
              <a:rPr lang="en-US" sz="3600" b="1" dirty="0" smtClean="0">
                <a:solidFill>
                  <a:schemeClr val="tx1"/>
                </a:solidFill>
              </a:rPr>
              <a:t>ts, p</a:t>
            </a:r>
            <a:r>
              <a:rPr lang="en-US" sz="3600" b="1" dirty="0" smtClean="0">
                <a:solidFill>
                  <a:srgbClr val="00B050"/>
                </a:solidFill>
              </a:rPr>
              <a:t>ie</a:t>
            </a:r>
            <a:r>
              <a:rPr lang="en-US" sz="3600" b="1" dirty="0" smtClean="0">
                <a:solidFill>
                  <a:schemeClr val="tx1"/>
                </a:solidFill>
              </a:rPr>
              <a:t>ce</a:t>
            </a:r>
          </a:p>
          <a:p>
            <a:pPr algn="l"/>
            <a:endParaRPr lang="en-US" sz="3600" b="1" dirty="0">
              <a:solidFill>
                <a:schemeClr val="tx1"/>
              </a:solidFill>
            </a:endParaRPr>
          </a:p>
          <a:p>
            <a:pPr algn="l"/>
            <a:r>
              <a:rPr lang="en-US" sz="3600" b="1" dirty="0">
                <a:solidFill>
                  <a:schemeClr val="tx1"/>
                </a:solidFill>
              </a:rPr>
              <a:t>l</a:t>
            </a:r>
            <a:r>
              <a:rPr lang="en-US" sz="3600" b="1" dirty="0" smtClean="0">
                <a:solidFill>
                  <a:srgbClr val="0070C0"/>
                </a:solidFill>
              </a:rPr>
              <a:t>e</a:t>
            </a:r>
            <a:r>
              <a:rPr lang="en-US" sz="3600" b="1" dirty="0" smtClean="0">
                <a:solidFill>
                  <a:schemeClr val="tx1"/>
                </a:solidFill>
              </a:rPr>
              <a:t>mon, br</a:t>
            </a:r>
            <a:r>
              <a:rPr lang="en-US" sz="3600" b="1" dirty="0" smtClean="0">
                <a:solidFill>
                  <a:srgbClr val="0070C0"/>
                </a:solidFill>
              </a:rPr>
              <a:t>ea</a:t>
            </a:r>
            <a:r>
              <a:rPr lang="en-US" sz="3600" b="1" dirty="0" smtClean="0">
                <a:solidFill>
                  <a:schemeClr val="tx1"/>
                </a:solidFill>
              </a:rPr>
              <a:t>d</a:t>
            </a:r>
          </a:p>
          <a:p>
            <a:pPr algn="l"/>
            <a:endParaRPr lang="en-US" sz="3600" b="1" dirty="0">
              <a:solidFill>
                <a:schemeClr val="tx1"/>
              </a:solidFill>
            </a:endParaRPr>
          </a:p>
          <a:p>
            <a:pPr algn="l"/>
            <a:r>
              <a:rPr lang="en-US" sz="3600" b="1" dirty="0" smtClean="0">
                <a:solidFill>
                  <a:schemeClr val="tx1"/>
                </a:solidFill>
              </a:rPr>
              <a:t>c</a:t>
            </a:r>
            <a:r>
              <a:rPr lang="en-US" sz="3600" b="1" dirty="0" smtClean="0">
                <a:solidFill>
                  <a:srgbClr val="7030A0"/>
                </a:solidFill>
              </a:rPr>
              <a:t>o</a:t>
            </a:r>
            <a:r>
              <a:rPr lang="en-US" sz="3600" b="1" dirty="0" smtClean="0">
                <a:solidFill>
                  <a:schemeClr val="tx1"/>
                </a:solidFill>
              </a:rPr>
              <a:t>ffee, </a:t>
            </a:r>
            <a:r>
              <a:rPr lang="en-US" sz="3600" b="1" dirty="0" smtClean="0">
                <a:solidFill>
                  <a:srgbClr val="7030A0"/>
                </a:solidFill>
              </a:rPr>
              <a:t>o</a:t>
            </a:r>
            <a:r>
              <a:rPr lang="en-US" sz="3600" b="1" dirty="0" smtClean="0">
                <a:solidFill>
                  <a:schemeClr val="tx1"/>
                </a:solidFill>
              </a:rPr>
              <a:t>range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37321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9600" dirty="0" smtClean="0"/>
              <a:t>AN APPLE</a:t>
            </a:r>
            <a:endParaRPr lang="ru-RU" sz="9600" dirty="0"/>
          </a:p>
        </p:txBody>
      </p:sp>
      <p:pic>
        <p:nvPicPr>
          <p:cNvPr id="4" name="Содержимое 3" descr="apple-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692696"/>
            <a:ext cx="6765673" cy="44644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9600" dirty="0" smtClean="0"/>
              <a:t>A BANANA</a:t>
            </a:r>
            <a:endParaRPr lang="ru-RU" sz="9600" dirty="0"/>
          </a:p>
        </p:txBody>
      </p:sp>
      <p:pic>
        <p:nvPicPr>
          <p:cNvPr id="4" name="Содержимое 3" descr="banana-clean-FD-l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5101" t="2073" r="6152" b="3428"/>
          <a:stretch>
            <a:fillRect/>
          </a:stretch>
        </p:blipFill>
        <p:spPr>
          <a:xfrm>
            <a:off x="2195736" y="548680"/>
            <a:ext cx="4968552" cy="41404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9600" dirty="0" smtClean="0"/>
              <a:t>A CARROT</a:t>
            </a:r>
            <a:endParaRPr lang="ru-RU" sz="9600" dirty="0"/>
          </a:p>
        </p:txBody>
      </p:sp>
      <p:pic>
        <p:nvPicPr>
          <p:cNvPr id="4" name="Содержимое 3" descr="1294325962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4034" b="16037"/>
          <a:stretch>
            <a:fillRect/>
          </a:stretch>
        </p:blipFill>
        <p:spPr>
          <a:xfrm>
            <a:off x="1619672" y="764704"/>
            <a:ext cx="5972432" cy="41764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500034" y="5072074"/>
            <a:ext cx="8229600" cy="1143000"/>
          </a:xfrm>
        </p:spPr>
        <p:txBody>
          <a:bodyPr>
            <a:noAutofit/>
          </a:bodyPr>
          <a:lstStyle/>
          <a:p>
            <a:r>
              <a:rPr lang="en-US" sz="9600" dirty="0" smtClean="0"/>
              <a:t>tomato</a:t>
            </a:r>
            <a:endParaRPr lang="ru-RU" sz="9600" dirty="0" smtClean="0"/>
          </a:p>
        </p:txBody>
      </p:sp>
      <p:pic>
        <p:nvPicPr>
          <p:cNvPr id="20482" name="Содержимое 7" descr="помидор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0298" y="428604"/>
            <a:ext cx="3857625" cy="4006850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357158" y="4786322"/>
            <a:ext cx="8229600" cy="1143000"/>
          </a:xfrm>
        </p:spPr>
        <p:txBody>
          <a:bodyPr>
            <a:noAutofit/>
          </a:bodyPr>
          <a:lstStyle/>
          <a:p>
            <a:r>
              <a:rPr lang="en-US" sz="9600" dirty="0" smtClean="0"/>
              <a:t>potatoes</a:t>
            </a:r>
            <a:endParaRPr lang="ru-RU" sz="9600" dirty="0" smtClean="0"/>
          </a:p>
        </p:txBody>
      </p:sp>
      <p:pic>
        <p:nvPicPr>
          <p:cNvPr id="21506" name="Содержимое 3" descr="картофель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57356" y="857232"/>
            <a:ext cx="4429125" cy="3602038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428596" y="5072074"/>
            <a:ext cx="8229600" cy="1143000"/>
          </a:xfrm>
        </p:spPr>
        <p:txBody>
          <a:bodyPr>
            <a:noAutofit/>
          </a:bodyPr>
          <a:lstStyle/>
          <a:p>
            <a:r>
              <a:rPr lang="en-US" sz="9600" dirty="0" smtClean="0"/>
              <a:t>cabbage</a:t>
            </a:r>
            <a:endParaRPr lang="ru-RU" sz="9600" dirty="0" smtClean="0"/>
          </a:p>
        </p:txBody>
      </p:sp>
      <p:pic>
        <p:nvPicPr>
          <p:cNvPr id="22530" name="Содержимое 5" descr="капуста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0298" y="1428736"/>
            <a:ext cx="3911600" cy="3754437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401080" cy="6357982"/>
          </a:xfrm>
        </p:spPr>
        <p:txBody>
          <a:bodyPr>
            <a:normAutofit fontScale="90000"/>
          </a:bodyPr>
          <a:lstStyle/>
          <a:p>
            <a:r>
              <a:rPr lang="en-US" sz="6000" dirty="0" smtClean="0">
                <a:solidFill>
                  <a:srgbClr val="FF0000"/>
                </a:solidFill>
              </a:rPr>
              <a:t>Insert the missing letters: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i="1" dirty="0" err="1" smtClean="0"/>
              <a:t>m_lk</a:t>
            </a:r>
            <a:r>
              <a:rPr lang="ru-RU" sz="6000" i="1" dirty="0" smtClean="0"/>
              <a:t>               </a:t>
            </a:r>
            <a:r>
              <a:rPr lang="en-US" sz="6000" i="1" dirty="0" err="1" smtClean="0"/>
              <a:t>j_uic</a:t>
            </a:r>
            <a:r>
              <a:rPr lang="en-US" sz="6000" i="1" dirty="0" smtClean="0"/>
              <a:t>_</a:t>
            </a:r>
            <a:r>
              <a:rPr lang="ru-RU" sz="6000" i="1" dirty="0" smtClean="0"/>
              <a:t/>
            </a:r>
            <a:br>
              <a:rPr lang="ru-RU" sz="6000" i="1" dirty="0" smtClean="0"/>
            </a:br>
            <a:r>
              <a:rPr lang="en-US" sz="6000" i="1" dirty="0" smtClean="0"/>
              <a:t> </a:t>
            </a:r>
            <a:r>
              <a:rPr lang="en-US" sz="6000" i="1" dirty="0" err="1" smtClean="0"/>
              <a:t>c_ee_e</a:t>
            </a:r>
            <a:r>
              <a:rPr lang="ru-RU" sz="6000" i="1" dirty="0" smtClean="0"/>
              <a:t> </a:t>
            </a:r>
            <a:r>
              <a:rPr lang="en-US" sz="6000" i="1" dirty="0" smtClean="0"/>
              <a:t> </a:t>
            </a:r>
            <a:r>
              <a:rPr lang="ru-RU" sz="6000" i="1" dirty="0" smtClean="0"/>
              <a:t>        </a:t>
            </a:r>
            <a:r>
              <a:rPr lang="en-US" sz="6000" i="1" dirty="0" err="1" smtClean="0"/>
              <a:t>br_ad</a:t>
            </a:r>
            <a:r>
              <a:rPr lang="ru-RU" sz="6000" i="1" dirty="0" smtClean="0"/>
              <a:t>        </a:t>
            </a:r>
            <a:r>
              <a:rPr lang="en-US" sz="6000" i="1" dirty="0" smtClean="0"/>
              <a:t> </a:t>
            </a:r>
            <a:r>
              <a:rPr lang="ru-RU" sz="6000" i="1" dirty="0" smtClean="0"/>
              <a:t>  </a:t>
            </a:r>
            <a:r>
              <a:rPr lang="en-US" sz="6000" i="1" dirty="0" err="1" smtClean="0"/>
              <a:t>ca_e</a:t>
            </a:r>
            <a:r>
              <a:rPr lang="ru-RU" sz="6000" i="1" dirty="0" smtClean="0"/>
              <a:t>            </a:t>
            </a:r>
            <a:r>
              <a:rPr lang="en-US" sz="6000" i="1" dirty="0" smtClean="0"/>
              <a:t> </a:t>
            </a:r>
            <a:r>
              <a:rPr lang="en-US" sz="6000" i="1" dirty="0" err="1" smtClean="0"/>
              <a:t>h_m</a:t>
            </a:r>
            <a:r>
              <a:rPr lang="ru-RU" sz="6000" i="1" dirty="0" smtClean="0"/>
              <a:t>               </a:t>
            </a:r>
            <a:r>
              <a:rPr lang="en-US" sz="6000" i="1" dirty="0" smtClean="0"/>
              <a:t> </a:t>
            </a:r>
            <a:r>
              <a:rPr lang="ru-RU" sz="6000" i="1" dirty="0" smtClean="0"/>
              <a:t> </a:t>
            </a:r>
            <a:r>
              <a:rPr lang="en-US" sz="6000" i="1" dirty="0" err="1" smtClean="0"/>
              <a:t>fi_h</a:t>
            </a:r>
            <a:r>
              <a:rPr lang="ru-RU" sz="6000" i="1" dirty="0" smtClean="0"/>
              <a:t> </a:t>
            </a:r>
            <a:r>
              <a:rPr lang="en-US" sz="6000" i="1" dirty="0" smtClean="0"/>
              <a:t> </a:t>
            </a:r>
            <a:r>
              <a:rPr lang="ru-RU" sz="6000" i="1" dirty="0" smtClean="0"/>
              <a:t>            </a:t>
            </a:r>
            <a:r>
              <a:rPr lang="en-US" sz="6000" i="1" dirty="0" err="1" smtClean="0"/>
              <a:t>b_tte</a:t>
            </a:r>
            <a:r>
              <a:rPr lang="en-US" sz="6000" i="1" dirty="0" smtClean="0"/>
              <a:t>_</a:t>
            </a:r>
            <a:r>
              <a:rPr lang="ru-RU" sz="6000" i="1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Содержимое 3" descr="16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071546"/>
            <a:ext cx="1000132" cy="1000132"/>
          </a:xfrm>
        </p:spPr>
      </p:pic>
      <p:pic>
        <p:nvPicPr>
          <p:cNvPr id="4" name="Содержимое 3" descr="63825105_juice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58082" y="1214422"/>
            <a:ext cx="990182" cy="857256"/>
          </a:xfrm>
          <a:prstGeom prst="rect">
            <a:avLst/>
          </a:prstGeom>
        </p:spPr>
      </p:pic>
      <p:pic>
        <p:nvPicPr>
          <p:cNvPr id="5" name="Содержимое 3" descr="chees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2143116"/>
            <a:ext cx="1171749" cy="834871"/>
          </a:xfrm>
          <a:prstGeom prst="rect">
            <a:avLst/>
          </a:prstGeom>
        </p:spPr>
      </p:pic>
      <p:pic>
        <p:nvPicPr>
          <p:cNvPr id="6" name="Содержимое 3" descr="hleb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86644" y="2071678"/>
            <a:ext cx="1311885" cy="880056"/>
          </a:xfrm>
          <a:prstGeom prst="rect">
            <a:avLst/>
          </a:prstGeom>
        </p:spPr>
      </p:pic>
      <p:pic>
        <p:nvPicPr>
          <p:cNvPr id="7" name="Содержимое 4" descr="chocolate-cake.jpg"/>
          <p:cNvPicPr>
            <a:picLocks noChangeAspect="1"/>
          </p:cNvPicPr>
          <p:nvPr/>
        </p:nvPicPr>
        <p:blipFill>
          <a:blip r:embed="rId6" cstate="print"/>
          <a:srcRect b="5110"/>
          <a:stretch>
            <a:fillRect/>
          </a:stretch>
        </p:blipFill>
        <p:spPr>
          <a:xfrm>
            <a:off x="571472" y="3000372"/>
            <a:ext cx="1170938" cy="740735"/>
          </a:xfrm>
          <a:prstGeom prst="rect">
            <a:avLst/>
          </a:prstGeom>
        </p:spPr>
      </p:pic>
      <p:pic>
        <p:nvPicPr>
          <p:cNvPr id="8" name="Содержимое 3" descr="ham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358082" y="3000372"/>
            <a:ext cx="1120684" cy="1147458"/>
          </a:xfrm>
          <a:prstGeom prst="rect">
            <a:avLst/>
          </a:prstGeom>
        </p:spPr>
      </p:pic>
      <p:pic>
        <p:nvPicPr>
          <p:cNvPr id="9" name="Рисунок 8" descr="i22.jpe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14348" y="3857628"/>
            <a:ext cx="907263" cy="1071570"/>
          </a:xfrm>
          <a:prstGeom prst="rect">
            <a:avLst/>
          </a:prstGeom>
        </p:spPr>
      </p:pic>
      <p:pic>
        <p:nvPicPr>
          <p:cNvPr id="10" name="Содержимое 3" descr="butter_682_579269a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358082" y="4143380"/>
            <a:ext cx="1326294" cy="7778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500"/>
                            </p:stCondLst>
                            <p:childTnLst>
                              <p:par>
                                <p:cTn id="3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3008313" cy="9413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/>
              <a:t>What is it?</a:t>
            </a:r>
            <a:br>
              <a:rPr lang="en-US" sz="4400" dirty="0" smtClean="0"/>
            </a:br>
            <a:r>
              <a:rPr lang="en-US" sz="2700" b="0" i="1" u="sng" dirty="0" smtClean="0"/>
              <a:t>Example:</a:t>
            </a:r>
            <a:r>
              <a:rPr lang="en-US" sz="2700" b="0" i="1" dirty="0" smtClean="0"/>
              <a:t> </a:t>
            </a:r>
            <a:r>
              <a:rPr lang="en-US" sz="2700" b="0" i="1" dirty="0" smtClean="0">
                <a:solidFill>
                  <a:srgbClr val="FF0000"/>
                </a:solidFill>
              </a:rPr>
              <a:t>1. a)</a:t>
            </a:r>
            <a:endParaRPr lang="ru-RU" sz="2700" b="0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1600" b="1" i="1" dirty="0" smtClean="0">
              <a:latin typeface="Arial Black" pitchFamily="34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600" b="1" dirty="0" smtClean="0">
                <a:latin typeface="Arial Black" pitchFamily="34" charset="0"/>
              </a:rPr>
              <a:t>a)     </a:t>
            </a:r>
            <a:r>
              <a:rPr lang="en-US" sz="1600" b="1" i="1" dirty="0" smtClean="0">
                <a:latin typeface="Arial Black" pitchFamily="34" charset="0"/>
              </a:rPr>
              <a:t>sweet</a:t>
            </a:r>
            <a:endParaRPr lang="en-US" sz="1600" b="1" dirty="0" smtClean="0">
              <a:latin typeface="Arial Black" pitchFamily="34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600" b="1" dirty="0" smtClean="0">
                <a:latin typeface="Arial Black" pitchFamily="34" charset="0"/>
              </a:rPr>
              <a:t>b)     </a:t>
            </a:r>
            <a:r>
              <a:rPr lang="en-US" sz="1600" b="1" i="1" dirty="0" smtClean="0">
                <a:latin typeface="Arial Black" pitchFamily="34" charset="0"/>
              </a:rPr>
              <a:t>orange 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600" b="1" dirty="0" smtClean="0">
                <a:latin typeface="Arial Black" pitchFamily="34" charset="0"/>
              </a:rPr>
              <a:t>c)     </a:t>
            </a:r>
            <a:r>
              <a:rPr lang="en-US" sz="1600" b="1" i="1" dirty="0" smtClean="0">
                <a:latin typeface="Arial Black" pitchFamily="34" charset="0"/>
              </a:rPr>
              <a:t>apple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600" b="1" dirty="0" smtClean="0">
                <a:latin typeface="Arial Black" pitchFamily="34" charset="0"/>
              </a:rPr>
              <a:t>d)     </a:t>
            </a:r>
            <a:r>
              <a:rPr lang="en-US" sz="1600" b="1" i="1" dirty="0" smtClean="0">
                <a:latin typeface="Arial Black" pitchFamily="34" charset="0"/>
              </a:rPr>
              <a:t>cucumber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600" b="1" dirty="0" smtClean="0">
                <a:latin typeface="Arial Black" pitchFamily="34" charset="0"/>
              </a:rPr>
              <a:t>e)     </a:t>
            </a:r>
            <a:r>
              <a:rPr lang="en-US" sz="1600" b="1" i="1" dirty="0" smtClean="0">
                <a:latin typeface="Arial Black" pitchFamily="34" charset="0"/>
              </a:rPr>
              <a:t>cabbage</a:t>
            </a:r>
          </a:p>
          <a:p>
            <a:pPr marL="342900" indent="-342900" fontAlgn="auto">
              <a:spcAft>
                <a:spcPts val="0"/>
              </a:spcAft>
              <a:buFont typeface="Arial" pitchFamily="34" charset="0"/>
              <a:buAutoNum type="alphaLcParenR" startAt="6"/>
              <a:defRPr/>
            </a:pPr>
            <a:r>
              <a:rPr lang="en-US" sz="1600" b="1" i="1" dirty="0" smtClean="0">
                <a:latin typeface="Arial Black" pitchFamily="34" charset="0"/>
              </a:rPr>
              <a:t>   carrot </a:t>
            </a:r>
          </a:p>
          <a:p>
            <a:pPr marL="342900" indent="-342900" fontAlgn="auto">
              <a:spcAft>
                <a:spcPts val="0"/>
              </a:spcAft>
              <a:buFont typeface="Arial" pitchFamily="34" charset="0"/>
              <a:buAutoNum type="alphaLcParenR" startAt="7"/>
              <a:defRPr/>
            </a:pPr>
            <a:r>
              <a:rPr lang="en-US" sz="1600" b="1" i="1" dirty="0" smtClean="0">
                <a:latin typeface="Arial Black" pitchFamily="34" charset="0"/>
              </a:rPr>
              <a:t>   potatoes</a:t>
            </a:r>
          </a:p>
          <a:p>
            <a:pPr marL="342900" indent="-342900" fontAlgn="auto">
              <a:spcAft>
                <a:spcPts val="0"/>
              </a:spcAft>
              <a:defRPr/>
            </a:pPr>
            <a:r>
              <a:rPr lang="en-US" sz="1600" b="1" i="1" dirty="0" smtClean="0">
                <a:latin typeface="Arial Black" pitchFamily="34" charset="0"/>
              </a:rPr>
              <a:t>h)     tomato</a:t>
            </a:r>
          </a:p>
          <a:p>
            <a:pPr marL="342900" indent="-342900" fontAlgn="auto">
              <a:spcAft>
                <a:spcPts val="0"/>
              </a:spcAft>
              <a:buFont typeface="Arial" pitchFamily="34" charset="0"/>
              <a:buAutoNum type="alphaLcParenR" startAt="10"/>
              <a:defRPr/>
            </a:pPr>
            <a:endParaRPr lang="en-US" sz="1600" b="1" i="1" dirty="0" smtClean="0">
              <a:latin typeface="Arial Black" pitchFamily="34" charset="0"/>
            </a:endParaRPr>
          </a:p>
          <a:p>
            <a:pPr marL="342900" indent="-34290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1600" b="1" i="1" dirty="0" smtClean="0">
              <a:latin typeface="Arial Black" pitchFamily="34" charset="0"/>
            </a:endParaRPr>
          </a:p>
          <a:p>
            <a:pPr marL="342900" indent="-34290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1600" b="1" i="1" dirty="0" smtClean="0">
              <a:latin typeface="Arial Black" pitchFamily="34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i="1" dirty="0" smtClean="0"/>
              <a:t> 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sp>
        <p:nvSpPr>
          <p:cNvPr id="25605" name="AutoShape 24"/>
          <p:cNvSpPr>
            <a:spLocks noChangeArrowheads="1"/>
          </p:cNvSpPr>
          <p:nvPr/>
        </p:nvSpPr>
        <p:spPr bwMode="auto">
          <a:xfrm>
            <a:off x="3857620" y="1214422"/>
            <a:ext cx="785813" cy="642937"/>
          </a:xfrm>
          <a:prstGeom prst="star16">
            <a:avLst>
              <a:gd name="adj" fmla="val 37500"/>
            </a:avLst>
          </a:prstGeom>
          <a:solidFill>
            <a:srgbClr val="CCFFFF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1400" b="1" dirty="0">
                <a:solidFill>
                  <a:srgbClr val="FF0000"/>
                </a:solidFill>
                <a:latin typeface="Calibri" pitchFamily="34" charset="0"/>
              </a:rPr>
              <a:t>1</a:t>
            </a:r>
            <a:endParaRPr lang="ru-RU" sz="1400" b="1" dirty="0"/>
          </a:p>
        </p:txBody>
      </p:sp>
      <p:sp>
        <p:nvSpPr>
          <p:cNvPr id="25606" name="AutoShape 25"/>
          <p:cNvSpPr>
            <a:spLocks noChangeArrowheads="1"/>
          </p:cNvSpPr>
          <p:nvPr/>
        </p:nvSpPr>
        <p:spPr bwMode="auto">
          <a:xfrm>
            <a:off x="6429388" y="1142984"/>
            <a:ext cx="774700" cy="714375"/>
          </a:xfrm>
          <a:prstGeom prst="star16">
            <a:avLst>
              <a:gd name="adj" fmla="val 37500"/>
            </a:avLst>
          </a:prstGeom>
          <a:solidFill>
            <a:srgbClr val="CCFFFF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2</a:t>
            </a:r>
            <a:endParaRPr lang="ru-RU"/>
          </a:p>
        </p:txBody>
      </p:sp>
      <p:sp>
        <p:nvSpPr>
          <p:cNvPr id="25607" name="AutoShape 26"/>
          <p:cNvSpPr>
            <a:spLocks noChangeArrowheads="1"/>
          </p:cNvSpPr>
          <p:nvPr/>
        </p:nvSpPr>
        <p:spPr bwMode="auto">
          <a:xfrm>
            <a:off x="3857620" y="2214554"/>
            <a:ext cx="714375" cy="785812"/>
          </a:xfrm>
          <a:prstGeom prst="star16">
            <a:avLst>
              <a:gd name="adj" fmla="val 37500"/>
            </a:avLst>
          </a:prstGeom>
          <a:solidFill>
            <a:srgbClr val="CCFFFF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3</a:t>
            </a:r>
            <a:endParaRPr lang="ru-RU"/>
          </a:p>
        </p:txBody>
      </p:sp>
      <p:sp>
        <p:nvSpPr>
          <p:cNvPr id="25608" name="AutoShape 28"/>
          <p:cNvSpPr>
            <a:spLocks noChangeArrowheads="1"/>
          </p:cNvSpPr>
          <p:nvPr/>
        </p:nvSpPr>
        <p:spPr bwMode="auto">
          <a:xfrm>
            <a:off x="6286512" y="2214554"/>
            <a:ext cx="785812" cy="714375"/>
          </a:xfrm>
          <a:prstGeom prst="star16">
            <a:avLst>
              <a:gd name="adj" fmla="val 37500"/>
            </a:avLst>
          </a:prstGeom>
          <a:solidFill>
            <a:srgbClr val="CCFFFF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b="1" dirty="0">
                <a:solidFill>
                  <a:srgbClr val="FF0000"/>
                </a:solidFill>
                <a:latin typeface="Calibri" pitchFamily="34" charset="0"/>
              </a:rPr>
              <a:t>4</a:t>
            </a:r>
            <a:endParaRPr lang="ru-RU" dirty="0"/>
          </a:p>
        </p:txBody>
      </p:sp>
      <p:sp>
        <p:nvSpPr>
          <p:cNvPr id="25609" name="AutoShape 29"/>
          <p:cNvSpPr>
            <a:spLocks noChangeArrowheads="1"/>
          </p:cNvSpPr>
          <p:nvPr/>
        </p:nvSpPr>
        <p:spPr bwMode="auto">
          <a:xfrm>
            <a:off x="3786182" y="3571876"/>
            <a:ext cx="700088" cy="585788"/>
          </a:xfrm>
          <a:prstGeom prst="star16">
            <a:avLst>
              <a:gd name="adj" fmla="val 37500"/>
            </a:avLst>
          </a:prstGeom>
          <a:solidFill>
            <a:srgbClr val="CCFFFF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b="1" dirty="0">
                <a:solidFill>
                  <a:srgbClr val="FF0000"/>
                </a:solidFill>
                <a:latin typeface="Calibri" pitchFamily="34" charset="0"/>
              </a:rPr>
              <a:t>5</a:t>
            </a:r>
            <a:endParaRPr lang="ru-RU" dirty="0"/>
          </a:p>
        </p:txBody>
      </p:sp>
      <p:sp>
        <p:nvSpPr>
          <p:cNvPr id="25610" name="AutoShape 30"/>
          <p:cNvSpPr>
            <a:spLocks noChangeArrowheads="1"/>
          </p:cNvSpPr>
          <p:nvPr/>
        </p:nvSpPr>
        <p:spPr bwMode="auto">
          <a:xfrm>
            <a:off x="6572264" y="3429000"/>
            <a:ext cx="614363" cy="642937"/>
          </a:xfrm>
          <a:prstGeom prst="star16">
            <a:avLst>
              <a:gd name="adj" fmla="val 37500"/>
            </a:avLst>
          </a:prstGeom>
          <a:solidFill>
            <a:srgbClr val="CCFFFF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6</a:t>
            </a:r>
            <a:endParaRPr lang="ru-RU"/>
          </a:p>
        </p:txBody>
      </p:sp>
      <p:sp>
        <p:nvSpPr>
          <p:cNvPr id="25611" name="AutoShape 32"/>
          <p:cNvSpPr>
            <a:spLocks noChangeArrowheads="1"/>
          </p:cNvSpPr>
          <p:nvPr/>
        </p:nvSpPr>
        <p:spPr bwMode="auto">
          <a:xfrm>
            <a:off x="3714744" y="4500570"/>
            <a:ext cx="709613" cy="571500"/>
          </a:xfrm>
          <a:prstGeom prst="star16">
            <a:avLst>
              <a:gd name="adj" fmla="val 37500"/>
            </a:avLst>
          </a:prstGeom>
          <a:solidFill>
            <a:srgbClr val="CCFFFF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ru-RU" b="1" dirty="0" smtClean="0">
                <a:solidFill>
                  <a:srgbClr val="FF0000"/>
                </a:solidFill>
                <a:latin typeface="Calibri" pitchFamily="34" charset="0"/>
              </a:rPr>
              <a:t>7</a:t>
            </a:r>
            <a:endParaRPr lang="ru-RU" dirty="0"/>
          </a:p>
        </p:txBody>
      </p:sp>
      <p:sp>
        <p:nvSpPr>
          <p:cNvPr id="25613" name="AutoShape 35"/>
          <p:cNvSpPr>
            <a:spLocks noChangeArrowheads="1"/>
          </p:cNvSpPr>
          <p:nvPr/>
        </p:nvSpPr>
        <p:spPr bwMode="auto">
          <a:xfrm rot="-433814">
            <a:off x="6397731" y="4619543"/>
            <a:ext cx="798512" cy="682625"/>
          </a:xfrm>
          <a:prstGeom prst="star16">
            <a:avLst>
              <a:gd name="adj" fmla="val 37500"/>
            </a:avLst>
          </a:prstGeom>
          <a:solidFill>
            <a:srgbClr val="CCFFFF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ru-RU" b="1" dirty="0" smtClean="0">
                <a:solidFill>
                  <a:srgbClr val="FF0000"/>
                </a:solidFill>
                <a:latin typeface="Calibri" pitchFamily="34" charset="0"/>
              </a:rPr>
              <a:t>8</a:t>
            </a:r>
            <a:endParaRPr lang="ru-RU" dirty="0"/>
          </a:p>
        </p:txBody>
      </p:sp>
      <p:pic>
        <p:nvPicPr>
          <p:cNvPr id="25614" name="Содержимое 5" descr="конфета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928670"/>
            <a:ext cx="714375" cy="103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5" name="Содержимое 5" descr="морковь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928670"/>
            <a:ext cx="103981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6" name="Содержимое 5" descr="капуста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2285992"/>
            <a:ext cx="785813" cy="75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7" name="Содержимое 3" descr="картофель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58082" y="2214554"/>
            <a:ext cx="107315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8" name="Содержимое 7" descr="помидор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6" y="3357562"/>
            <a:ext cx="762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9" name="Содержимое 5" descr="огурец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7F9F6"/>
              </a:clrFrom>
              <a:clrTo>
                <a:srgbClr val="F7F9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58082" y="3286124"/>
            <a:ext cx="1233488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21" name="Содержимое 7" descr="апельсин2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4357694"/>
            <a:ext cx="1252537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23" name="Содержимое 3" descr="яблоко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00958" y="4572008"/>
            <a:ext cx="100012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1425" y="2492375"/>
            <a:ext cx="1552575" cy="1552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722313" y="333375"/>
            <a:ext cx="7772400" cy="1295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algn="ctr">
              <a:lnSpc>
                <a:spcPct val="102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itchFamily="16" charset="0"/>
              </a:rPr>
              <a:t>READ AND CHOOSE </a:t>
            </a:r>
          </a:p>
        </p:txBody>
      </p:sp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611188" y="1196975"/>
            <a:ext cx="7772400" cy="5184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2" name="AutoShape 4"/>
          <p:cNvSpPr>
            <a:spLocks noChangeArrowheads="1"/>
          </p:cNvSpPr>
          <p:nvPr/>
        </p:nvSpPr>
        <p:spPr bwMode="auto">
          <a:xfrm>
            <a:off x="611188" y="1268413"/>
            <a:ext cx="6481762" cy="1081087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E4E4FF"/>
              </a:gs>
              <a:gs pos="100000">
                <a:srgbClr val="9C9CFF"/>
              </a:gs>
            </a:gsLst>
            <a:lin ang="16200000" scaled="1"/>
          </a:gradFill>
          <a:ln w="9360">
            <a:solidFill>
              <a:srgbClr val="2828B8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4"/>
              </a:srgbClr>
            </a:outerShdw>
          </a:effectLst>
        </p:spPr>
        <p:txBody>
          <a:bodyPr lIns="90000" tIns="46800" rIns="90000" bIns="46800"/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3200" dirty="0">
                <a:solidFill>
                  <a:srgbClr val="3333CC"/>
                </a:solidFill>
                <a:latin typeface="Constantia" pitchFamily="16" charset="0"/>
              </a:rPr>
              <a:t>1</a:t>
            </a:r>
            <a:r>
              <a:rPr lang="ru-RU" sz="3200" dirty="0">
                <a:solidFill>
                  <a:srgbClr val="3333CC"/>
                </a:solidFill>
                <a:latin typeface="Constantia" pitchFamily="16" charset="0"/>
              </a:rPr>
              <a:t>) </a:t>
            </a:r>
            <a:r>
              <a:rPr lang="en-US" sz="3200" dirty="0">
                <a:solidFill>
                  <a:srgbClr val="3333CC"/>
                </a:solidFill>
                <a:latin typeface="Constantia" pitchFamily="16" charset="0"/>
              </a:rPr>
              <a:t>The rabbit likes ...</a:t>
            </a:r>
          </a:p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3200" dirty="0">
                <a:solidFill>
                  <a:srgbClr val="3333CC"/>
                </a:solidFill>
                <a:latin typeface="Constantia" pitchFamily="16" charset="0"/>
              </a:rPr>
              <a:t>    a)ham  b)fish</a:t>
            </a:r>
          </a:p>
        </p:txBody>
      </p:sp>
      <p:sp>
        <p:nvSpPr>
          <p:cNvPr id="7173" name="AutoShape 5"/>
          <p:cNvSpPr>
            <a:spLocks noChangeArrowheads="1"/>
          </p:cNvSpPr>
          <p:nvPr/>
        </p:nvSpPr>
        <p:spPr bwMode="auto">
          <a:xfrm>
            <a:off x="611188" y="2420938"/>
            <a:ext cx="6481762" cy="115252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E4E4FF"/>
              </a:gs>
              <a:gs pos="100000">
                <a:srgbClr val="9C9CFF"/>
              </a:gs>
            </a:gsLst>
            <a:lin ang="16200000" scaled="1"/>
          </a:gradFill>
          <a:ln w="9525">
            <a:noFill/>
            <a:round/>
            <a:headEnd/>
            <a:tailEnd/>
          </a:ln>
          <a:effectLst>
            <a:outerShdw dist="20160" dir="5400000" algn="ctr" rotWithShape="0">
              <a:srgbClr val="000000">
                <a:alpha val="38034"/>
              </a:srgbClr>
            </a:outerShdw>
          </a:effectLst>
        </p:spPr>
        <p:txBody>
          <a:bodyPr lIns="90000" tIns="46800" rIns="90000" bIns="46800"/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3200">
                <a:solidFill>
                  <a:srgbClr val="3333CC"/>
                </a:solidFill>
                <a:latin typeface="Constantia" pitchFamily="16" charset="0"/>
              </a:rPr>
              <a:t>2)</a:t>
            </a:r>
            <a:r>
              <a:rPr lang="ru-RU" sz="3200">
                <a:solidFill>
                  <a:srgbClr val="3333CC"/>
                </a:solidFill>
                <a:latin typeface="Constantia" pitchFamily="16" charset="0"/>
              </a:rPr>
              <a:t> </a:t>
            </a:r>
            <a:r>
              <a:rPr lang="en-US" sz="3200">
                <a:solidFill>
                  <a:srgbClr val="3333CC"/>
                </a:solidFill>
                <a:latin typeface="Constantia" pitchFamily="16" charset="0"/>
              </a:rPr>
              <a:t>The bird likes</a:t>
            </a:r>
            <a:r>
              <a:rPr lang="ru-RU" sz="3200">
                <a:solidFill>
                  <a:srgbClr val="3333CC"/>
                </a:solidFill>
                <a:latin typeface="Constantia" pitchFamily="16" charset="0"/>
              </a:rPr>
              <a:t> …</a:t>
            </a:r>
          </a:p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3200">
                <a:solidFill>
                  <a:srgbClr val="3333CC"/>
                </a:solidFill>
                <a:latin typeface="Constantia" pitchFamily="16" charset="0"/>
              </a:rPr>
              <a:t>    a)sweets</a:t>
            </a:r>
            <a:r>
              <a:rPr lang="ru-RU" sz="3200">
                <a:solidFill>
                  <a:srgbClr val="3333CC"/>
                </a:solidFill>
                <a:latin typeface="Constantia" pitchFamily="16" charset="0"/>
              </a:rPr>
              <a:t>          </a:t>
            </a:r>
            <a:r>
              <a:rPr lang="en-US" sz="3200">
                <a:solidFill>
                  <a:srgbClr val="3333CC"/>
                </a:solidFill>
                <a:latin typeface="Constantia" pitchFamily="16" charset="0"/>
              </a:rPr>
              <a:t> </a:t>
            </a:r>
            <a:r>
              <a:rPr lang="ru-RU" sz="3200">
                <a:solidFill>
                  <a:srgbClr val="3333CC"/>
                </a:solidFill>
                <a:latin typeface="Constantia" pitchFamily="16" charset="0"/>
              </a:rPr>
              <a:t>    </a:t>
            </a:r>
            <a:r>
              <a:rPr lang="en-US" sz="3200">
                <a:solidFill>
                  <a:srgbClr val="3333CC"/>
                </a:solidFill>
                <a:latin typeface="Constantia" pitchFamily="16" charset="0"/>
              </a:rPr>
              <a:t>c)cabbage </a:t>
            </a:r>
          </a:p>
        </p:txBody>
      </p:sp>
      <p:sp>
        <p:nvSpPr>
          <p:cNvPr id="7174" name="AutoShape 6"/>
          <p:cNvSpPr>
            <a:spLocks noChangeArrowheads="1"/>
          </p:cNvSpPr>
          <p:nvPr/>
        </p:nvSpPr>
        <p:spPr bwMode="auto">
          <a:xfrm>
            <a:off x="611188" y="3644900"/>
            <a:ext cx="6481762" cy="115252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E4E4FF"/>
              </a:gs>
              <a:gs pos="100000">
                <a:srgbClr val="9C9CFF"/>
              </a:gs>
            </a:gsLst>
            <a:lin ang="16200000" scaled="1"/>
          </a:gradFill>
          <a:ln w="9525">
            <a:noFill/>
            <a:round/>
            <a:headEnd/>
            <a:tailEnd/>
          </a:ln>
          <a:effectLst>
            <a:outerShdw dist="20160" dir="5400000" algn="ctr" rotWithShape="0">
              <a:srgbClr val="000000">
                <a:alpha val="38034"/>
              </a:srgbClr>
            </a:outerShdw>
          </a:effectLst>
        </p:spPr>
        <p:txBody>
          <a:bodyPr lIns="90000" tIns="46800" rIns="90000" bIns="46800"/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3200">
                <a:solidFill>
                  <a:srgbClr val="3333CC"/>
                </a:solidFill>
                <a:latin typeface="Constantia" pitchFamily="16" charset="0"/>
              </a:rPr>
              <a:t>3)The bear likes …</a:t>
            </a:r>
          </a:p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3200">
                <a:solidFill>
                  <a:srgbClr val="3333CC"/>
                </a:solidFill>
                <a:latin typeface="Constantia" pitchFamily="16" charset="0"/>
              </a:rPr>
              <a:t>                   </a:t>
            </a:r>
            <a:r>
              <a:rPr lang="en-US" sz="3200">
                <a:solidFill>
                  <a:srgbClr val="3333CC"/>
                </a:solidFill>
                <a:latin typeface="Constantia" pitchFamily="16" charset="0"/>
              </a:rPr>
              <a:t>b)lemon  c)ice-cream</a:t>
            </a: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611188" y="4868863"/>
            <a:ext cx="6553200" cy="115252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E4E4FF"/>
              </a:gs>
              <a:gs pos="100000">
                <a:srgbClr val="9C9CFF"/>
              </a:gs>
            </a:gsLst>
            <a:lin ang="16200000" scaled="1"/>
          </a:gradFill>
          <a:ln w="9360">
            <a:solidFill>
              <a:srgbClr val="2828B8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4"/>
              </a:srgbClr>
            </a:outerShdw>
          </a:effectLst>
        </p:spPr>
        <p:txBody>
          <a:bodyPr lIns="90000" tIns="46800" rIns="90000" bIns="46800"/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3200">
                <a:solidFill>
                  <a:srgbClr val="3333CC"/>
                </a:solidFill>
                <a:latin typeface="Constantia" pitchFamily="16" charset="0"/>
              </a:rPr>
              <a:t>4) The cat likes …</a:t>
            </a:r>
          </a:p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3200">
                <a:solidFill>
                  <a:srgbClr val="3333CC"/>
                </a:solidFill>
                <a:latin typeface="Constantia" pitchFamily="16" charset="0"/>
              </a:rPr>
              <a:t>     a</a:t>
            </a:r>
            <a:r>
              <a:rPr lang="ru-RU" sz="3200">
                <a:solidFill>
                  <a:srgbClr val="3333CC"/>
                </a:solidFill>
                <a:latin typeface="Constantia" pitchFamily="16" charset="0"/>
              </a:rPr>
              <a:t>)</a:t>
            </a:r>
            <a:r>
              <a:rPr lang="en-US" sz="3200">
                <a:solidFill>
                  <a:srgbClr val="3333CC"/>
                </a:solidFill>
                <a:latin typeface="Constantia" pitchFamily="16" charset="0"/>
              </a:rPr>
              <a:t>apple  b)jam</a:t>
            </a:r>
          </a:p>
        </p:txBody>
      </p:sp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588" y="3573463"/>
            <a:ext cx="1533525" cy="1476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125" y="1052513"/>
            <a:ext cx="2019300" cy="1628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96150" y="5018088"/>
            <a:ext cx="1847850" cy="36782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7179" name="AutoShape 11"/>
          <p:cNvSpPr>
            <a:spLocks noChangeArrowheads="1"/>
          </p:cNvSpPr>
          <p:nvPr/>
        </p:nvSpPr>
        <p:spPr bwMode="auto">
          <a:xfrm>
            <a:off x="3419475" y="1773238"/>
            <a:ext cx="1944688" cy="576262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dirty="0">
                <a:solidFill>
                  <a:srgbClr val="00B050"/>
                </a:solidFill>
                <a:latin typeface="Constantia" pitchFamily="16" charset="0"/>
              </a:rPr>
              <a:t> </a:t>
            </a:r>
            <a:r>
              <a:rPr lang="en-US" sz="3200" dirty="0">
                <a:solidFill>
                  <a:srgbClr val="3333CC"/>
                </a:solidFill>
                <a:latin typeface="Constantia" pitchFamily="16" charset="0"/>
              </a:rPr>
              <a:t>c)carrot</a:t>
            </a:r>
          </a:p>
        </p:txBody>
      </p:sp>
      <p:sp>
        <p:nvSpPr>
          <p:cNvPr id="7180" name="AutoShape 12"/>
          <p:cNvSpPr>
            <a:spLocks noChangeArrowheads="1"/>
          </p:cNvSpPr>
          <p:nvPr/>
        </p:nvSpPr>
        <p:spPr bwMode="auto">
          <a:xfrm>
            <a:off x="2627313" y="2924175"/>
            <a:ext cx="1728787" cy="1152525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>
                <a:solidFill>
                  <a:srgbClr val="3333CC"/>
                </a:solidFill>
                <a:latin typeface="Constantia" pitchFamily="16" charset="0"/>
              </a:rPr>
              <a:t>b)corn</a:t>
            </a:r>
          </a:p>
        </p:txBody>
      </p:sp>
      <p:sp>
        <p:nvSpPr>
          <p:cNvPr id="7181" name="AutoShape 13"/>
          <p:cNvSpPr>
            <a:spLocks noChangeArrowheads="1"/>
          </p:cNvSpPr>
          <p:nvPr/>
        </p:nvSpPr>
        <p:spPr bwMode="auto">
          <a:xfrm>
            <a:off x="971550" y="4149725"/>
            <a:ext cx="2160588" cy="64770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>
                <a:solidFill>
                  <a:srgbClr val="3333CC"/>
                </a:solidFill>
                <a:latin typeface="Constantia" pitchFamily="16" charset="0"/>
              </a:rPr>
              <a:t>a)honey</a:t>
            </a:r>
          </a:p>
        </p:txBody>
      </p:sp>
      <p:sp>
        <p:nvSpPr>
          <p:cNvPr id="7182" name="AutoShape 14"/>
          <p:cNvSpPr>
            <a:spLocks noChangeArrowheads="1"/>
          </p:cNvSpPr>
          <p:nvPr/>
        </p:nvSpPr>
        <p:spPr bwMode="auto">
          <a:xfrm>
            <a:off x="3779838" y="5445125"/>
            <a:ext cx="1778000" cy="792163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>
                <a:solidFill>
                  <a:srgbClr val="3333CC"/>
                </a:solidFill>
                <a:latin typeface="Constantia" pitchFamily="16" charset="0"/>
              </a:rPr>
              <a:t>c)milk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0" dur="500"/>
                                        <p:tgtEl>
                                          <p:spTgt spid="7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additive="repl">
                                        <p:cTn id="14" dur="2000" fill="hold" masterRel="sameClick"/>
                                        <p:tgtEl>
                                          <p:spTgt spid="7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0099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" dur="3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2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5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mph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additive="repl">
                                        <p:cTn id="29" dur="2000" fill="hold" masterRel="sameClick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0099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2" dur="30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0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additive="repl">
                                        <p:cTn id="44" dur="2000" fill="hold" masterRel="sameClick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0099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7" dur="3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2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5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additive="repl">
                                        <p:cTn id="59" dur="2000" fill="hold" masterRel="sameClick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0099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62" dur="3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view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73658"/>
            <a:ext cx="9144000" cy="6931658"/>
          </a:xfrm>
          <a:prstGeom prst="rect">
            <a:avLst/>
          </a:prstGeom>
        </p:spPr>
      </p:pic>
      <p:pic>
        <p:nvPicPr>
          <p:cNvPr id="1026" name="Picture 2" descr="D:\картинки\1321985889_mickey_004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643042" cy="1790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4810" y="357166"/>
            <a:ext cx="4714908" cy="6500834"/>
          </a:xfrm>
        </p:spPr>
        <p:txBody>
          <a:bodyPr>
            <a:noAutofit/>
          </a:bodyPr>
          <a:lstStyle/>
          <a:p>
            <a:r>
              <a:rPr lang="en-US" sz="3200" dirty="0" smtClean="0"/>
              <a:t>Good morning, children!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en-US" sz="3200" dirty="0" smtClean="0"/>
              <a:t>I’m </a:t>
            </a:r>
            <a:r>
              <a:rPr lang="en-US" sz="3200" dirty="0" err="1" smtClean="0"/>
              <a:t>Winne</a:t>
            </a:r>
            <a:r>
              <a:rPr lang="en-US" sz="3200" dirty="0" smtClean="0"/>
              <a:t>-the Pooh. I want to tell you what I like to eat.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en-US" sz="3200" dirty="0" smtClean="0"/>
              <a:t>Look at the pictures and repeat.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5" name="Содержимое 4" descr="winnie-the-pooh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484784"/>
            <a:ext cx="2880320" cy="4961204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Игра «Путаница» .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Догадайся 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о каких словах идет речь,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составь 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с ними словосочетания.</a:t>
            </a:r>
            <a:br>
              <a:rPr lang="ru-RU" sz="2400" i="1" dirty="0">
                <a:solidFill>
                  <a:schemeClr val="tx2">
                    <a:lumMod val="50000"/>
                  </a:schemeClr>
                </a:solidFill>
              </a:rPr>
            </a:br>
            <a:endParaRPr lang="ru-RU" sz="2400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169" name="Object 1"/>
          <p:cNvGraphicFramePr>
            <a:graphicFrameLocks noChangeAspect="1"/>
          </p:cNvGraphicFramePr>
          <p:nvPr/>
        </p:nvGraphicFramePr>
        <p:xfrm>
          <a:off x="500033" y="1571612"/>
          <a:ext cx="8072493" cy="4357718"/>
        </p:xfrm>
        <a:graphic>
          <a:graphicData uri="http://schemas.openxmlformats.org/presentationml/2006/ole">
            <p:oleObj spid="_x0000_s7169" name="Слайд" r:id="rId3" imgW="4568900" imgH="3425883" progId="PowerPoint.Slide.12">
              <p:embed/>
            </p:oleObj>
          </a:graphicData>
        </a:graphic>
      </p:graphicFrame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04088"/>
            <a:ext cx="8401080" cy="486805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</a:rPr>
              <a:t>Make a dialogue: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1.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Mickey: Winnie, do you like honey?</a:t>
            </a:r>
            <a:br>
              <a:rPr lang="en-US" sz="4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2.Winnie: Yes,  please.</a:t>
            </a:r>
            <a:br>
              <a:rPr lang="en-US" sz="4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3. Mickey : Would you like some juice?</a:t>
            </a:r>
            <a:br>
              <a:rPr lang="en-US" sz="4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4. Winnie: Yes, I do.</a:t>
            </a:r>
            <a:br>
              <a:rPr lang="en-US" sz="4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5. Mickey : Help yourself!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4</a:t>
            </a:r>
            <a:endParaRPr lang="ru-RU" sz="2000" dirty="0"/>
          </a:p>
        </p:txBody>
      </p:sp>
      <p:pic>
        <p:nvPicPr>
          <p:cNvPr id="4" name="Содержимое 4" descr="winnie-the-pooh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429520" y="1928802"/>
            <a:ext cx="2008850" cy="4525963"/>
          </a:xfrm>
        </p:spPr>
      </p:pic>
      <p:pic>
        <p:nvPicPr>
          <p:cNvPr id="1026" name="Picture 2" descr="D:\1321985889_mickey_004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444110"/>
            <a:ext cx="2214578" cy="2413890"/>
          </a:xfrm>
          <a:prstGeom prst="rect">
            <a:avLst/>
          </a:prstGeom>
          <a:noFill/>
        </p:spPr>
      </p:pic>
      <p:pic>
        <p:nvPicPr>
          <p:cNvPr id="6" name="Содержимое 3" descr="imag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00298" y="4952086"/>
            <a:ext cx="2071702" cy="1459609"/>
          </a:xfrm>
          <a:prstGeom prst="rect">
            <a:avLst/>
          </a:prstGeom>
        </p:spPr>
      </p:pic>
      <p:pic>
        <p:nvPicPr>
          <p:cNvPr id="7" name="Содержимое 3" descr="63825105_juice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00694" y="4572008"/>
            <a:ext cx="1587596" cy="18326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4149080"/>
            <a:ext cx="3008313" cy="1162050"/>
          </a:xfrm>
        </p:spPr>
        <p:txBody>
          <a:bodyPr>
            <a:noAutofit/>
          </a:bodyPr>
          <a:lstStyle/>
          <a:p>
            <a:r>
              <a:rPr lang="en-US" sz="6000" dirty="0" smtClean="0"/>
              <a:t>Thank you children!</a:t>
            </a:r>
            <a:br>
              <a:rPr lang="en-US" sz="6000" dirty="0" smtClean="0"/>
            </a:br>
            <a:r>
              <a:rPr lang="en-US" sz="6000" dirty="0" smtClean="0"/>
              <a:t>Bye-bye!</a:t>
            </a:r>
            <a:endParaRPr lang="ru-RU" sz="6000" dirty="0"/>
          </a:p>
        </p:txBody>
      </p:sp>
      <p:pic>
        <p:nvPicPr>
          <p:cNvPr id="5" name="Содержимое 4" descr="winnie-the-pooh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945062" y="527844"/>
            <a:ext cx="2371725" cy="5343525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55576" y="5373216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en-US" sz="9600" dirty="0" smtClean="0"/>
              <a:t>TEA</a:t>
            </a:r>
            <a:endParaRPr lang="ru-RU" sz="9600" dirty="0"/>
          </a:p>
        </p:txBody>
      </p:sp>
      <p:pic>
        <p:nvPicPr>
          <p:cNvPr id="4" name="Содержимое 3" descr="00002h4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332656"/>
            <a:ext cx="6789326" cy="4752528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3568" y="551723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en-US" sz="9600" dirty="0" smtClean="0"/>
              <a:t>COFFEE</a:t>
            </a:r>
            <a:endParaRPr lang="ru-RU" sz="9600" dirty="0"/>
          </a:p>
        </p:txBody>
      </p:sp>
      <p:pic>
        <p:nvPicPr>
          <p:cNvPr id="4" name="Содержимое 3" descr="kof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836712"/>
            <a:ext cx="5664629" cy="4248472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3568" y="5445224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en-US" sz="9600" dirty="0" smtClean="0"/>
              <a:t>MILK</a:t>
            </a:r>
            <a:endParaRPr lang="ru-RU" sz="9600" dirty="0"/>
          </a:p>
        </p:txBody>
      </p:sp>
      <p:pic>
        <p:nvPicPr>
          <p:cNvPr id="4" name="Содержимое 3" descr="16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7704" y="260648"/>
            <a:ext cx="4968552" cy="4968552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3568" y="5373216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en-US" sz="9600" dirty="0" smtClean="0"/>
              <a:t>JUICE</a:t>
            </a:r>
            <a:endParaRPr lang="ru-RU" sz="9600" dirty="0"/>
          </a:p>
        </p:txBody>
      </p:sp>
      <p:pic>
        <p:nvPicPr>
          <p:cNvPr id="4" name="Содержимое 3" descr="63825105_juice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55776" y="404664"/>
            <a:ext cx="4032448" cy="4654819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1560" y="551723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en-US" sz="9600" dirty="0" smtClean="0"/>
              <a:t>SUGAR</a:t>
            </a:r>
            <a:endParaRPr lang="ru-RU" sz="9600" dirty="0"/>
          </a:p>
        </p:txBody>
      </p:sp>
      <p:pic>
        <p:nvPicPr>
          <p:cNvPr id="4" name="Содержимое 3" descr="istoriya-saxar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404664"/>
            <a:ext cx="5301688" cy="4824536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27584" y="5445224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en-US" sz="9600" dirty="0" smtClean="0"/>
              <a:t>A LEMON</a:t>
            </a:r>
            <a:endParaRPr lang="ru-RU" sz="9600" dirty="0"/>
          </a:p>
        </p:txBody>
      </p:sp>
      <p:pic>
        <p:nvPicPr>
          <p:cNvPr id="4" name="Содержимое 3" descr="58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1720" y="188640"/>
            <a:ext cx="5011062" cy="4621312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344</TotalTime>
  <Words>181</Words>
  <Application>Microsoft Office PowerPoint</Application>
  <PresentationFormat>Экран (4:3)</PresentationFormat>
  <Paragraphs>77</Paragraphs>
  <Slides>32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4" baseType="lpstr">
      <vt:lpstr>Тема Office</vt:lpstr>
      <vt:lpstr>Слайд</vt:lpstr>
      <vt:lpstr>Слайд 1</vt:lpstr>
      <vt:lpstr>æ i: e o  </vt:lpstr>
      <vt:lpstr>Good morning, children! I’m Winne-the Pooh. I want to tell you what I like to eat.  Look at the pictures and repeat.  </vt:lpstr>
      <vt:lpstr>TEA</vt:lpstr>
      <vt:lpstr>COFFEE</vt:lpstr>
      <vt:lpstr>MILK</vt:lpstr>
      <vt:lpstr>JUICE</vt:lpstr>
      <vt:lpstr>SUGAR</vt:lpstr>
      <vt:lpstr>A LEMON</vt:lpstr>
      <vt:lpstr>BREAD</vt:lpstr>
      <vt:lpstr>HAM</vt:lpstr>
      <vt:lpstr>CHEESE</vt:lpstr>
      <vt:lpstr>BUTTER</vt:lpstr>
      <vt:lpstr>A SANDWICH</vt:lpstr>
      <vt:lpstr>JAM</vt:lpstr>
      <vt:lpstr>A PIECE OF CAKE</vt:lpstr>
      <vt:lpstr>SWEETS</vt:lpstr>
      <vt:lpstr>HONEY</vt:lpstr>
      <vt:lpstr>AN ORANGE</vt:lpstr>
      <vt:lpstr>AN APPLE</vt:lpstr>
      <vt:lpstr>A BANANA</vt:lpstr>
      <vt:lpstr>A CARROT</vt:lpstr>
      <vt:lpstr>tomato</vt:lpstr>
      <vt:lpstr>potatoes</vt:lpstr>
      <vt:lpstr>cabbage</vt:lpstr>
      <vt:lpstr>Insert the missing letters: m_lk               j_uic_  c_ee_e          br_ad           ca_e             h_m                 fi_h              b_tte_    </vt:lpstr>
      <vt:lpstr>What is it? Example: 1. a)</vt:lpstr>
      <vt:lpstr>Слайд 28</vt:lpstr>
      <vt:lpstr>Слайд 29</vt:lpstr>
      <vt:lpstr>Игра «Путаница» . Догадайся о каких словах идет речь, составь с ними словосочетания. </vt:lpstr>
      <vt:lpstr>Make a dialogue: 1. Mickey: Winnie, do you like honey? 2.Winnie: Yes,  please. 3. Mickey : Would you like some juice? 4. Winnie: Yes, I do. 5. Mickey : Help yourself!    4</vt:lpstr>
      <vt:lpstr>Thank you children! Bye-bye!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FOOD – 3rd  form</dc:title>
  <cp:lastModifiedBy>Семья)))))</cp:lastModifiedBy>
  <cp:revision>66</cp:revision>
  <dcterms:created xsi:type="dcterms:W3CDTF">2011-12-18T14:31:56Z</dcterms:created>
  <dcterms:modified xsi:type="dcterms:W3CDTF">2015-02-08T13:55:19Z</dcterms:modified>
</cp:coreProperties>
</file>