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2" r:id="rId6"/>
    <p:sldId id="26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124744"/>
            <a:ext cx="237626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Ф..соль</a:t>
            </a:r>
          </a:p>
          <a:p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С..лат</a:t>
            </a:r>
          </a:p>
          <a:p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К..пуста</a:t>
            </a:r>
          </a:p>
          <a:p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Р..</a:t>
            </a:r>
            <a:r>
              <a:rPr lang="ru-RU" sz="2800" b="1" dirty="0" err="1" smtClean="0">
                <a:solidFill>
                  <a:schemeClr val="accent6">
                    <a:lumMod val="50000"/>
                  </a:schemeClr>
                </a:solidFill>
              </a:rPr>
              <a:t>стительное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 (масло)</a:t>
            </a:r>
          </a:p>
          <a:p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К..</a:t>
            </a:r>
            <a:r>
              <a:rPr lang="ru-RU" sz="2800" b="1" dirty="0" err="1" smtClean="0">
                <a:solidFill>
                  <a:schemeClr val="accent6">
                    <a:lumMod val="50000"/>
                  </a:schemeClr>
                </a:solidFill>
              </a:rPr>
              <a:t>стрюля</a:t>
            </a:r>
            <a:endParaRPr lang="ru-RU" sz="28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260648"/>
            <a:ext cx="8136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</a:rPr>
              <a:t>По какому принципу сгруппированы слова?</a:t>
            </a:r>
            <a:endParaRPr lang="ru-RU" sz="2800" b="1" dirty="0">
              <a:solidFill>
                <a:srgbClr val="7030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47864" y="1196752"/>
            <a:ext cx="230425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С..</a:t>
            </a:r>
            <a:r>
              <a:rPr lang="ru-RU" sz="2800" b="1" dirty="0" err="1" smtClean="0"/>
              <a:t>льд</a:t>
            </a:r>
            <a:r>
              <a:rPr lang="ru-RU" sz="2800" b="1" dirty="0" smtClean="0"/>
              <a:t>..рей</a:t>
            </a:r>
          </a:p>
          <a:p>
            <a:r>
              <a:rPr lang="ru-RU" sz="2800" b="1" dirty="0" smtClean="0"/>
              <a:t>Вин..гр..т</a:t>
            </a:r>
          </a:p>
          <a:p>
            <a:r>
              <a:rPr lang="ru-RU" sz="2800" b="1" dirty="0" smtClean="0"/>
              <a:t>Скат..</a:t>
            </a:r>
            <a:r>
              <a:rPr lang="ru-RU" sz="2800" b="1" dirty="0" err="1" smtClean="0"/>
              <a:t>рть</a:t>
            </a:r>
            <a:endParaRPr lang="ru-RU" sz="2800" b="1" dirty="0" smtClean="0"/>
          </a:p>
          <a:p>
            <a:endParaRPr lang="ru-RU" sz="2800" b="1" dirty="0" smtClean="0"/>
          </a:p>
          <a:p>
            <a:endParaRPr lang="ru-RU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372200" y="1268760"/>
            <a:ext cx="230425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М..</a:t>
            </a:r>
            <a:r>
              <a:rPr lang="ru-RU" sz="2800" b="1" dirty="0" err="1" smtClean="0">
                <a:solidFill>
                  <a:srgbClr val="C00000"/>
                </a:solidFill>
              </a:rPr>
              <a:t>рковь</a:t>
            </a:r>
            <a:endParaRPr lang="ru-RU" sz="2800" b="1" dirty="0" smtClean="0">
              <a:solidFill>
                <a:srgbClr val="C00000"/>
              </a:solidFill>
            </a:endParaRPr>
          </a:p>
          <a:p>
            <a:r>
              <a:rPr lang="ru-RU" sz="2800" b="1" dirty="0" smtClean="0">
                <a:solidFill>
                  <a:srgbClr val="C00000"/>
                </a:solidFill>
              </a:rPr>
              <a:t>К..</a:t>
            </a:r>
            <a:r>
              <a:rPr lang="ru-RU" sz="2800" b="1" dirty="0" err="1" smtClean="0">
                <a:solidFill>
                  <a:srgbClr val="C00000"/>
                </a:solidFill>
              </a:rPr>
              <a:t>тлета</a:t>
            </a:r>
            <a:endParaRPr lang="ru-RU" sz="2800" b="1" dirty="0" smtClean="0">
              <a:solidFill>
                <a:srgbClr val="C00000"/>
              </a:solidFill>
            </a:endParaRPr>
          </a:p>
          <a:p>
            <a:r>
              <a:rPr lang="ru-RU" sz="2800" b="1" dirty="0" err="1" smtClean="0">
                <a:solidFill>
                  <a:srgbClr val="C00000"/>
                </a:solidFill>
              </a:rPr>
              <a:t>Ск</a:t>
            </a:r>
            <a:r>
              <a:rPr lang="ru-RU" sz="2800" b="1" dirty="0" smtClean="0">
                <a:solidFill>
                  <a:srgbClr val="C00000"/>
                </a:solidFill>
              </a:rPr>
              <a:t>..в..р..да</a:t>
            </a:r>
          </a:p>
          <a:p>
            <a:endParaRPr lang="ru-RU" sz="2800" b="1" dirty="0" smtClean="0">
              <a:solidFill>
                <a:srgbClr val="C00000"/>
              </a:solidFill>
            </a:endParaRPr>
          </a:p>
          <a:p>
            <a:endParaRPr lang="ru-RU" sz="2800" b="1" dirty="0">
              <a:solidFill>
                <a:srgbClr val="C00000"/>
              </a:solidFill>
            </a:endParaRPr>
          </a:p>
        </p:txBody>
      </p:sp>
      <p:pic>
        <p:nvPicPr>
          <p:cNvPr id="3074" name="Picture 2" descr="http://raskraska.narod.ru/azbuka/a-c.gif"/>
          <p:cNvPicPr>
            <a:picLocks noChangeAspect="1" noChangeArrowheads="1"/>
          </p:cNvPicPr>
          <p:nvPr/>
        </p:nvPicPr>
        <p:blipFill>
          <a:blip r:embed="rId2" cstate="print"/>
          <a:srcRect l="10811" t="22477" r="13514" b="22176"/>
          <a:stretch>
            <a:fillRect/>
          </a:stretch>
        </p:blipFill>
        <p:spPr bwMode="auto">
          <a:xfrm>
            <a:off x="467544" y="4005064"/>
            <a:ext cx="1440160" cy="1491594"/>
          </a:xfrm>
          <a:prstGeom prst="rect">
            <a:avLst/>
          </a:prstGeom>
          <a:noFill/>
        </p:spPr>
      </p:pic>
      <p:pic>
        <p:nvPicPr>
          <p:cNvPr id="3076" name="Picture 4" descr="http://www.online-azbuka.ru/image/bukva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2852936"/>
            <a:ext cx="3744416" cy="2240249"/>
          </a:xfrm>
          <a:prstGeom prst="rect">
            <a:avLst/>
          </a:prstGeom>
          <a:noFill/>
        </p:spPr>
      </p:pic>
      <p:pic>
        <p:nvPicPr>
          <p:cNvPr id="3078" name="Picture 6" descr="http://schoolsclass.com.ua/grebnyova/wp-content/uploads/2014/10/o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176" y="3501008"/>
            <a:ext cx="2664296" cy="26642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980728"/>
            <a:ext cx="374441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/>
              <a:t>Выспаться, сушиться, нравлюсь, гордилась, коснулся, зацветаешь, спрячься, </a:t>
            </a:r>
          </a:p>
          <a:p>
            <a:r>
              <a:rPr lang="ru-RU" sz="4000" dirty="0" smtClean="0"/>
              <a:t>решили.</a:t>
            </a:r>
            <a:endParaRPr lang="ru-RU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2267744" y="260648"/>
            <a:ext cx="49685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Морфемный разбор глагола</a:t>
            </a:r>
            <a:endParaRPr lang="ru-RU" sz="2800" b="1" dirty="0">
              <a:solidFill>
                <a:srgbClr val="C00000"/>
              </a:solidFill>
            </a:endParaRPr>
          </a:p>
        </p:txBody>
      </p:sp>
      <p:pic>
        <p:nvPicPr>
          <p:cNvPr id="16386" name="Picture 2" descr="http://2.bp.blogspot.com/-5OfaKo1tNs4/ToWDooNHd7I/AAAAAAAAApI/z2fvJUjdAg8/s1600/Poriadok_razbora_slova_po_sostavu.jpg"/>
          <p:cNvPicPr>
            <a:picLocks noChangeAspect="1" noChangeArrowheads="1"/>
          </p:cNvPicPr>
          <p:nvPr/>
        </p:nvPicPr>
        <p:blipFill>
          <a:blip r:embed="rId2" cstate="print"/>
          <a:srcRect r="51331" b="9788"/>
          <a:stretch>
            <a:fillRect/>
          </a:stretch>
        </p:blipFill>
        <p:spPr bwMode="auto">
          <a:xfrm>
            <a:off x="4860032" y="908720"/>
            <a:ext cx="3930842" cy="52641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32656"/>
            <a:ext cx="828092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Вставьте пропущенные буквы.</a:t>
            </a:r>
          </a:p>
          <a:p>
            <a:r>
              <a:rPr lang="ru-RU" sz="3200" dirty="0" smtClean="0"/>
              <a:t>а) </a:t>
            </a:r>
            <a:r>
              <a:rPr lang="ru-RU" sz="3200" dirty="0" err="1" smtClean="0"/>
              <a:t>Вышл</a:t>
            </a:r>
            <a:r>
              <a:rPr lang="ru-RU" sz="3200" dirty="0" smtClean="0"/>
              <a:t>…те нужные мне книги. </a:t>
            </a:r>
          </a:p>
          <a:p>
            <a:r>
              <a:rPr lang="ru-RU" sz="3200" dirty="0" smtClean="0"/>
              <a:t>Если </a:t>
            </a:r>
            <a:r>
              <a:rPr lang="ru-RU" sz="3200" dirty="0" err="1" smtClean="0"/>
              <a:t>вышл</a:t>
            </a:r>
            <a:r>
              <a:rPr lang="ru-RU" sz="3200" dirty="0" smtClean="0"/>
              <a:t>…те в ближайшие дни, я получу их своевременно.</a:t>
            </a:r>
          </a:p>
          <a:p>
            <a:r>
              <a:rPr lang="ru-RU" sz="3200" dirty="0" smtClean="0"/>
              <a:t>б) </a:t>
            </a:r>
            <a:r>
              <a:rPr lang="ru-RU" sz="3200" dirty="0" err="1" smtClean="0"/>
              <a:t>Вытр</a:t>
            </a:r>
            <a:r>
              <a:rPr lang="ru-RU" sz="3200" dirty="0" smtClean="0"/>
              <a:t>…те пыль с письменного стола. </a:t>
            </a:r>
          </a:p>
          <a:p>
            <a:r>
              <a:rPr lang="ru-RU" sz="3200" dirty="0" smtClean="0"/>
              <a:t>Когда </a:t>
            </a:r>
            <a:r>
              <a:rPr lang="ru-RU" sz="3200" dirty="0" err="1" smtClean="0"/>
              <a:t>вытр</a:t>
            </a:r>
            <a:r>
              <a:rPr lang="ru-RU" sz="3200" dirty="0" smtClean="0"/>
              <a:t>…те, возьмите лист бумаги и </a:t>
            </a:r>
            <a:r>
              <a:rPr lang="ru-RU" sz="3200" dirty="0" err="1" smtClean="0"/>
              <a:t>напиш</a:t>
            </a:r>
            <a:r>
              <a:rPr lang="ru-RU" sz="3200" dirty="0" smtClean="0"/>
              <a:t>…те ответное письмо.</a:t>
            </a:r>
          </a:p>
          <a:p>
            <a:r>
              <a:rPr lang="ru-RU" sz="3200" dirty="0" smtClean="0"/>
              <a:t>в) Если дверь будет заперта, </a:t>
            </a:r>
            <a:r>
              <a:rPr lang="ru-RU" sz="3200" dirty="0" err="1" smtClean="0"/>
              <a:t>стукн</a:t>
            </a:r>
            <a:r>
              <a:rPr lang="ru-RU" sz="3200" dirty="0" smtClean="0"/>
              <a:t>…те в неё. Как только </a:t>
            </a:r>
            <a:r>
              <a:rPr lang="ru-RU" sz="3200" dirty="0" err="1" smtClean="0"/>
              <a:t>стукн</a:t>
            </a:r>
            <a:r>
              <a:rPr lang="ru-RU" sz="3200" dirty="0" smtClean="0"/>
              <a:t>…те, вам откроют.</a:t>
            </a:r>
          </a:p>
          <a:p>
            <a:r>
              <a:rPr lang="ru-RU" sz="3200" dirty="0" smtClean="0"/>
              <a:t>г) </a:t>
            </a:r>
            <a:r>
              <a:rPr lang="ru-RU" sz="3200" dirty="0" err="1" smtClean="0"/>
              <a:t>Умолкн</a:t>
            </a:r>
            <a:r>
              <a:rPr lang="ru-RU" sz="3200" dirty="0" smtClean="0"/>
              <a:t>…те хоть на минуту. </a:t>
            </a:r>
          </a:p>
          <a:p>
            <a:r>
              <a:rPr lang="ru-RU" sz="3200" dirty="0" smtClean="0"/>
              <a:t>Пока не </a:t>
            </a:r>
            <a:r>
              <a:rPr lang="ru-RU" sz="3200" dirty="0" err="1" smtClean="0"/>
              <a:t>умолкн</a:t>
            </a:r>
            <a:r>
              <a:rPr lang="ru-RU" sz="3200" dirty="0" smtClean="0"/>
              <a:t>…те, я рассказывать не стану.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835696" y="908720"/>
            <a:ext cx="36004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И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67744" y="1412776"/>
            <a:ext cx="36004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Е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63688" y="2348880"/>
            <a:ext cx="36004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И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39752" y="2852936"/>
            <a:ext cx="36004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Е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19672" y="3284984"/>
            <a:ext cx="36004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И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372200" y="3789040"/>
            <a:ext cx="36004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И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75856" y="4293096"/>
            <a:ext cx="36004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Е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051720" y="4797152"/>
            <a:ext cx="36004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И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131840" y="5301208"/>
            <a:ext cx="36004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Е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s://im2-tub-ru.yandex.net/i?id=51fa3da57efbc46591576253b44d554c&amp;n=33&amp;h=215&amp;w=28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4628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s://otvet.imgsmail.ru/download/01edd1a26fd0b18eece9107d06f5c0e6_i-1681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4" name="Picture 4" descr="http://900igr.net/datas/russkij-jazyk/Predlozhenija-s-bezlichnymi-glagolami/0004-004-Sintaksicheskaja-ro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153</Words>
  <Application>Microsoft Office PowerPoint</Application>
  <PresentationFormat>Экран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Серёга</dc:creator>
  <cp:lastModifiedBy>Windows User</cp:lastModifiedBy>
  <cp:revision>5</cp:revision>
  <dcterms:created xsi:type="dcterms:W3CDTF">2016-05-03T13:56:43Z</dcterms:created>
  <dcterms:modified xsi:type="dcterms:W3CDTF">2016-05-31T12:12:11Z</dcterms:modified>
</cp:coreProperties>
</file>