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9" r:id="rId5"/>
    <p:sldId id="258" r:id="rId6"/>
    <p:sldId id="262"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0" d="100"/>
          <a:sy n="100" d="100"/>
        </p:scale>
        <p:origin x="-2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CC49B51-8675-47CC-AB80-933DE3BF445A}" type="datetimeFigureOut">
              <a:rPr lang="ru-RU" smtClean="0"/>
              <a:t>10.05.2013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BEC665A-D733-48BF-A776-0779D7749DA8}"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CC49B51-8675-47CC-AB80-933DE3BF445A}" type="datetimeFigureOut">
              <a:rPr lang="ru-RU" smtClean="0"/>
              <a:t>10.05.2013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BEC665A-D733-48BF-A776-0779D7749DA8}"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CC49B51-8675-47CC-AB80-933DE3BF445A}" type="datetimeFigureOut">
              <a:rPr lang="ru-RU" smtClean="0"/>
              <a:t>10.05.2013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BEC665A-D733-48BF-A776-0779D7749DA8}"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CC49B51-8675-47CC-AB80-933DE3BF445A}" type="datetimeFigureOut">
              <a:rPr lang="ru-RU" smtClean="0"/>
              <a:t>10.05.2013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BEC665A-D733-48BF-A776-0779D7749DA8}"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CC49B51-8675-47CC-AB80-933DE3BF445A}" type="datetimeFigureOut">
              <a:rPr lang="ru-RU" smtClean="0"/>
              <a:t>10.05.2013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BEC665A-D733-48BF-A776-0779D7749DA8}"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CC49B51-8675-47CC-AB80-933DE3BF445A}" type="datetimeFigureOut">
              <a:rPr lang="ru-RU" smtClean="0"/>
              <a:t>10.05.2013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BEC665A-D733-48BF-A776-0779D7749DA8}"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CC49B51-8675-47CC-AB80-933DE3BF445A}" type="datetimeFigureOut">
              <a:rPr lang="ru-RU" smtClean="0"/>
              <a:t>10.05.2013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BEC665A-D733-48BF-A776-0779D7749DA8}"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CC49B51-8675-47CC-AB80-933DE3BF445A}" type="datetimeFigureOut">
              <a:rPr lang="ru-RU" smtClean="0"/>
              <a:t>10.05.2013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BEC665A-D733-48BF-A776-0779D7749DA8}"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CC49B51-8675-47CC-AB80-933DE3BF445A}" type="datetimeFigureOut">
              <a:rPr lang="ru-RU" smtClean="0"/>
              <a:t>10.05.2013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BEC665A-D733-48BF-A776-0779D7749DA8}"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CC49B51-8675-47CC-AB80-933DE3BF445A}" type="datetimeFigureOut">
              <a:rPr lang="ru-RU" smtClean="0"/>
              <a:t>10.05.2013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BEC665A-D733-48BF-A776-0779D7749DA8}"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CC49B51-8675-47CC-AB80-933DE3BF445A}" type="datetimeFigureOut">
              <a:rPr lang="ru-RU" smtClean="0"/>
              <a:t>10.05.2013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BEC665A-D733-48BF-A776-0779D7749DA8}"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C49B51-8675-47CC-AB80-933DE3BF445A}" type="datetimeFigureOut">
              <a:rPr lang="ru-RU" smtClean="0"/>
              <a:t>10.05.2013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EC665A-D733-48BF-A776-0779D7749DA8}"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4" name="Рисунок 3" descr="09.jpg"/>
          <p:cNvPicPr>
            <a:picLocks noChangeAspect="1"/>
          </p:cNvPicPr>
          <p:nvPr/>
        </p:nvPicPr>
        <p:blipFill>
          <a:blip r:embed="rId2" cstate="print"/>
          <a:stretch>
            <a:fillRect/>
          </a:stretch>
        </p:blipFill>
        <p:spPr>
          <a:xfrm>
            <a:off x="17859" y="0"/>
            <a:ext cx="9108281" cy="6858000"/>
          </a:xfrm>
          <a:prstGeom prst="rect">
            <a:avLst/>
          </a:prstGeom>
        </p:spPr>
      </p:pic>
      <p:sp>
        <p:nvSpPr>
          <p:cNvPr id="5" name="Прямоугольник 4"/>
          <p:cNvSpPr/>
          <p:nvPr/>
        </p:nvSpPr>
        <p:spPr>
          <a:xfrm>
            <a:off x="611560" y="1052736"/>
            <a:ext cx="4968553" cy="1446550"/>
          </a:xfrm>
          <a:prstGeom prst="rect">
            <a:avLst/>
          </a:prstGeom>
          <a:noFill/>
        </p:spPr>
        <p:txBody>
          <a:bodyPr wrap="squar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ru-RU" sz="4400" b="1" cap="none" spc="0" dirty="0" smtClean="0">
                <a:ln/>
                <a:solidFill>
                  <a:schemeClr val="accent5">
                    <a:tint val="50000"/>
                    <a:satMod val="180000"/>
                  </a:schemeClr>
                </a:solidFill>
                <a:effectLst/>
              </a:rPr>
              <a:t>Морфологический разбор глагола</a:t>
            </a:r>
            <a:endParaRPr lang="ru-RU" sz="4400" b="1" cap="none" spc="0" dirty="0">
              <a:ln/>
              <a:solidFill>
                <a:schemeClr val="accent5">
                  <a:tint val="50000"/>
                  <a:satMod val="180000"/>
                </a:schemeClr>
              </a:solidFill>
              <a:effectLst/>
            </a:endParaRPr>
          </a:p>
        </p:txBody>
      </p:sp>
      <p:sp>
        <p:nvSpPr>
          <p:cNvPr id="6" name="Прямоугольник 5"/>
          <p:cNvSpPr/>
          <p:nvPr/>
        </p:nvSpPr>
        <p:spPr>
          <a:xfrm rot="20385594">
            <a:off x="7500848" y="5625595"/>
            <a:ext cx="1293432" cy="523220"/>
          </a:xfrm>
          <a:prstGeom prst="rect">
            <a:avLst/>
          </a:prstGeom>
          <a:noFill/>
        </p:spPr>
        <p:txBody>
          <a:bodyPr wrap="non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ru-RU" sz="2800" b="1" cap="none" spc="0" dirty="0" smtClean="0">
                <a:ln/>
                <a:solidFill>
                  <a:schemeClr val="accent5">
                    <a:tint val="50000"/>
                    <a:satMod val="180000"/>
                  </a:schemeClr>
                </a:solidFill>
                <a:effectLst/>
              </a:rPr>
              <a:t>5 класс</a:t>
            </a:r>
            <a:endParaRPr lang="ru-RU" sz="2800" b="1" cap="none" spc="0" dirty="0">
              <a:ln/>
              <a:solidFill>
                <a:schemeClr val="accent5">
                  <a:tint val="50000"/>
                  <a:satMod val="180000"/>
                </a:schemeClr>
              </a:solidFill>
              <a:effectLst/>
            </a:endParaRPr>
          </a:p>
        </p:txBody>
      </p:sp>
      <p:sp>
        <p:nvSpPr>
          <p:cNvPr id="7" name="TextBox 6"/>
          <p:cNvSpPr txBox="1"/>
          <p:nvPr/>
        </p:nvSpPr>
        <p:spPr>
          <a:xfrm>
            <a:off x="0" y="6027003"/>
            <a:ext cx="4427984" cy="830997"/>
          </a:xfrm>
          <a:prstGeom prst="rect">
            <a:avLst/>
          </a:prstGeom>
          <a:noFill/>
        </p:spPr>
        <p:txBody>
          <a:bodyPr wrap="square" rtlCol="0">
            <a:spAutoFit/>
          </a:bodyPr>
          <a:lstStyle/>
          <a:p>
            <a:r>
              <a:rPr lang="ru-RU" sz="1600" dirty="0" smtClean="0"/>
              <a:t>Булычева Я.С., учитель русского языка и литературы МКОУ «Краснозвездинская СОШ им. Г.М.Ефремова»</a:t>
            </a:r>
            <a:endParaRPr lang="ru-RU"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7999"/>
          </a:xfrm>
        </p:spPr>
        <p:style>
          <a:lnRef idx="1">
            <a:schemeClr val="accent5"/>
          </a:lnRef>
          <a:fillRef idx="2">
            <a:schemeClr val="accent5"/>
          </a:fillRef>
          <a:effectRef idx="1">
            <a:schemeClr val="accent5"/>
          </a:effectRef>
          <a:fontRef idx="minor">
            <a:schemeClr val="dk1"/>
          </a:fontRef>
        </p:style>
        <p:txBody>
          <a:bodyPr/>
          <a:lstStyle/>
          <a:p>
            <a:endParaRPr lang="ru-RU" dirty="0"/>
          </a:p>
        </p:txBody>
      </p:sp>
      <p:sp>
        <p:nvSpPr>
          <p:cNvPr id="3" name="Подзаголовок 2"/>
          <p:cNvSpPr>
            <a:spLocks noGrp="1"/>
          </p:cNvSpPr>
          <p:nvPr>
            <p:ph type="subTitle" idx="1"/>
          </p:nvPr>
        </p:nvSpPr>
        <p:spPr>
          <a:xfrm>
            <a:off x="1187624" y="1196752"/>
            <a:ext cx="7776864" cy="5328592"/>
          </a:xfrm>
        </p:spPr>
        <p:txBody>
          <a:bodyPr>
            <a:normAutofit/>
          </a:bodyPr>
          <a:lstStyle/>
          <a:p>
            <a:pPr marL="514350" indent="-514350">
              <a:buAutoNum type="arabicPeriod"/>
            </a:pPr>
            <a:r>
              <a:rPr lang="ru-RU" sz="2800" dirty="0" smtClean="0">
                <a:solidFill>
                  <a:schemeClr val="tx1"/>
                </a:solidFill>
              </a:rPr>
              <a:t>Запишите 13 глаголов-исключений.</a:t>
            </a:r>
          </a:p>
          <a:p>
            <a:pPr marL="514350" indent="-514350">
              <a:buAutoNum type="arabicPeriod"/>
            </a:pPr>
            <a:r>
              <a:rPr lang="ru-RU" sz="2800" dirty="0" smtClean="0">
                <a:solidFill>
                  <a:schemeClr val="tx1"/>
                </a:solidFill>
              </a:rPr>
              <a:t>Спишите, определите спряжение глаголов, вставьте пропущенные буквы.</a:t>
            </a:r>
            <a:endParaRPr lang="ru-RU" sz="2800" dirty="0" smtClean="0">
              <a:solidFill>
                <a:schemeClr val="tx1"/>
              </a:solidFill>
            </a:endParaRPr>
          </a:p>
          <a:p>
            <a:r>
              <a:rPr lang="ru-RU" sz="2800" dirty="0">
                <a:solidFill>
                  <a:schemeClr val="tx1"/>
                </a:solidFill>
              </a:rPr>
              <a:t>Скоро весна</a:t>
            </a:r>
          </a:p>
          <a:p>
            <a:r>
              <a:rPr lang="ru-RU" sz="2800" dirty="0">
                <a:solidFill>
                  <a:schemeClr val="tx1"/>
                </a:solidFill>
              </a:rPr>
              <a:t>Над полями и лесами все ярче </a:t>
            </a:r>
            <a:r>
              <a:rPr lang="ru-RU" sz="2800" dirty="0" smtClean="0">
                <a:solidFill>
                  <a:schemeClr val="tx1"/>
                </a:solidFill>
              </a:rPr>
              <a:t>свет…т </a:t>
            </a:r>
            <a:r>
              <a:rPr lang="ru-RU" sz="2800" dirty="0">
                <a:solidFill>
                  <a:schemeClr val="tx1"/>
                </a:solidFill>
              </a:rPr>
              <a:t>солнышко. </a:t>
            </a:r>
            <a:r>
              <a:rPr lang="ru-RU" sz="2800" dirty="0" smtClean="0">
                <a:solidFill>
                  <a:schemeClr val="tx1"/>
                </a:solidFill>
              </a:rPr>
              <a:t>Прилетели </a:t>
            </a:r>
            <a:r>
              <a:rPr lang="ru-RU" sz="2800" dirty="0" err="1">
                <a:solidFill>
                  <a:schemeClr val="tx1"/>
                </a:solidFill>
              </a:rPr>
              <a:t>белоносые</a:t>
            </a:r>
            <a:r>
              <a:rPr lang="ru-RU" sz="2800" dirty="0">
                <a:solidFill>
                  <a:schemeClr val="tx1"/>
                </a:solidFill>
              </a:rPr>
              <a:t> грачи, </a:t>
            </a:r>
            <a:r>
              <a:rPr lang="ru-RU" sz="2800" dirty="0" err="1" smtClean="0">
                <a:solidFill>
                  <a:schemeClr val="tx1"/>
                </a:solidFill>
              </a:rPr>
              <a:t>тороп</a:t>
            </a:r>
            <a:r>
              <a:rPr lang="ru-RU" sz="2800" dirty="0" smtClean="0">
                <a:solidFill>
                  <a:schemeClr val="tx1"/>
                </a:solidFill>
              </a:rPr>
              <a:t>…</a:t>
            </a:r>
            <a:r>
              <a:rPr lang="ru-RU" sz="2800" dirty="0" err="1" smtClean="0">
                <a:solidFill>
                  <a:schemeClr val="tx1"/>
                </a:solidFill>
              </a:rPr>
              <a:t>тся</a:t>
            </a:r>
            <a:r>
              <a:rPr lang="ru-RU" sz="2800" dirty="0" smtClean="0">
                <a:solidFill>
                  <a:schemeClr val="tx1"/>
                </a:solidFill>
              </a:rPr>
              <a:t> </a:t>
            </a:r>
            <a:r>
              <a:rPr lang="ru-RU" sz="2800" dirty="0">
                <a:solidFill>
                  <a:schemeClr val="tx1"/>
                </a:solidFill>
              </a:rPr>
              <a:t>поправлять свои старые растрепанные гнезда.</a:t>
            </a:r>
          </a:p>
          <a:p>
            <a:r>
              <a:rPr lang="ru-RU" sz="2800" dirty="0">
                <a:solidFill>
                  <a:schemeClr val="tx1"/>
                </a:solidFill>
              </a:rPr>
              <a:t>Скоро, скоро </a:t>
            </a:r>
            <a:r>
              <a:rPr lang="ru-RU" sz="2800" dirty="0" err="1" smtClean="0">
                <a:solidFill>
                  <a:schemeClr val="tx1"/>
                </a:solidFill>
              </a:rPr>
              <a:t>оден</a:t>
            </a:r>
            <a:r>
              <a:rPr lang="ru-RU" sz="2800" dirty="0" smtClean="0">
                <a:solidFill>
                  <a:schemeClr val="tx1"/>
                </a:solidFill>
              </a:rPr>
              <a:t>…</a:t>
            </a:r>
            <a:r>
              <a:rPr lang="ru-RU" sz="2800" dirty="0" err="1" smtClean="0">
                <a:solidFill>
                  <a:schemeClr val="tx1"/>
                </a:solidFill>
              </a:rPr>
              <a:t>тся</a:t>
            </a:r>
            <a:r>
              <a:rPr lang="ru-RU" sz="2800" dirty="0" smtClean="0">
                <a:solidFill>
                  <a:schemeClr val="tx1"/>
                </a:solidFill>
              </a:rPr>
              <a:t> </a:t>
            </a:r>
            <a:r>
              <a:rPr lang="ru-RU" sz="2800" dirty="0">
                <a:solidFill>
                  <a:schemeClr val="tx1"/>
                </a:solidFill>
              </a:rPr>
              <a:t>лес листвою, </a:t>
            </a:r>
            <a:r>
              <a:rPr lang="ru-RU" sz="2800" dirty="0" err="1" smtClean="0">
                <a:solidFill>
                  <a:schemeClr val="tx1"/>
                </a:solidFill>
              </a:rPr>
              <a:t>зацвет</a:t>
            </a:r>
            <a:r>
              <a:rPr lang="ru-RU" sz="2800" dirty="0" smtClean="0">
                <a:solidFill>
                  <a:schemeClr val="tx1"/>
                </a:solidFill>
              </a:rPr>
              <a:t>…т </a:t>
            </a:r>
            <a:r>
              <a:rPr lang="ru-RU" sz="2800" dirty="0">
                <a:solidFill>
                  <a:schemeClr val="tx1"/>
                </a:solidFill>
              </a:rPr>
              <a:t>на опушках черемуха, </a:t>
            </a:r>
            <a:r>
              <a:rPr lang="ru-RU" sz="2800" dirty="0" smtClean="0">
                <a:solidFill>
                  <a:schemeClr val="tx1"/>
                </a:solidFill>
              </a:rPr>
              <a:t>защелка…т </a:t>
            </a:r>
            <a:r>
              <a:rPr lang="ru-RU" sz="2800" dirty="0">
                <a:solidFill>
                  <a:schemeClr val="tx1"/>
                </a:solidFill>
              </a:rPr>
              <a:t>над ручьями голосистые соловьи.</a:t>
            </a:r>
          </a:p>
          <a:p>
            <a:pPr marL="514350" indent="-514350"/>
            <a:endParaRPr lang="ru-RU" sz="2800" dirty="0" smtClean="0">
              <a:solidFill>
                <a:schemeClr val="tx1"/>
              </a:solidFill>
            </a:endParaRPr>
          </a:p>
        </p:txBody>
      </p:sp>
      <p:pic>
        <p:nvPicPr>
          <p:cNvPr id="5" name="Рисунок 4" descr="klass.jpg"/>
          <p:cNvPicPr>
            <a:picLocks noChangeAspect="1"/>
          </p:cNvPicPr>
          <p:nvPr/>
        </p:nvPicPr>
        <p:blipFill>
          <a:blip r:embed="rId2" cstate="print">
            <a:clrChange>
              <a:clrFrom>
                <a:srgbClr val="FFFFFF"/>
              </a:clrFrom>
              <a:clrTo>
                <a:srgbClr val="FFFFFF">
                  <a:alpha val="0"/>
                </a:srgbClr>
              </a:clrTo>
            </a:clrChange>
          </a:blip>
          <a:stretch>
            <a:fillRect/>
          </a:stretch>
        </p:blipFill>
        <p:spPr>
          <a:xfrm>
            <a:off x="1" y="4316933"/>
            <a:ext cx="1475656" cy="2541067"/>
          </a:xfrm>
          <a:prstGeom prst="rect">
            <a:avLst/>
          </a:prstGeom>
        </p:spPr>
      </p:pic>
      <p:sp>
        <p:nvSpPr>
          <p:cNvPr id="6" name="Прямоугольник 5"/>
          <p:cNvSpPr/>
          <p:nvPr/>
        </p:nvSpPr>
        <p:spPr>
          <a:xfrm>
            <a:off x="323528" y="332656"/>
            <a:ext cx="8468536" cy="707886"/>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ru-RU" sz="4000" cap="all" spc="0" dirty="0" smtClean="0">
                <a:ln/>
                <a:solidFill>
                  <a:schemeClr val="accent1"/>
                </a:solidFill>
                <a:effectLst>
                  <a:outerShdw blurRad="38100" dist="38100" dir="2700000" algn="tl">
                    <a:srgbClr val="000000">
                      <a:alpha val="43137"/>
                    </a:srgbClr>
                  </a:outerShdw>
                  <a:reflection blurRad="10000" stA="55000" endPos="48000" dist="500" dir="5400000" sy="-100000" algn="bl" rotWithShape="0"/>
                </a:effectLst>
              </a:rPr>
              <a:t>1. Проверка домашнего задания</a:t>
            </a:r>
            <a:endParaRPr lang="ru-RU" sz="4000" cap="all" spc="0" dirty="0">
              <a:ln/>
              <a:solidFill>
                <a:schemeClr val="accent1"/>
              </a:solidFill>
              <a:effectLst>
                <a:outerShdw blurRad="38100" dist="38100" dir="2700000" algn="tl">
                  <a:srgbClr val="000000">
                    <a:alpha val="43137"/>
                  </a:srgbClr>
                </a:outerShdw>
                <a:reflection blurRad="10000" stA="55000" endPos="48000" dist="500" dir="5400000" sy="-100000" algn="bl" rotWithShape="0"/>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7999"/>
          </a:xfrm>
        </p:spPr>
        <p:style>
          <a:lnRef idx="1">
            <a:schemeClr val="accent5"/>
          </a:lnRef>
          <a:fillRef idx="2">
            <a:schemeClr val="accent5"/>
          </a:fillRef>
          <a:effectRef idx="1">
            <a:schemeClr val="accent5"/>
          </a:effectRef>
          <a:fontRef idx="minor">
            <a:schemeClr val="dk1"/>
          </a:fontRef>
        </p:style>
        <p:txBody>
          <a:bodyPr/>
          <a:lstStyle/>
          <a:p>
            <a:endParaRPr lang="ru-RU" dirty="0"/>
          </a:p>
        </p:txBody>
      </p:sp>
      <p:sp>
        <p:nvSpPr>
          <p:cNvPr id="3" name="Подзаголовок 2"/>
          <p:cNvSpPr>
            <a:spLocks noGrp="1"/>
          </p:cNvSpPr>
          <p:nvPr>
            <p:ph type="subTitle" idx="1"/>
          </p:nvPr>
        </p:nvSpPr>
        <p:spPr>
          <a:xfrm>
            <a:off x="0" y="1052736"/>
            <a:ext cx="9144000" cy="864096"/>
          </a:xfrm>
        </p:spPr>
        <p:txBody>
          <a:bodyPr>
            <a:normAutofit lnSpcReduction="10000"/>
          </a:bodyPr>
          <a:lstStyle/>
          <a:p>
            <a:r>
              <a:rPr lang="ru-RU" sz="2800" dirty="0" smtClean="0">
                <a:solidFill>
                  <a:schemeClr val="tx1"/>
                </a:solidFill>
              </a:rPr>
              <a:t>Спишите предложения, укажите, какими частями речи являются выделенные слова. Выполните разборы.</a:t>
            </a:r>
            <a:endParaRPr lang="ru-RU" sz="2800" dirty="0">
              <a:solidFill>
                <a:schemeClr val="tx1"/>
              </a:solidFill>
            </a:endParaRPr>
          </a:p>
        </p:txBody>
      </p:sp>
      <p:pic>
        <p:nvPicPr>
          <p:cNvPr id="5" name="Рисунок 4" descr="klass.jpg"/>
          <p:cNvPicPr>
            <a:picLocks noChangeAspect="1"/>
          </p:cNvPicPr>
          <p:nvPr/>
        </p:nvPicPr>
        <p:blipFill>
          <a:blip r:embed="rId2" cstate="print">
            <a:clrChange>
              <a:clrFrom>
                <a:srgbClr val="FFFFFF"/>
              </a:clrFrom>
              <a:clrTo>
                <a:srgbClr val="FFFFFF">
                  <a:alpha val="0"/>
                </a:srgbClr>
              </a:clrTo>
            </a:clrChange>
          </a:blip>
          <a:stretch>
            <a:fillRect/>
          </a:stretch>
        </p:blipFill>
        <p:spPr>
          <a:xfrm>
            <a:off x="1" y="4316933"/>
            <a:ext cx="1475656" cy="2541067"/>
          </a:xfrm>
          <a:prstGeom prst="rect">
            <a:avLst/>
          </a:prstGeom>
        </p:spPr>
      </p:pic>
      <p:sp>
        <p:nvSpPr>
          <p:cNvPr id="6" name="Прямоугольник 5"/>
          <p:cNvSpPr/>
          <p:nvPr/>
        </p:nvSpPr>
        <p:spPr>
          <a:xfrm>
            <a:off x="971600" y="332656"/>
            <a:ext cx="7454348" cy="769441"/>
          </a:xfrm>
          <a:prstGeom prst="rect">
            <a:avLst/>
          </a:prstGeom>
          <a:noFill/>
        </p:spPr>
        <p:txBody>
          <a:bodyPr wrap="non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ru-RU" sz="4400" b="1" cap="none" spc="0" dirty="0" smtClean="0">
                <a:ln/>
                <a:solidFill>
                  <a:srgbClr val="00B0F0"/>
                </a:solidFill>
                <a:effectLst/>
              </a:rPr>
              <a:t>2. Морфологическая минутка</a:t>
            </a:r>
            <a:endParaRPr lang="ru-RU" sz="4400" b="1" cap="none" spc="0" dirty="0">
              <a:ln/>
              <a:solidFill>
                <a:srgbClr val="00B0F0"/>
              </a:solidFill>
              <a:effectLst/>
            </a:endParaRPr>
          </a:p>
        </p:txBody>
      </p:sp>
      <p:graphicFrame>
        <p:nvGraphicFramePr>
          <p:cNvPr id="7" name="Таблица 6"/>
          <p:cNvGraphicFramePr>
            <a:graphicFrameLocks noGrp="1"/>
          </p:cNvGraphicFramePr>
          <p:nvPr/>
        </p:nvGraphicFramePr>
        <p:xfrm>
          <a:off x="1043608" y="2276872"/>
          <a:ext cx="7560840" cy="1958320"/>
        </p:xfrm>
        <a:graphic>
          <a:graphicData uri="http://schemas.openxmlformats.org/drawingml/2006/table">
            <a:tbl>
              <a:tblPr firstRow="1" bandRow="1">
                <a:tableStyleId>{5C22544A-7EE6-4342-B048-85BDC9FD1C3A}</a:tableStyleId>
              </a:tblPr>
              <a:tblGrid>
                <a:gridCol w="3780420"/>
                <a:gridCol w="3780420"/>
              </a:tblGrid>
              <a:tr h="504056">
                <a:tc>
                  <a:txBody>
                    <a:bodyPr/>
                    <a:lstStyle/>
                    <a:p>
                      <a:r>
                        <a:rPr lang="ru-RU" sz="2800" dirty="0" smtClean="0"/>
                        <a:t>           1 вариант</a:t>
                      </a:r>
                      <a:endParaRPr lang="ru-RU" sz="2800" dirty="0"/>
                    </a:p>
                  </a:txBody>
                  <a:tcPr>
                    <a:solidFill>
                      <a:srgbClr val="00B0F0"/>
                    </a:solidFill>
                  </a:tcPr>
                </a:tc>
                <a:tc>
                  <a:txBody>
                    <a:bodyPr/>
                    <a:lstStyle/>
                    <a:p>
                      <a:r>
                        <a:rPr lang="ru-RU" sz="2800" dirty="0" smtClean="0"/>
                        <a:t>                2 вариант</a:t>
                      </a:r>
                      <a:endParaRPr lang="ru-RU" sz="2800" dirty="0"/>
                    </a:p>
                  </a:txBody>
                  <a:tcPr>
                    <a:solidFill>
                      <a:srgbClr val="00B0F0"/>
                    </a:solidFill>
                  </a:tcPr>
                </a:tc>
              </a:tr>
              <a:tr h="1440160">
                <a:tc>
                  <a:txBody>
                    <a:bodyPr/>
                    <a:lstStyle/>
                    <a:p>
                      <a:r>
                        <a:rPr lang="ru-RU" sz="2800" b="1" kern="1200" baseline="0" dirty="0" smtClean="0">
                          <a:solidFill>
                            <a:schemeClr val="dk1"/>
                          </a:solidFill>
                          <a:latin typeface="+mn-lt"/>
                          <a:ea typeface="+mn-ea"/>
                          <a:cs typeface="+mn-cs"/>
                        </a:rPr>
                        <a:t>Долго</a:t>
                      </a:r>
                      <a:r>
                        <a:rPr lang="ru-RU" sz="2800" kern="1200" baseline="0" dirty="0" smtClean="0">
                          <a:solidFill>
                            <a:schemeClr val="dk1"/>
                          </a:solidFill>
                          <a:latin typeface="+mn-lt"/>
                          <a:ea typeface="+mn-ea"/>
                          <a:cs typeface="+mn-cs"/>
                        </a:rPr>
                        <a:t> Иван-царевич по лесу</a:t>
                      </a:r>
                      <a:r>
                        <a:rPr lang="ru-RU" sz="2800" kern="1200" baseline="30000" dirty="0" smtClean="0">
                          <a:solidFill>
                            <a:schemeClr val="dk1"/>
                          </a:solidFill>
                          <a:latin typeface="+mn-lt"/>
                          <a:ea typeface="+mn-ea"/>
                          <a:cs typeface="+mn-cs"/>
                        </a:rPr>
                        <a:t>3</a:t>
                      </a:r>
                      <a:r>
                        <a:rPr lang="ru-RU" sz="2800" kern="1200" baseline="0" dirty="0" smtClean="0">
                          <a:solidFill>
                            <a:schemeClr val="dk1"/>
                          </a:solidFill>
                          <a:latin typeface="+mn-lt"/>
                          <a:ea typeface="+mn-ea"/>
                          <a:cs typeface="+mn-cs"/>
                        </a:rPr>
                        <a:t> </a:t>
                      </a:r>
                      <a:r>
                        <a:rPr lang="ru-RU" sz="2800" b="1" kern="1200" baseline="0" dirty="0" smtClean="0">
                          <a:solidFill>
                            <a:schemeClr val="dk1"/>
                          </a:solidFill>
                          <a:latin typeface="+mn-lt"/>
                          <a:ea typeface="+mn-ea"/>
                          <a:cs typeface="+mn-cs"/>
                        </a:rPr>
                        <a:t>пробирается</a:t>
                      </a:r>
                      <a:r>
                        <a:rPr lang="ru-RU" sz="2800" kern="1200" baseline="0" dirty="0" smtClean="0">
                          <a:solidFill>
                            <a:schemeClr val="dk1"/>
                          </a:solidFill>
                          <a:latin typeface="+mn-lt"/>
                          <a:ea typeface="+mn-ea"/>
                          <a:cs typeface="+mn-cs"/>
                        </a:rPr>
                        <a:t>. </a:t>
                      </a:r>
                      <a:endParaRPr lang="ru-RU" sz="2800" dirty="0"/>
                    </a:p>
                  </a:txBody>
                  <a:tcPr>
                    <a:solidFill>
                      <a:schemeClr val="tx2">
                        <a:lumMod val="20000"/>
                        <a:lumOff val="80000"/>
                      </a:schemeClr>
                    </a:solidFill>
                  </a:tcPr>
                </a:tc>
                <a:tc>
                  <a:txBody>
                    <a:bodyPr/>
                    <a:lstStyle/>
                    <a:p>
                      <a:r>
                        <a:rPr lang="ru-RU" sz="2800" kern="1200" baseline="0" dirty="0" smtClean="0">
                          <a:solidFill>
                            <a:schemeClr val="dk1"/>
                          </a:solidFill>
                          <a:latin typeface="+mn-lt"/>
                          <a:ea typeface="+mn-ea"/>
                          <a:cs typeface="+mn-cs"/>
                        </a:rPr>
                        <a:t>Вывели молодцы коней</a:t>
                      </a:r>
                      <a:r>
                        <a:rPr lang="ru-RU" sz="2800" kern="1200" baseline="30000" dirty="0" smtClean="0">
                          <a:solidFill>
                            <a:schemeClr val="dk1"/>
                          </a:solidFill>
                          <a:latin typeface="+mn-lt"/>
                          <a:ea typeface="+mn-ea"/>
                          <a:cs typeface="+mn-cs"/>
                        </a:rPr>
                        <a:t>3</a:t>
                      </a:r>
                      <a:r>
                        <a:rPr lang="ru-RU" sz="2800" kern="1200" baseline="0" dirty="0" smtClean="0">
                          <a:solidFill>
                            <a:schemeClr val="dk1"/>
                          </a:solidFill>
                          <a:latin typeface="+mn-lt"/>
                          <a:ea typeface="+mn-ea"/>
                          <a:cs typeface="+mn-cs"/>
                        </a:rPr>
                        <a:t>, стали </a:t>
                      </a:r>
                      <a:r>
                        <a:rPr lang="ru-RU" sz="2800" b="1" kern="1200" baseline="0" dirty="0" smtClean="0">
                          <a:solidFill>
                            <a:schemeClr val="dk1"/>
                          </a:solidFill>
                          <a:latin typeface="+mn-lt"/>
                          <a:ea typeface="+mn-ea"/>
                          <a:cs typeface="+mn-cs"/>
                        </a:rPr>
                        <a:t>себе</a:t>
                      </a:r>
                      <a:r>
                        <a:rPr lang="ru-RU" sz="2800" kern="1200" baseline="0" dirty="0" smtClean="0">
                          <a:solidFill>
                            <a:schemeClr val="dk1"/>
                          </a:solidFill>
                          <a:latin typeface="+mn-lt"/>
                          <a:ea typeface="+mn-ea"/>
                          <a:cs typeface="+mn-cs"/>
                        </a:rPr>
                        <a:t> оружие </a:t>
                      </a:r>
                      <a:r>
                        <a:rPr lang="ru-RU" sz="2800" b="1" kern="1200" baseline="0" dirty="0" smtClean="0">
                          <a:solidFill>
                            <a:schemeClr val="dk1"/>
                          </a:solidFill>
                          <a:latin typeface="+mn-lt"/>
                          <a:ea typeface="+mn-ea"/>
                          <a:cs typeface="+mn-cs"/>
                        </a:rPr>
                        <a:t>выбирать. </a:t>
                      </a:r>
                      <a:endParaRPr lang="ru-RU" sz="2800" b="1" dirty="0"/>
                    </a:p>
                  </a:txBody>
                  <a:tcPr>
                    <a:solidFill>
                      <a:schemeClr val="tx2">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7999"/>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3100" b="1" dirty="0" smtClean="0">
                <a:solidFill>
                  <a:schemeClr val="tx1"/>
                </a:solidFill>
              </a:rPr>
              <a:t/>
            </a:r>
            <a:br>
              <a:rPr lang="ru-RU" sz="3100" b="1" dirty="0" smtClean="0">
                <a:solidFill>
                  <a:schemeClr val="tx1"/>
                </a:solidFill>
              </a:rPr>
            </a:br>
            <a:r>
              <a:rPr lang="ru-RU" sz="3100" b="1" dirty="0" smtClean="0">
                <a:solidFill>
                  <a:schemeClr val="tx1"/>
                </a:solidFill>
              </a:rPr>
              <a:t>Обозначьте </a:t>
            </a:r>
            <a:r>
              <a:rPr lang="ru-RU" sz="3100" b="1" dirty="0">
                <a:solidFill>
                  <a:schemeClr val="tx1"/>
                </a:solidFill>
              </a:rPr>
              <a:t>орфограммы в </a:t>
            </a:r>
            <a:r>
              <a:rPr lang="ru-RU" sz="3100" b="1" dirty="0" smtClean="0">
                <a:solidFill>
                  <a:schemeClr val="tx1"/>
                </a:solidFill>
              </a:rPr>
              <a:t>глаголах (1 в. – 1 – 5 предложения, 2 в. – 6 – 10 предложения)</a:t>
            </a:r>
            <a:r>
              <a:rPr lang="ru-RU" sz="3100" dirty="0">
                <a:solidFill>
                  <a:schemeClr val="tx1"/>
                </a:solidFill>
              </a:rPr>
              <a:t/>
            </a:r>
            <a:br>
              <a:rPr lang="ru-RU" sz="3100" dirty="0">
                <a:solidFill>
                  <a:schemeClr val="tx1"/>
                </a:solidFill>
              </a:rPr>
            </a:br>
            <a:r>
              <a:rPr lang="ru-RU" sz="3100" i="1" dirty="0">
                <a:solidFill>
                  <a:schemeClr val="tx1"/>
                </a:solidFill>
              </a:rPr>
              <a:t>1. Убежавший волк пытался зализать рану. 2. Легкий ветерок обвевал лицо. 3. Сестра примеряла платье. 4. Учительница примиряла поссорившихся </a:t>
            </a:r>
            <a:r>
              <a:rPr lang="ru-RU" sz="3100" i="1" dirty="0" smtClean="0">
                <a:solidFill>
                  <a:schemeClr val="tx1"/>
                </a:solidFill>
              </a:rPr>
              <a:t>школьников.</a:t>
            </a:r>
            <a:r>
              <a:rPr lang="ru-RU" sz="2800" i="1" dirty="0"/>
              <a:t> </a:t>
            </a:r>
            <a:r>
              <a:rPr lang="ru-RU" sz="2800" i="1" dirty="0" smtClean="0">
                <a:solidFill>
                  <a:schemeClr val="tx1"/>
                </a:solidFill>
              </a:rPr>
              <a:t>5. Изложение было написано хорошо. 6. Полагаю, что он прав. 7. Это был человек зрелого возраста. 8. На стеклах окон расписывает свои узоры изморозь. 9. В воздухе чувствовался запах гари. 10. В природе все уже безмолвствовало</a:t>
            </a:r>
            <a:r>
              <a:rPr lang="ru-RU" sz="2400" i="1" dirty="0" smtClean="0"/>
              <a:t>.</a:t>
            </a:r>
            <a:r>
              <a:rPr lang="ru-RU" sz="2400" dirty="0"/>
              <a:t> </a:t>
            </a:r>
            <a:r>
              <a:rPr lang="ru-RU" sz="2400" dirty="0" smtClean="0"/>
              <a:t/>
            </a:r>
            <a:br>
              <a:rPr lang="ru-RU" sz="2400" dirty="0" smtClean="0"/>
            </a:br>
            <a:r>
              <a:rPr lang="ru-RU" sz="2800" b="1" dirty="0" smtClean="0">
                <a:solidFill>
                  <a:schemeClr val="tx1"/>
                </a:solidFill>
              </a:rPr>
              <a:t>По </a:t>
            </a:r>
            <a:r>
              <a:rPr lang="ru-RU" sz="2800" b="1" dirty="0">
                <a:solidFill>
                  <a:schemeClr val="tx1"/>
                </a:solidFill>
              </a:rPr>
              <a:t>морфологическим признакам найдите глагол: </a:t>
            </a:r>
            <a:r>
              <a:rPr lang="ru-RU" sz="2800" dirty="0"/>
              <a:t/>
            </a:r>
            <a:br>
              <a:rPr lang="ru-RU" sz="2800" dirty="0"/>
            </a:br>
            <a:r>
              <a:rPr lang="ru-RU" sz="2800" dirty="0"/>
              <a:t>I </a:t>
            </a:r>
            <a:r>
              <a:rPr lang="ru-RU" sz="2800" dirty="0" err="1"/>
              <a:t>спр</a:t>
            </a:r>
            <a:r>
              <a:rPr lang="ru-RU" sz="2800" dirty="0"/>
              <a:t>., в наст. </a:t>
            </a:r>
            <a:r>
              <a:rPr lang="ru-RU" sz="2800" dirty="0" err="1"/>
              <a:t>вр</a:t>
            </a:r>
            <a:r>
              <a:rPr lang="ru-RU" sz="2800" dirty="0"/>
              <a:t>., 3 л., ед. ч.</a:t>
            </a:r>
            <a:br>
              <a:rPr lang="ru-RU" sz="2800" dirty="0"/>
            </a:br>
            <a:r>
              <a:rPr lang="ru-RU" sz="2800" dirty="0"/>
              <a:t>II </a:t>
            </a:r>
            <a:r>
              <a:rPr lang="ru-RU" sz="2800" dirty="0" err="1"/>
              <a:t>спр</a:t>
            </a:r>
            <a:r>
              <a:rPr lang="ru-RU" sz="2800" dirty="0"/>
              <a:t>., в </a:t>
            </a:r>
            <a:r>
              <a:rPr lang="ru-RU" sz="2800" dirty="0" err="1"/>
              <a:t>прош</a:t>
            </a:r>
            <a:r>
              <a:rPr lang="ru-RU" sz="2800" dirty="0"/>
              <a:t>. </a:t>
            </a:r>
            <a:r>
              <a:rPr lang="ru-RU" sz="2800" dirty="0" err="1"/>
              <a:t>вр</a:t>
            </a:r>
            <a:r>
              <a:rPr lang="ru-RU" sz="2800" dirty="0"/>
              <a:t>., ж. р., ед. ч.</a:t>
            </a:r>
            <a:br>
              <a:rPr lang="ru-RU" sz="2800" dirty="0"/>
            </a:br>
            <a:r>
              <a:rPr lang="ru-RU" sz="2400" i="1" dirty="0"/>
              <a:t/>
            </a:r>
            <a:br>
              <a:rPr lang="ru-RU" sz="2400" i="1" dirty="0"/>
            </a:br>
            <a:r>
              <a:rPr lang="ru-RU" sz="2400" i="1" dirty="0" smtClean="0"/>
              <a:t/>
            </a:r>
            <a:br>
              <a:rPr lang="ru-RU" sz="2400" i="1" dirty="0" smtClean="0"/>
            </a:br>
            <a:endParaRPr lang="ru-RU" sz="2800" i="1" dirty="0"/>
          </a:p>
        </p:txBody>
      </p:sp>
      <p:pic>
        <p:nvPicPr>
          <p:cNvPr id="5" name="Рисунок 4" descr="klass.jpg"/>
          <p:cNvPicPr>
            <a:picLocks noChangeAspect="1"/>
          </p:cNvPicPr>
          <p:nvPr/>
        </p:nvPicPr>
        <p:blipFill>
          <a:blip r:embed="rId2" cstate="print">
            <a:clrChange>
              <a:clrFrom>
                <a:srgbClr val="FFFFFF"/>
              </a:clrFrom>
              <a:clrTo>
                <a:srgbClr val="FFFFFF">
                  <a:alpha val="0"/>
                </a:srgbClr>
              </a:clrTo>
            </a:clrChange>
          </a:blip>
          <a:stretch>
            <a:fillRect/>
          </a:stretch>
        </p:blipFill>
        <p:spPr>
          <a:xfrm>
            <a:off x="1" y="4440932"/>
            <a:ext cx="1403647" cy="2417068"/>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7999"/>
          </a:xfrm>
        </p:spPr>
        <p:style>
          <a:lnRef idx="1">
            <a:schemeClr val="accent5"/>
          </a:lnRef>
          <a:fillRef idx="2">
            <a:schemeClr val="accent5"/>
          </a:fillRef>
          <a:effectRef idx="1">
            <a:schemeClr val="accent5"/>
          </a:effectRef>
          <a:fontRef idx="minor">
            <a:schemeClr val="dk1"/>
          </a:fontRef>
        </p:style>
        <p:txBody>
          <a:bodyPr/>
          <a:lstStyle/>
          <a:p>
            <a:endParaRPr lang="ru-RU" dirty="0"/>
          </a:p>
        </p:txBody>
      </p:sp>
      <p:sp>
        <p:nvSpPr>
          <p:cNvPr id="3" name="Подзаголовок 2"/>
          <p:cNvSpPr>
            <a:spLocks noGrp="1"/>
          </p:cNvSpPr>
          <p:nvPr>
            <p:ph type="subTitle" idx="1"/>
          </p:nvPr>
        </p:nvSpPr>
        <p:spPr>
          <a:xfrm>
            <a:off x="1403648" y="1412776"/>
            <a:ext cx="6400800" cy="1752600"/>
          </a:xfrm>
        </p:spPr>
        <p:txBody>
          <a:bodyPr/>
          <a:lstStyle/>
          <a:p>
            <a:r>
              <a:rPr lang="ru-RU" b="1" dirty="0" smtClean="0">
                <a:solidFill>
                  <a:schemeClr val="tx1"/>
                </a:solidFill>
              </a:rPr>
              <a:t>Параграф 121, стр. 273, упр. 698.</a:t>
            </a:r>
            <a:endParaRPr lang="ru-RU" b="1" dirty="0">
              <a:solidFill>
                <a:schemeClr val="tx1"/>
              </a:solidFill>
            </a:endParaRPr>
          </a:p>
        </p:txBody>
      </p:sp>
      <p:pic>
        <p:nvPicPr>
          <p:cNvPr id="5" name="Рисунок 4" descr="klass.jpg"/>
          <p:cNvPicPr>
            <a:picLocks noChangeAspect="1"/>
          </p:cNvPicPr>
          <p:nvPr/>
        </p:nvPicPr>
        <p:blipFill>
          <a:blip r:embed="rId2" cstate="print">
            <a:clrChange>
              <a:clrFrom>
                <a:srgbClr val="FFFFFF"/>
              </a:clrFrom>
              <a:clrTo>
                <a:srgbClr val="FFFFFF">
                  <a:alpha val="0"/>
                </a:srgbClr>
              </a:clrTo>
            </a:clrChange>
          </a:blip>
          <a:stretch>
            <a:fillRect/>
          </a:stretch>
        </p:blipFill>
        <p:spPr>
          <a:xfrm>
            <a:off x="1" y="4316933"/>
            <a:ext cx="1475656" cy="2541067"/>
          </a:xfrm>
          <a:prstGeom prst="rect">
            <a:avLst/>
          </a:prstGeom>
        </p:spPr>
      </p:pic>
      <p:sp>
        <p:nvSpPr>
          <p:cNvPr id="6" name="Прямоугольник 5"/>
          <p:cNvSpPr/>
          <p:nvPr/>
        </p:nvSpPr>
        <p:spPr>
          <a:xfrm>
            <a:off x="2123728" y="404664"/>
            <a:ext cx="4903201" cy="769441"/>
          </a:xfrm>
          <a:prstGeom prst="rect">
            <a:avLst/>
          </a:prstGeom>
          <a:noFill/>
        </p:spPr>
        <p:txBody>
          <a:bodyPr wrap="non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ru-RU" sz="4400" b="1" cap="none" spc="0" dirty="0" smtClean="0">
                <a:ln/>
                <a:solidFill>
                  <a:srgbClr val="0070C0"/>
                </a:solidFill>
                <a:effectLst/>
              </a:rPr>
              <a:t>3. </a:t>
            </a:r>
            <a:r>
              <a:rPr lang="ru-RU" sz="4400" b="1" dirty="0" smtClean="0">
                <a:ln/>
                <a:solidFill>
                  <a:srgbClr val="0070C0"/>
                </a:solidFill>
              </a:rPr>
              <a:t>Новый материал</a:t>
            </a:r>
            <a:endParaRPr lang="ru-RU" sz="4400" b="1" cap="none" spc="0" dirty="0">
              <a:ln/>
              <a:solidFill>
                <a:srgbClr val="0070C0"/>
              </a:solidFill>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7999"/>
          </a:xfrm>
        </p:spPr>
        <p:style>
          <a:lnRef idx="1">
            <a:schemeClr val="accent5"/>
          </a:lnRef>
          <a:fillRef idx="2">
            <a:schemeClr val="accent5"/>
          </a:fillRef>
          <a:effectRef idx="1">
            <a:schemeClr val="accent5"/>
          </a:effectRef>
          <a:fontRef idx="minor">
            <a:schemeClr val="dk1"/>
          </a:fontRef>
        </p:style>
        <p:txBody>
          <a:bodyPr/>
          <a:lstStyle/>
          <a:p>
            <a:endParaRPr lang="ru-RU" dirty="0"/>
          </a:p>
        </p:txBody>
      </p:sp>
      <p:sp>
        <p:nvSpPr>
          <p:cNvPr id="3" name="Подзаголовок 2"/>
          <p:cNvSpPr>
            <a:spLocks noGrp="1"/>
          </p:cNvSpPr>
          <p:nvPr>
            <p:ph type="subTitle" idx="1"/>
          </p:nvPr>
        </p:nvSpPr>
        <p:spPr/>
        <p:txBody>
          <a:bodyPr/>
          <a:lstStyle/>
          <a:p>
            <a:endParaRPr lang="ru-RU"/>
          </a:p>
        </p:txBody>
      </p:sp>
      <p:pic>
        <p:nvPicPr>
          <p:cNvPr id="5" name="Рисунок 4" descr="klass.jpg"/>
          <p:cNvPicPr>
            <a:picLocks noChangeAspect="1"/>
          </p:cNvPicPr>
          <p:nvPr/>
        </p:nvPicPr>
        <p:blipFill>
          <a:blip r:embed="rId2" cstate="print">
            <a:clrChange>
              <a:clrFrom>
                <a:srgbClr val="FFFFFF"/>
              </a:clrFrom>
              <a:clrTo>
                <a:srgbClr val="FFFFFF">
                  <a:alpha val="0"/>
                </a:srgbClr>
              </a:clrTo>
            </a:clrChange>
          </a:blip>
          <a:stretch>
            <a:fillRect/>
          </a:stretch>
        </p:blipFill>
        <p:spPr>
          <a:xfrm>
            <a:off x="1" y="4316933"/>
            <a:ext cx="1475656" cy="2541067"/>
          </a:xfrm>
          <a:prstGeom prst="rect">
            <a:avLst/>
          </a:prstGeom>
        </p:spPr>
      </p:pic>
      <p:sp>
        <p:nvSpPr>
          <p:cNvPr id="6" name="Прямоугольник 5"/>
          <p:cNvSpPr/>
          <p:nvPr/>
        </p:nvSpPr>
        <p:spPr>
          <a:xfrm>
            <a:off x="683568" y="836712"/>
            <a:ext cx="7920880" cy="2123658"/>
          </a:xfrm>
          <a:prstGeom prst="rect">
            <a:avLst/>
          </a:prstGeom>
          <a:noFill/>
        </p:spPr>
        <p:txBody>
          <a:bodyPr wrap="squar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ru-RU" sz="4400" b="1" cap="none" spc="0" dirty="0" err="1" smtClean="0">
                <a:ln/>
                <a:solidFill>
                  <a:srgbClr val="0070C0"/>
                </a:solidFill>
                <a:effectLst/>
              </a:rPr>
              <a:t>Д.з</a:t>
            </a:r>
            <a:r>
              <a:rPr lang="ru-RU" sz="4400" b="1" cap="none" spc="0" dirty="0" smtClean="0">
                <a:ln/>
                <a:solidFill>
                  <a:srgbClr val="0070C0"/>
                </a:solidFill>
                <a:effectLst/>
              </a:rPr>
              <a:t>.: параграф 121; приготовиться к контрольному словарному диктанту.</a:t>
            </a:r>
            <a:endParaRPr lang="ru-RU" sz="4400" b="1" cap="none" spc="0" dirty="0">
              <a:ln/>
              <a:solidFill>
                <a:srgbClr val="0070C0"/>
              </a:solidFill>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146</Words>
  <Application>Microsoft Office PowerPoint</Application>
  <PresentationFormat>Экран (4:3)</PresentationFormat>
  <Paragraphs>19</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Тема Office</vt:lpstr>
      <vt:lpstr>Слайд 1</vt:lpstr>
      <vt:lpstr>Слайд 2</vt:lpstr>
      <vt:lpstr>Слайд 3</vt:lpstr>
      <vt:lpstr> Обозначьте орфограммы в глаголах (1 в. – 1 – 5 предложения, 2 в. – 6 – 10 предложения) 1. Убежавший волк пытался зализать рану. 2. Легкий ветерок обвевал лицо. 3. Сестра примеряла платье. 4. Учительница примиряла поссорившихся школьников. 5. Изложение было написано хорошо. 6. Полагаю, что он прав. 7. Это был человек зрелого возраста. 8. На стеклах окон расписывает свои узоры изморозь. 9. В воздухе чувствовался запах гари. 10. В природе все уже безмолвствовало.  По морфологическим признакам найдите глагол:  I спр., в наст. вр., 3 л., ед. ч. II спр., в прош. вр., ж. р., ед. ч.   </vt:lpstr>
      <vt:lpstr>Слайд 5</vt:lpstr>
      <vt:lpstr>Слайд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Андрей</dc:creator>
  <cp:lastModifiedBy>Андрей</cp:lastModifiedBy>
  <cp:revision>5</cp:revision>
  <dcterms:created xsi:type="dcterms:W3CDTF">2013-05-10T17:00:08Z</dcterms:created>
  <dcterms:modified xsi:type="dcterms:W3CDTF">2013-05-10T17:48:09Z</dcterms:modified>
</cp:coreProperties>
</file>