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76.xml" ContentType="application/vnd.openxmlformats-officedocument.presentationml.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s/slide7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7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70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9.xml" ContentType="application/vnd.openxmlformats-officedocument.presentationml.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68.xml" ContentType="application/vnd.openxmlformats-officedocument.presentationml.slide+xml"/>
  <Override PartName="/ppt/slides/slide7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s/slide7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slides/slide7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s/slide71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slides/slide78.xml" ContentType="application/vnd.openxmlformats-officedocument.presentationml.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80" r:id="rId3"/>
    <p:sldId id="284" r:id="rId4"/>
    <p:sldId id="286" r:id="rId5"/>
    <p:sldId id="282" r:id="rId6"/>
    <p:sldId id="285" r:id="rId7"/>
    <p:sldId id="299" r:id="rId8"/>
    <p:sldId id="288" r:id="rId9"/>
    <p:sldId id="289" r:id="rId10"/>
    <p:sldId id="307" r:id="rId11"/>
    <p:sldId id="298" r:id="rId12"/>
    <p:sldId id="301" r:id="rId13"/>
    <p:sldId id="303" r:id="rId14"/>
    <p:sldId id="295" r:id="rId15"/>
    <p:sldId id="300" r:id="rId16"/>
    <p:sldId id="304" r:id="rId17"/>
    <p:sldId id="297" r:id="rId18"/>
    <p:sldId id="292" r:id="rId19"/>
    <p:sldId id="338" r:id="rId20"/>
    <p:sldId id="294" r:id="rId21"/>
    <p:sldId id="291" r:id="rId22"/>
    <p:sldId id="290" r:id="rId23"/>
    <p:sldId id="296" r:id="rId24"/>
    <p:sldId id="283" r:id="rId25"/>
    <p:sldId id="257" r:id="rId26"/>
    <p:sldId id="258" r:id="rId27"/>
    <p:sldId id="259" r:id="rId28"/>
    <p:sldId id="260" r:id="rId29"/>
    <p:sldId id="261" r:id="rId30"/>
    <p:sldId id="262" r:id="rId31"/>
    <p:sldId id="263" r:id="rId32"/>
    <p:sldId id="264" r:id="rId33"/>
    <p:sldId id="265" r:id="rId34"/>
    <p:sldId id="266" r:id="rId35"/>
    <p:sldId id="267" r:id="rId36"/>
    <p:sldId id="268" r:id="rId37"/>
    <p:sldId id="287" r:id="rId38"/>
    <p:sldId id="269" r:id="rId39"/>
    <p:sldId id="270" r:id="rId40"/>
    <p:sldId id="271" r:id="rId41"/>
    <p:sldId id="309" r:id="rId42"/>
    <p:sldId id="272" r:id="rId43"/>
    <p:sldId id="274" r:id="rId44"/>
    <p:sldId id="275" r:id="rId45"/>
    <p:sldId id="310" r:id="rId46"/>
    <p:sldId id="311" r:id="rId47"/>
    <p:sldId id="312" r:id="rId48"/>
    <p:sldId id="313" r:id="rId49"/>
    <p:sldId id="314" r:id="rId50"/>
    <p:sldId id="334" r:id="rId51"/>
    <p:sldId id="331" r:id="rId52"/>
    <p:sldId id="327" r:id="rId53"/>
    <p:sldId id="328" r:id="rId54"/>
    <p:sldId id="315" r:id="rId55"/>
    <p:sldId id="316" r:id="rId56"/>
    <p:sldId id="317" r:id="rId57"/>
    <p:sldId id="330" r:id="rId58"/>
    <p:sldId id="329" r:id="rId59"/>
    <p:sldId id="332" r:id="rId60"/>
    <p:sldId id="335" r:id="rId61"/>
    <p:sldId id="318" r:id="rId62"/>
    <p:sldId id="319" r:id="rId63"/>
    <p:sldId id="320" r:id="rId64"/>
    <p:sldId id="321" r:id="rId65"/>
    <p:sldId id="322" r:id="rId66"/>
    <p:sldId id="333" r:id="rId67"/>
    <p:sldId id="323" r:id="rId68"/>
    <p:sldId id="324" r:id="rId69"/>
    <p:sldId id="325" r:id="rId70"/>
    <p:sldId id="326" r:id="rId71"/>
    <p:sldId id="336" r:id="rId72"/>
    <p:sldId id="337" r:id="rId73"/>
    <p:sldId id="302" r:id="rId74"/>
    <p:sldId id="308" r:id="rId75"/>
    <p:sldId id="306" r:id="rId76"/>
    <p:sldId id="276" r:id="rId77"/>
    <p:sldId id="277" r:id="rId78"/>
    <p:sldId id="278" r:id="rId79"/>
    <p:sldId id="339" r:id="rId8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67" autoAdjust="0"/>
  </p:normalViewPr>
  <p:slideViewPr>
    <p:cSldViewPr>
      <p:cViewPr>
        <p:scale>
          <a:sx n="73" d="100"/>
          <a:sy n="73" d="100"/>
        </p:scale>
        <p:origin x="-1212" y="15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tableStyles" Target="tableStyle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9BDFE-BA83-4B41-BBA6-68B52A02332F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F4B7FC8-54AF-4947-AA90-44C5580E0B9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9BDFE-BA83-4B41-BBA6-68B52A02332F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4B7FC8-54AF-4947-AA90-44C5580E0B9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9BDFE-BA83-4B41-BBA6-68B52A02332F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4B7FC8-54AF-4947-AA90-44C5580E0B9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4769BDFE-BA83-4B41-BBA6-68B52A02332F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3F4B7FC8-54AF-4947-AA90-44C5580E0B9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9BDFE-BA83-4B41-BBA6-68B52A02332F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4B7FC8-54AF-4947-AA90-44C5580E0B9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9BDFE-BA83-4B41-BBA6-68B52A02332F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4B7FC8-54AF-4947-AA90-44C5580E0B9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4B7FC8-54AF-4947-AA90-44C5580E0B9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9BDFE-BA83-4B41-BBA6-68B52A02332F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9BDFE-BA83-4B41-BBA6-68B52A02332F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4B7FC8-54AF-4947-AA90-44C5580E0B9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9BDFE-BA83-4B41-BBA6-68B52A02332F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4B7FC8-54AF-4947-AA90-44C5580E0B9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4769BDFE-BA83-4B41-BBA6-68B52A02332F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3F4B7FC8-54AF-4947-AA90-44C5580E0B9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9BDFE-BA83-4B41-BBA6-68B52A02332F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F4B7FC8-54AF-4947-AA90-44C5580E0B9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4769BDFE-BA83-4B41-BBA6-68B52A02332F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3F4B7FC8-54AF-4947-AA90-44C5580E0B9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hyperlink" Target="http://ostroykevse.ru/Fasad/Fasad_3_1.html" TargetMode="Externa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hyperlink" Target="http://ostroykevse.ru/Fasad/Fasad_3_2.html" TargetMode="Externa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hyperlink" Target="http://ostroykevse.ru/Fasad/Fasad_3_3.html" TargetMode="External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hyperlink" Target="http://ostroykevse.ru/Fasad/Fasad_3_3.html" TargetMode="Externa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hyperlink" Target="http://ostroykevse.ru/Fasad/Fasad_3_3.html" TargetMode="Externa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hyperlink" Target="http://ostroykevse.ru/Fasad/Fasad_3_4.html" TargetMode="External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4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4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4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4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4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5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5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4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>
            <a:norm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endParaRPr lang="ru-RU" sz="4000" b="1" i="1" cap="all" dirty="0" smtClean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  <a:p>
            <a:pPr algn="ctr">
              <a:buNone/>
            </a:pPr>
            <a:endParaRPr lang="ru-RU" sz="4000" b="1" i="1" cap="all" dirty="0" smtClean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  <a:p>
            <a:pPr algn="ctr">
              <a:buNone/>
            </a:pPr>
            <a:r>
              <a:rPr lang="ru-RU" sz="4000" b="1" i="1" cap="all" dirty="0" smtClean="0">
                <a:ln w="0"/>
                <a:solidFill>
                  <a:srgbClr val="0070C0"/>
                </a:solidFill>
                <a:effectLst>
                  <a:reflection blurRad="12700" stA="50000" endPos="50000" dist="5000" dir="5400000" sy="-100000" rotWithShape="0"/>
                </a:effectLst>
              </a:rPr>
              <a:t>Технология выполнения штукатурных </a:t>
            </a:r>
            <a:r>
              <a:rPr lang="ru-RU" sz="4000" b="1" i="1" cap="all" dirty="0" smtClean="0">
                <a:ln w="0"/>
                <a:solidFill>
                  <a:srgbClr val="0070C0"/>
                </a:solidFill>
                <a:effectLst>
                  <a:reflection blurRad="12700" stA="50000" endPos="50000" dist="5000" dir="5400000" sy="-100000" rotWithShape="0"/>
                </a:effectLst>
              </a:rPr>
              <a:t>работ</a:t>
            </a:r>
          </a:p>
          <a:p>
            <a:pPr algn="ctr">
              <a:buNone/>
            </a:pPr>
            <a:r>
              <a:rPr lang="ru-RU" sz="4000" b="1" i="1" cap="all" smtClean="0">
                <a:ln w="0"/>
                <a:solidFill>
                  <a:srgbClr val="0070C0"/>
                </a:solidFill>
                <a:effectLst>
                  <a:reflection blurRad="12700" stA="50000" endPos="50000" dist="5000" dir="5400000" sy="-100000" rotWithShape="0"/>
                </a:effectLst>
              </a:rPr>
              <a:t>6класс</a:t>
            </a:r>
            <a:endParaRPr lang="ru-RU" sz="4000" b="1" i="1" cap="all" dirty="0" smtClean="0">
              <a:ln w="0"/>
              <a:solidFill>
                <a:srgbClr val="0070C0"/>
              </a:solidFill>
              <a:effectLst>
                <a:reflection blurRad="12700" stA="50000" endPos="50000" dist="5000" dir="5400000" sy="-100000" rotWithShape="0"/>
              </a:effectLst>
            </a:endParaRPr>
          </a:p>
          <a:p>
            <a:pPr algn="ctr">
              <a:buNone/>
            </a:pPr>
            <a:endParaRPr lang="ru-RU" sz="4000" b="1" i="1" cap="all" dirty="0">
              <a:ln w="0"/>
              <a:solidFill>
                <a:srgbClr val="0070C0"/>
              </a:solidFill>
              <a:effectLst>
                <a:reflection blurRad="12700" stA="50000" endPos="50000" dist="5000" dir="5400000" sy="-100000" rotWithShape="0"/>
              </a:effectLst>
            </a:endParaRPr>
          </a:p>
          <a:p>
            <a:pPr algn="ctr">
              <a:buNone/>
            </a:pPr>
            <a:r>
              <a:rPr lang="ru-RU" sz="2400" b="1" i="1" cap="all" dirty="0" smtClean="0">
                <a:ln w="0"/>
                <a:solidFill>
                  <a:srgbClr val="0070C0"/>
                </a:solidFill>
                <a:effectLst>
                  <a:reflection blurRad="12700" stA="50000" endPos="50000" dist="5000" dir="5400000" sy="-100000" rotWithShape="0"/>
                </a:effectLst>
              </a:rPr>
              <a:t>.</a:t>
            </a:r>
            <a:endParaRPr lang="ru-RU" sz="2400" b="1" i="1" cap="all" dirty="0" smtClean="0">
              <a:ln w="0"/>
              <a:solidFill>
                <a:srgbClr val="0070C0"/>
              </a:solidFill>
              <a:effectLst>
                <a:reflection blurRad="12700" stA="50000" endPos="50000" dist="5000" dir="5400000" sy="-100000" rotWithShape="0"/>
              </a:effectLst>
            </a:endParaRPr>
          </a:p>
          <a:p>
            <a:pPr algn="ctr">
              <a:buNone/>
            </a:pPr>
            <a:endParaRPr lang="ru-RU" sz="4000" b="1" i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08248"/>
          </a:xfrm>
        </p:spPr>
        <p:txBody>
          <a:bodyPr>
            <a:normAutofit fontScale="90000"/>
          </a:bodyPr>
          <a:lstStyle/>
          <a:p>
            <a:endParaRPr lang="ru-RU" sz="2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2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2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allAtOnce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539552" y="1268760"/>
            <a:ext cx="8136904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72344"/>
          </a:xfrm>
        </p:spPr>
        <p:txBody>
          <a:bodyPr>
            <a:normAutofit fontScale="90000"/>
          </a:bodyPr>
          <a:lstStyle/>
          <a:p>
            <a:r>
              <a:rPr lang="ru-RU" sz="3800" b="1" i="1" dirty="0" smtClean="0">
                <a:solidFill>
                  <a:srgbClr val="0070C0"/>
                </a:solidFill>
              </a:rPr>
              <a:t>Подготовка кирпичных поверхностей</a:t>
            </a:r>
            <a:endParaRPr lang="ru-RU" sz="3800" b="1" i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90240435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260648"/>
            <a:ext cx="8856984" cy="63367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00697955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3800" b="1" i="1" dirty="0" smtClean="0">
                <a:solidFill>
                  <a:srgbClr val="0070C0"/>
                </a:solidFill>
              </a:rPr>
              <a:t>Подготовка деревянных поверхностей</a:t>
            </a:r>
            <a:endParaRPr lang="ru-RU" sz="3800" b="1" i="1" dirty="0">
              <a:solidFill>
                <a:srgbClr val="0070C0"/>
              </a:solidFill>
            </a:endParaRPr>
          </a:p>
        </p:txBody>
      </p:sp>
      <p:pic>
        <p:nvPicPr>
          <p:cNvPr id="1843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6" y="1484784"/>
            <a:ext cx="7920879" cy="4968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573198835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48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476672"/>
            <a:ext cx="8424936" cy="5976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195958725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0"/>
            <a:ext cx="878497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5803084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3800" b="1" i="1" dirty="0" smtClean="0">
                <a:solidFill>
                  <a:srgbClr val="0070C0"/>
                </a:solidFill>
              </a:rPr>
              <a:t>Провешивание вертикальной поверхности</a:t>
            </a:r>
            <a:endParaRPr lang="ru-RU" sz="3800" b="1" i="1" dirty="0">
              <a:solidFill>
                <a:srgbClr val="0070C0"/>
              </a:solidFill>
            </a:endParaRPr>
          </a:p>
        </p:txBody>
      </p:sp>
      <p:pic>
        <p:nvPicPr>
          <p:cNvPr id="1638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6" y="1412776"/>
            <a:ext cx="8280919" cy="5184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8623623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800" b="1" i="1" dirty="0" smtClean="0">
                <a:solidFill>
                  <a:srgbClr val="0070C0"/>
                </a:solidFill>
              </a:rPr>
              <a:t>Провешивание потолков</a:t>
            </a:r>
            <a:endParaRPr lang="ru-RU" sz="3800" b="1" i="1" dirty="0">
              <a:solidFill>
                <a:srgbClr val="0070C0"/>
              </a:solidFill>
            </a:endParaRPr>
          </a:p>
        </p:txBody>
      </p:sp>
      <p:pic>
        <p:nvPicPr>
          <p:cNvPr id="2150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484784"/>
            <a:ext cx="6408712" cy="48245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4650517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33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4" y="188640"/>
            <a:ext cx="8568952" cy="655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554935561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ru-RU" sz="3800" b="1" i="1" dirty="0">
              <a:solidFill>
                <a:srgbClr val="0070C0"/>
              </a:solidFill>
            </a:endParaRPr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260648"/>
            <a:ext cx="8712968" cy="6480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878148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>
                <a:solidFill>
                  <a:srgbClr val="0070C0"/>
                </a:solidFill>
              </a:rPr>
              <a:t>Стандартный конус</a:t>
            </a:r>
            <a:br>
              <a:rPr lang="ru-RU" b="1" i="1" dirty="0">
                <a:solidFill>
                  <a:srgbClr val="0070C0"/>
                </a:solidFill>
              </a:rPr>
            </a:br>
            <a:endParaRPr lang="ru-RU" b="1" i="1" dirty="0">
              <a:solidFill>
                <a:srgbClr val="0070C0"/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sz="half" idx="1"/>
          </p:nvPr>
        </p:nvSpPr>
        <p:spPr>
          <a:xfrm>
            <a:off x="179512" y="1524000"/>
            <a:ext cx="5184576" cy="4572000"/>
          </a:xfrm>
        </p:spPr>
        <p:txBody>
          <a:bodyPr>
            <a:normAutofit/>
          </a:bodyPr>
          <a:lstStyle/>
          <a:p>
            <a:endParaRPr lang="ru-RU" dirty="0"/>
          </a:p>
          <a:p>
            <a:r>
              <a:rPr lang="ru-RU" dirty="0"/>
              <a:t>Проверить подвижность раствора стандартным конусом. Подвижность раствора для слоя </a:t>
            </a:r>
            <a:r>
              <a:rPr lang="ru-RU" dirty="0" err="1"/>
              <a:t>обрызга</a:t>
            </a:r>
            <a:r>
              <a:rPr lang="ru-RU" dirty="0"/>
              <a:t> должна соответствовать погружению стандартного конуса на 7-12 см, для грунта – на 7-9 см, для </a:t>
            </a:r>
            <a:r>
              <a:rPr lang="ru-RU" dirty="0" err="1"/>
              <a:t>накрывки</a:t>
            </a:r>
            <a:r>
              <a:rPr lang="ru-RU" dirty="0"/>
              <a:t> – на 10-12 см</a:t>
            </a:r>
          </a:p>
          <a:p>
            <a:endParaRPr lang="ru-RU" dirty="0"/>
          </a:p>
          <a:p>
            <a:endParaRPr lang="ru-RU" dirty="0"/>
          </a:p>
        </p:txBody>
      </p:sp>
      <p:pic>
        <p:nvPicPr>
          <p:cNvPr id="51202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76056" y="1268760"/>
            <a:ext cx="3888432" cy="4680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678999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3861048"/>
            <a:ext cx="3826768" cy="1080120"/>
          </a:xfrm>
        </p:spPr>
        <p:txBody>
          <a:bodyPr>
            <a:normAutofit/>
          </a:bodyPr>
          <a:lstStyle/>
          <a:p>
            <a:r>
              <a:rPr lang="ru-RU" sz="3800" b="1" i="1" dirty="0" smtClean="0">
                <a:solidFill>
                  <a:srgbClr val="0070C0"/>
                </a:solidFill>
              </a:rPr>
              <a:t>Штукатурка</a:t>
            </a:r>
            <a:endParaRPr lang="ru-RU" sz="3800" b="1" i="1" dirty="0">
              <a:solidFill>
                <a:srgbClr val="0070C0"/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3610744" cy="4572000"/>
          </a:xfrm>
        </p:spPr>
        <p:txBody>
          <a:bodyPr/>
          <a:lstStyle/>
          <a:p>
            <a:r>
              <a:rPr lang="ru-RU" dirty="0" smtClean="0"/>
              <a:t>Раствор, нанесенный на поверхность, после своего засыхания образует твердый слой, который и называется - </a:t>
            </a:r>
            <a:endParaRPr lang="ru-RU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23928" y="908720"/>
            <a:ext cx="4783510" cy="54726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1312579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476672"/>
            <a:ext cx="8640960" cy="61206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42344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332656"/>
            <a:ext cx="8712968" cy="60812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073573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04" y="260648"/>
            <a:ext cx="8856984" cy="6480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635021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9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179512" y="0"/>
            <a:ext cx="8856984" cy="6381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 flipV="1">
            <a:off x="457200" y="-315416"/>
            <a:ext cx="8229600" cy="72008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259514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253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332656"/>
            <a:ext cx="8568952" cy="5976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4121404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dirty="0" smtClean="0"/>
              <a:t>    </a:t>
            </a:r>
            <a:r>
              <a:rPr lang="ru-RU" dirty="0" smtClean="0">
                <a:solidFill>
                  <a:schemeClr val="tx2"/>
                </a:solidFill>
              </a:rPr>
              <a:t>Штукатурный намет наносят на поверхность послойно. </a:t>
            </a:r>
            <a:r>
              <a:rPr lang="ru-RU" b="1" dirty="0" smtClean="0">
                <a:solidFill>
                  <a:schemeClr val="tx2"/>
                </a:solidFill>
              </a:rPr>
              <a:t>Первый слой </a:t>
            </a:r>
            <a:r>
              <a:rPr lang="ru-RU" dirty="0" smtClean="0">
                <a:solidFill>
                  <a:schemeClr val="tx2"/>
                </a:solidFill>
              </a:rPr>
              <a:t>— </a:t>
            </a:r>
            <a:r>
              <a:rPr lang="ru-RU" dirty="0" err="1" smtClean="0">
                <a:solidFill>
                  <a:srgbClr val="0070C0"/>
                </a:solidFill>
              </a:rPr>
              <a:t>обрызг</a:t>
            </a:r>
            <a:r>
              <a:rPr lang="ru-RU" dirty="0" smtClean="0">
                <a:solidFill>
                  <a:srgbClr val="0070C0"/>
                </a:solidFill>
              </a:rPr>
              <a:t> (3-5мм)</a:t>
            </a:r>
            <a:r>
              <a:rPr lang="ru-RU" dirty="0" smtClean="0">
                <a:solidFill>
                  <a:schemeClr val="tx2"/>
                </a:solidFill>
              </a:rPr>
              <a:t> — предназначен для соединения штукатурки с основанием путем заполнения пустот и трещин отделываемой поверхности. Обрызг выполняют раствором жидкой консистенции. Обрызг формирует на стене шершавую поверхность увеличивающую площадь сцепления с последующим слоем. </a:t>
            </a:r>
            <a:r>
              <a:rPr lang="ru-RU" b="1" dirty="0" smtClean="0">
                <a:solidFill>
                  <a:schemeClr val="tx2"/>
                </a:solidFill>
              </a:rPr>
              <a:t>Второй слой </a:t>
            </a:r>
            <a:r>
              <a:rPr lang="ru-RU" dirty="0" smtClean="0">
                <a:solidFill>
                  <a:schemeClr val="tx2"/>
                </a:solidFill>
              </a:rPr>
              <a:t>— </a:t>
            </a:r>
            <a:r>
              <a:rPr lang="ru-RU" dirty="0" smtClean="0">
                <a:solidFill>
                  <a:srgbClr val="0070C0"/>
                </a:solidFill>
              </a:rPr>
              <a:t>грунт</a:t>
            </a:r>
            <a:r>
              <a:rPr lang="ru-RU" dirty="0" smtClean="0">
                <a:solidFill>
                  <a:schemeClr val="tx2"/>
                </a:solidFill>
              </a:rPr>
              <a:t> — служит для выравнивания поверхности более густым раствором и получения требуемой толщины штукатурки. Грунт можно наносить в несколько слоев толщиной не более 7 мм каждый. </a:t>
            </a:r>
            <a:r>
              <a:rPr lang="ru-RU" b="1" dirty="0" smtClean="0">
                <a:solidFill>
                  <a:schemeClr val="tx2"/>
                </a:solidFill>
              </a:rPr>
              <a:t>Последний, верхний слой </a:t>
            </a:r>
            <a:r>
              <a:rPr lang="ru-RU" dirty="0" smtClean="0">
                <a:solidFill>
                  <a:schemeClr val="tx2"/>
                </a:solidFill>
              </a:rPr>
              <a:t>— </a:t>
            </a:r>
            <a:r>
              <a:rPr lang="ru-RU" dirty="0" smtClean="0">
                <a:solidFill>
                  <a:srgbClr val="0070C0"/>
                </a:solidFill>
              </a:rPr>
              <a:t>накрывку</a:t>
            </a:r>
            <a:r>
              <a:rPr lang="ru-RU" dirty="0" smtClean="0">
                <a:solidFill>
                  <a:schemeClr val="tx2"/>
                </a:solidFill>
              </a:rPr>
              <a:t> — наносят жидким раствором на мелком песке для образования заглаженного и уплотненного отделочного слоя толщиной около 2 мм (декоративная накрывка — 5 мм). </a:t>
            </a:r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800" b="1" i="1" dirty="0" smtClean="0">
                <a:solidFill>
                  <a:srgbClr val="0070C0"/>
                </a:solidFill>
              </a:rPr>
              <a:t>Слои штукатурного намёта</a:t>
            </a:r>
            <a:endParaRPr lang="ru-RU" sz="3800" b="1" i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ransition spd="med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3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b="1" i="1" dirty="0" smtClean="0">
                <a:solidFill>
                  <a:srgbClr val="0070C0"/>
                </a:solidFill>
              </a:rPr>
              <a:t>Нанесение обрызга</a:t>
            </a:r>
            <a:endParaRPr lang="ru-RU" sz="4000" b="1" i="1" dirty="0">
              <a:solidFill>
                <a:srgbClr val="0070C0"/>
              </a:solidFill>
            </a:endParaRPr>
          </a:p>
        </p:txBody>
      </p:sp>
      <p:pic>
        <p:nvPicPr>
          <p:cNvPr id="9" name="Содержимое 8"/>
          <p:cNvPicPr>
            <a:picLocks noGrp="1"/>
          </p:cNvPicPr>
          <p:nvPr>
            <p:ph sz="half" idx="1"/>
          </p:nvPr>
        </p:nvPicPr>
        <p:blipFill>
          <a:blip r:embed="rId2" cstate="print">
            <a:biLevel thresh="50000"/>
            <a:lum contrast="20000"/>
          </a:blip>
          <a:srcRect/>
          <a:stretch>
            <a:fillRect/>
          </a:stretch>
        </p:blipFill>
        <p:spPr bwMode="auto">
          <a:xfrm>
            <a:off x="251520" y="1412776"/>
            <a:ext cx="4608512" cy="4680520"/>
          </a:xfrm>
          <a:prstGeom prst="rect">
            <a:avLst/>
          </a:prstGeom>
          <a:noFill/>
          <a:ln w="76200">
            <a:solidFill>
              <a:schemeClr val="accent2"/>
            </a:solidFill>
            <a:miter lim="800000"/>
            <a:headEnd/>
            <a:tailEnd/>
          </a:ln>
        </p:spPr>
      </p:pic>
      <p:sp>
        <p:nvSpPr>
          <p:cNvPr id="8" name="Содержимое 7"/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dirty="0" smtClean="0"/>
              <a:t>   Обрызг делают жидким, как кефир, раствором, нанося его на стену штукатурным ковшом или мастерком, им зачерпывают раствор из ведра и накидывают на стену. Обрызг следует обязательно набрасывать, но здесь нужен навык. В пинг-понг играли? При набрасывании раствора на стену кистевое движение руки примерно такое же, как при игре в настольный теннис. </a:t>
            </a:r>
          </a:p>
          <a:p>
            <a:endParaRPr lang="ru-RU" dirty="0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ectangle 4"/>
          <p:cNvSpPr>
            <a:spLocks noChangeArrowheads="1"/>
          </p:cNvSpPr>
          <p:nvPr/>
        </p:nvSpPr>
        <p:spPr bwMode="auto">
          <a:xfrm rot="10800000" flipV="1">
            <a:off x="4283968" y="1088738"/>
            <a:ext cx="4248472" cy="5016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Кидать надо не слишком сильно, но и не слабо — так, чтобы раствор прилипал к стене, но не разбрызгивался при этом. Нанесенный раствор не разравнивают, а оставляют высыхать на стене, как есть. Обрызг — первый слой штукатурного намета. Толщина его должна быть не менее 2 и не более 5 мм. Раствор наносят набрасыванием сплошным слоем, без пропусков. Его назначение — заполнить все шероховатости, а у деревянных стен — проникнуть под дрань и зацепиться за нее.</a:t>
            </a:r>
            <a:endParaRPr kumimoji="0" lang="ru-RU" sz="2000" b="1" u="none" strike="noStrike" cap="none" normalizeH="0" baseline="0" dirty="0" smtClean="0">
              <a:ln>
                <a:noFill/>
              </a:ln>
              <a:solidFill>
                <a:schemeClr val="tx2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3" name="Рисунок 12"/>
          <p:cNvPicPr/>
          <p:nvPr/>
        </p:nvPicPr>
        <p:blipFill>
          <a:blip r:embed="rId2" cstate="print">
            <a:lum contrast="40000"/>
          </a:blip>
          <a:srcRect/>
          <a:stretch>
            <a:fillRect/>
          </a:stretch>
        </p:blipFill>
        <p:spPr bwMode="auto">
          <a:xfrm>
            <a:off x="323528" y="1124744"/>
            <a:ext cx="3672408" cy="2952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sh dir="r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buNone/>
            </a:pPr>
            <a:r>
              <a:rPr lang="ru-RU" sz="2800" dirty="0" smtClean="0">
                <a:solidFill>
                  <a:schemeClr val="tx2"/>
                </a:solidFill>
              </a:rPr>
              <a:t>   Грунтовочный раствор наносят, набрасывая его мастерком с сокола, или ковшом из ведра. Грунт — второй слой штукатурного намета, наносимый на обрызг после его схватывания и легкого отвердения. Раствор густоты сметаны или теста. Это основной слой штукатурки. Наносят его в один, два или более слоев, что зависит от требуемой толщины штукатурки. Каждый слой разравнивают, особенно тщательно — последний, на который будет нанесен тонкий слой накрывки.</a:t>
            </a:r>
          </a:p>
          <a:p>
            <a:pPr>
              <a:buNone/>
            </a:pPr>
            <a:r>
              <a:rPr lang="ru-RU" sz="2800" dirty="0" smtClean="0">
                <a:solidFill>
                  <a:schemeClr val="tx2"/>
                </a:solidFill>
              </a:rPr>
              <a:t> </a:t>
            </a:r>
            <a:endParaRPr lang="ru-RU" sz="2800" dirty="0">
              <a:solidFill>
                <a:schemeClr val="tx2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800" b="1" i="1" dirty="0" smtClean="0">
                <a:solidFill>
                  <a:srgbClr val="00B0F0"/>
                </a:solidFill>
              </a:rPr>
              <a:t>Нанесение грунта</a:t>
            </a:r>
            <a:endParaRPr lang="ru-RU" sz="4800" b="1" i="1" dirty="0">
              <a:solidFill>
                <a:srgbClr val="00B0F0"/>
              </a:solidFill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539552" y="692696"/>
            <a:ext cx="7884368" cy="5016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Приготовленный раствор накладывают на сокол штукатурным мастерком . Для этого сокол одним концом опирают на ящик, второй конец поднимают под углом 25–30° над ящиком и мастерком быстро набирают на сокол порцию раствора (2–4 л), оправляют его, то есть снимают с краев излишки, чтобы предупредить потери раствора при его переноске от ящика к месту укладки.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2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800" b="1" i="1" dirty="0" smtClean="0">
                <a:solidFill>
                  <a:srgbClr val="0070C0"/>
                </a:solidFill>
              </a:rPr>
              <a:t>Виды штукатурок</a:t>
            </a:r>
            <a:endParaRPr lang="ru-RU" sz="3800" b="1" i="1" dirty="0">
              <a:solidFill>
                <a:srgbClr val="0070C0"/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dirty="0" smtClean="0"/>
              <a:t>1. Мокрая – это слой затвердевшего раствора, нанесенный на поверхность, который служит для защиты конструкций и придания им декоративного вида. 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dirty="0"/>
              <a:t>2. </a:t>
            </a:r>
            <a:r>
              <a:rPr lang="ru-RU" dirty="0" smtClean="0"/>
              <a:t>Сухая – это облицовка поверхностей листами сухой штукатурка индустриального изготовления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641258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Работа с соколом">
            <a:hlinkClick r:id="rId2" tgtFrame="&quot;_blank&quot;"/>
          </p:cNvPr>
          <p:cNvPicPr/>
          <p:nvPr/>
        </p:nvPicPr>
        <p:blipFill>
          <a:blip r:embed="rId3" cstate="print">
            <a:lum bright="-23000" contrast="-3000"/>
          </a:blip>
          <a:srcRect/>
          <a:stretch>
            <a:fillRect/>
          </a:stretch>
        </p:blipFill>
        <p:spPr bwMode="auto">
          <a:xfrm>
            <a:off x="467544" y="620688"/>
            <a:ext cx="7992888" cy="53285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72344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i="1" dirty="0" smtClean="0">
                <a:solidFill>
                  <a:srgbClr val="0070C0"/>
                </a:solidFill>
              </a:rPr>
              <a:t>Набрасывание раствора с сокола</a:t>
            </a:r>
            <a:endParaRPr lang="ru-RU" b="1" i="1" dirty="0">
              <a:solidFill>
                <a:srgbClr val="0070C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/>
              <a:t>   </a:t>
            </a:r>
            <a:r>
              <a:rPr lang="ru-RU" b="1" dirty="0" smtClean="0">
                <a:solidFill>
                  <a:schemeClr val="tx2"/>
                </a:solidFill>
              </a:rPr>
              <a:t>При нанесении раствора на стену сокол должен быть наклонен от себя. Тогда рука, держащая сокол, будет защищена от попадания на нее раствора. Раствор с сокола набирают ребром или концом кельмы. Кельму с раствором подносят к стене, кистью руки делают взмах кельмой с резкой остановкой, при этом раствор слетает на поверхность стены. Однако слишком сильно взмахивать рукой нельзя, так как раствор будет разбрызгиваться. Наносить раствор приходится на разных уровнях, слева направо и справа налево 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Набрасывание раствора на стену">
            <a:hlinkClick r:id="rId2" tgtFrame="&quot;_blank&quot;"/>
          </p:cNvPr>
          <p:cNvPicPr/>
          <p:nvPr/>
        </p:nvPicPr>
        <p:blipFill>
          <a:blip r:embed="rId3" cstate="print">
            <a:lum bright="1000" contrast="20000"/>
          </a:blip>
          <a:srcRect/>
          <a:stretch>
            <a:fillRect/>
          </a:stretch>
        </p:blipFill>
        <p:spPr bwMode="auto">
          <a:xfrm>
            <a:off x="1043608" y="332656"/>
            <a:ext cx="7056784" cy="6048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00336"/>
          </a:xfrm>
        </p:spPr>
        <p:txBody>
          <a:bodyPr/>
          <a:lstStyle/>
          <a:p>
            <a:pPr algn="ctr"/>
            <a:r>
              <a:rPr lang="ru-RU" b="1" i="1" dirty="0" smtClean="0">
                <a:solidFill>
                  <a:srgbClr val="0070C0"/>
                </a:solidFill>
              </a:rPr>
              <a:t>Намазывание раствора</a:t>
            </a:r>
            <a:endParaRPr lang="ru-RU" b="1" i="1" dirty="0">
              <a:solidFill>
                <a:srgbClr val="0070C0"/>
              </a:solidFill>
            </a:endParaRPr>
          </a:p>
        </p:txBody>
      </p:sp>
      <p:sp>
        <p:nvSpPr>
          <p:cNvPr id="33793" name="Rectangle 1"/>
          <p:cNvSpPr>
            <a:spLocks noChangeArrowheads="1"/>
          </p:cNvSpPr>
          <p:nvPr/>
        </p:nvSpPr>
        <p:spPr bwMode="auto">
          <a:xfrm>
            <a:off x="4427984" y="1040245"/>
            <a:ext cx="4320480" cy="53245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При оштукатуривании по металлической сетке, дранке и при беспесчаной накрывке рабочий наносит раствор на поверхность стальной гладилкой, сдвигая его с сокола. Держа сокол в одной руке почти горизонтально, отделите кельмой слой раствора. Наклоните сокол, как показано на рисунке, и намажьте часть раствора на стену движением кельмы вверх. Затем распределите раствор по стене. После каждого движения поворачивайте сокол примерно на четверть: это сохранит центровку и вам будет легче держать сокол в руке.</a:t>
            </a:r>
            <a:endParaRPr kumimoji="0" lang="ru-RU" sz="2000" b="1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 descr="Намазывание и разравнивание раствора на стен">
            <a:hlinkClick r:id="rId2" tgtFrame="&quot;_blank&quot;"/>
          </p:cNvPr>
          <p:cNvPicPr/>
          <p:nvPr/>
        </p:nvPicPr>
        <p:blipFill>
          <a:blip r:embed="rId3" cstate="print">
            <a:lum bright="-10000" contrast="20000"/>
          </a:blip>
          <a:srcRect t="29037" r="50000"/>
          <a:stretch>
            <a:fillRect/>
          </a:stretch>
        </p:blipFill>
        <p:spPr bwMode="auto">
          <a:xfrm>
            <a:off x="827584" y="908720"/>
            <a:ext cx="3168352" cy="56166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Намазывание и разравнивание раствора на стен">
            <a:hlinkClick r:id="rId2" tgtFrame="&quot;_blank&quot;"/>
          </p:cNvPr>
          <p:cNvPicPr/>
          <p:nvPr/>
        </p:nvPicPr>
        <p:blipFill>
          <a:blip r:embed="rId3" cstate="print">
            <a:lum bright="-10000" contrast="30000"/>
          </a:blip>
          <a:srcRect b="69399"/>
          <a:stretch>
            <a:fillRect/>
          </a:stretch>
        </p:blipFill>
        <p:spPr bwMode="auto">
          <a:xfrm>
            <a:off x="179512" y="764704"/>
            <a:ext cx="5976664" cy="3672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842" name="Rectangle 2"/>
          <p:cNvSpPr>
            <a:spLocks noChangeArrowheads="1"/>
          </p:cNvSpPr>
          <p:nvPr/>
        </p:nvSpPr>
        <p:spPr bwMode="auto">
          <a:xfrm>
            <a:off x="6156176" y="980147"/>
            <a:ext cx="2520280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При работе с соколом в одну руку берут сокол, в другую — мастерок. На сокол набирают раствор и приставляют его к стене так, чтобы верхний край щита сокола отстоял от поверхности на 50–100 мм, а нижний был прижат к поверхности на толщину наносимого слоя. </a:t>
            </a:r>
            <a:endParaRPr kumimoji="0" lang="ru-RU" b="1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5843" name="Rectangle 3"/>
          <p:cNvSpPr>
            <a:spLocks noChangeArrowheads="1"/>
          </p:cNvSpPr>
          <p:nvPr/>
        </p:nvSpPr>
        <p:spPr bwMode="auto">
          <a:xfrm>
            <a:off x="395536" y="4386627"/>
            <a:ext cx="5184576" cy="203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На сокол нажимают концом мастерка, упертым под шпонку сокола, и перемещают его. По мере продвижения сокола раствор намазывается на поверхность, а приподнятый второй край сокола постепенно прижимается к ней. При соответствующем навыке разравнивать соколом раствор можно очень ровно.</a:t>
            </a:r>
            <a:endParaRPr kumimoji="0" lang="ru-RU" b="1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Намазывание и разравнивание раствора на стен">
            <a:hlinkClick r:id="rId2" tgtFrame="&quot;_blank&quot;"/>
          </p:cNvPr>
          <p:cNvPicPr/>
          <p:nvPr/>
        </p:nvPicPr>
        <p:blipFill>
          <a:blip r:embed="rId3" cstate="print">
            <a:lum bright="-10000" contrast="20000"/>
          </a:blip>
          <a:srcRect l="53922" t="29037"/>
          <a:stretch>
            <a:fillRect/>
          </a:stretch>
        </p:blipFill>
        <p:spPr bwMode="auto">
          <a:xfrm>
            <a:off x="5292080" y="476672"/>
            <a:ext cx="3384376" cy="6048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866" name="Rectangle 2"/>
          <p:cNvSpPr>
            <a:spLocks noChangeArrowheads="1"/>
          </p:cNvSpPr>
          <p:nvPr/>
        </p:nvSpPr>
        <p:spPr bwMode="auto">
          <a:xfrm>
            <a:off x="395536" y="550999"/>
            <a:ext cx="4896544" cy="48320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При работе с полутерком на него грядкой накладывают раствор, подходят к поверхности стены, приставляют к ней полутерок, нажимают и ведут по стене снизу вверх. Ширина полотна полутерка должна быть 1200 мм, чтобы на нем можно было удержать больше раствора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2000" b="1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1"/>
          <p:cNvSpPr>
            <a:spLocks noChangeArrowheads="1"/>
          </p:cNvSpPr>
          <p:nvPr/>
        </p:nvSpPr>
        <p:spPr bwMode="auto">
          <a:xfrm>
            <a:off x="251520" y="448796"/>
            <a:ext cx="8424936" cy="563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effectLst/>
                <a:ea typeface="Times New Roman" pitchFamily="18" charset="0"/>
                <a:cs typeface="Times New Roman" pitchFamily="18" charset="0"/>
              </a:rPr>
              <a:t>Грунт разравнивают сглаживанием или срезыванием.</a:t>
            </a:r>
            <a:endParaRPr kumimoji="0" lang="ru-RU" sz="2000" b="1" i="0" u="none" strike="noStrike" cap="none" normalizeH="0" baseline="0" dirty="0" smtClean="0">
              <a:ln>
                <a:noFill/>
              </a:ln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effectLst/>
                <a:ea typeface="Times New Roman" pitchFamily="18" charset="0"/>
                <a:cs typeface="Times New Roman" pitchFamily="18" charset="0"/>
              </a:rPr>
              <a:t>Заполнив пространство между маяками, следует разровнять раствор полутерком. Следите за тем, чтобы в растворе не оставалось пузырьков воздуха и покрытие плотно прилегало к стене. Движения полутерка могут быть зигзагообразные: короткие — слева направо и справа налево, длинное — вверх и немного в сторону.</a:t>
            </a:r>
            <a:endParaRPr kumimoji="0" lang="ru-RU" sz="2000" b="1" i="0" u="none" strike="noStrike" cap="none" normalizeH="0" baseline="0" dirty="0" smtClean="0">
              <a:ln>
                <a:noFill/>
              </a:ln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effectLst/>
                <a:ea typeface="Times New Roman" pitchFamily="18" charset="0"/>
                <a:cs typeface="Times New Roman" pitchFamily="18" charset="0"/>
              </a:rPr>
              <a:t>Для сглаживания намета применяют полутерки длиной до 1200 мм (при обработке больших поверхностей) и длиной 800 и 350 мм (для малых поверхностей). Чтобы легче было работать, у гладящей доски полутерка срезают угловые фаски, а одну из продольных и одну из торцовых сторон можно оббить кровельной сталью. Штукатурное покрытие должно иметь одинаковую толщину. Разравнивание раствора соколом и полутерком производится так же, как и его намазывание, только на инструменте не должно быть раствора. Если полутерок тянет за собой раствор, то выполните указанную работу после того, как раствор немного схватится.</a:t>
            </a:r>
            <a:endParaRPr kumimoji="0" lang="ru-RU" sz="2000" b="1" i="0" u="none" strike="noStrike" cap="none" normalizeH="0" baseline="0" dirty="0" smtClean="0">
              <a:ln>
                <a:noFill/>
              </a:ln>
              <a:effectLst/>
              <a:cs typeface="Arial" pitchFamily="34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При наложении правила (так называется ровная рейка) длиной 2 м на поверхности улучшенной штукатурки допускается не более двух зазоров в 3 мм, а на поверхности высококачественной штукатурки, выровненной по маякам,— не более двух неровностей глубиной до 2 мм.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800" b="1" dirty="0" smtClean="0">
                <a:solidFill>
                  <a:srgbClr val="0070C0"/>
                </a:solidFill>
              </a:rPr>
              <a:t>Высококачественная штукатурка</a:t>
            </a:r>
            <a:endParaRPr lang="ru-RU" sz="38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67251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1"/>
          <p:cNvSpPr>
            <a:spLocks noChangeArrowheads="1"/>
          </p:cNvSpPr>
          <p:nvPr/>
        </p:nvSpPr>
        <p:spPr bwMode="auto">
          <a:xfrm>
            <a:off x="539552" y="548680"/>
            <a:ext cx="4320480" cy="563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Для выравнивания намета срезанием  применяют правила, малки и плоскостные шаблоны. Правило упирают обоими концами в деревянные или стальные направляющие маяки и срезают им избыточный раствор. Срезанный раствор снимают с правила мастерком и отправляют назад в растворный ящик. Раствор в растворном ящике омолаживают перемешиванием без добавления воды. Поэтому очень важно определиться с первоначальным объемом замешивания раствора, объем должен быть таким, чтобы его хватало на период времени до начала схватывания.</a:t>
            </a:r>
            <a:endParaRPr kumimoji="0" lang="ru-RU" sz="2000" b="1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Рисунок 2" descr="Выравнивание намета срезанием">
            <a:hlinkClick r:id="rId2" tgtFrame="&quot;_blank&quot;"/>
          </p:cNvPr>
          <p:cNvPicPr/>
          <p:nvPr/>
        </p:nvPicPr>
        <p:blipFill>
          <a:blip r:embed="rId3" cstate="print">
            <a:lum bright="-10000" contrast="20000"/>
          </a:blip>
          <a:srcRect/>
          <a:stretch>
            <a:fillRect/>
          </a:stretch>
        </p:blipFill>
        <p:spPr bwMode="auto">
          <a:xfrm>
            <a:off x="4716016" y="404664"/>
            <a:ext cx="3960440" cy="5112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8914" name="Rectangle 2"/>
          <p:cNvSpPr>
            <a:spLocks noChangeArrowheads="1"/>
          </p:cNvSpPr>
          <p:nvPr/>
        </p:nvSpPr>
        <p:spPr bwMode="auto">
          <a:xfrm>
            <a:off x="4355976" y="5975702"/>
            <a:ext cx="432048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Выравнивание штукатурного намета срезанием правилом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684312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i="1" dirty="0" smtClean="0">
                <a:solidFill>
                  <a:srgbClr val="0070C0"/>
                </a:solidFill>
              </a:rPr>
              <a:t>Нанесение накрывочного слоя</a:t>
            </a:r>
            <a:endParaRPr lang="ru-RU" b="1" i="1" dirty="0">
              <a:solidFill>
                <a:srgbClr val="0070C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4971256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dirty="0" smtClean="0">
                <a:solidFill>
                  <a:schemeClr val="accent5">
                    <a:lumMod val="50000"/>
                  </a:schemeClr>
                </a:solidFill>
              </a:rPr>
              <a:t>   </a:t>
            </a:r>
            <a:r>
              <a:rPr lang="ru-RU" dirty="0" smtClean="0"/>
              <a:t>Накрывка — третий слой раствора толщиной 2–4 мм. Его наносят на грунт, который должен быть хорошо выровнен. Если грунт сухой, его обязательно смачивают водой с кисти и на влажный грунт наносят накрывку. Однако лучше наносить накрывку на грунт, который уже схватился, но еще не высох. Это обеспечивает наиболее прочное сцепление накрывки с грунтом. Толщина накрывки зависит от ровности грунта. Густота раствора для накрывки такая же, каким выполнялся грунт. Для штукатурки под покраску желательно приготовить его на мелком песке, просеянном через частое сито с ячейками 1,5×1,5 мм. Такая накрывка чисто затирается и при окрашивании позволяет обойтись без шпатлевания.</a:t>
            </a:r>
            <a:endParaRPr lang="ru-RU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Простая – толщина 12мм (складские помещения)</a:t>
            </a:r>
          </a:p>
          <a:p>
            <a:r>
              <a:rPr lang="ru-RU" dirty="0" smtClean="0"/>
              <a:t>Улучшенная – толщина 15мм (жилые, учебные помещения)</a:t>
            </a:r>
          </a:p>
          <a:p>
            <a:r>
              <a:rPr lang="ru-RU" dirty="0" smtClean="0"/>
              <a:t>Высококачественная – толщина 20мм (при большом скоплении народа, фасады зданий)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800" b="1" i="1" dirty="0" smtClean="0">
                <a:solidFill>
                  <a:srgbClr val="0070C0"/>
                </a:solidFill>
              </a:rPr>
              <a:t>Виды штукатурки по качеству</a:t>
            </a:r>
            <a:endParaRPr lang="ru-RU" sz="3800" b="1" i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748282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Rectangle 1"/>
          <p:cNvSpPr>
            <a:spLocks noChangeArrowheads="1"/>
          </p:cNvSpPr>
          <p:nvPr/>
        </p:nvSpPr>
        <p:spPr bwMode="auto">
          <a:xfrm>
            <a:off x="3347864" y="816387"/>
            <a:ext cx="5544616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При толщине накрывочного слоя более 5 мм поверхность грунта нарезают волнообразными бороздами.</a:t>
            </a:r>
            <a:endParaRPr kumimoji="0" lang="ru-RU" sz="2400" b="1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 descr="Нарезка штукатурного слоя под следующий слой грунта или под накрывку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476672"/>
            <a:ext cx="2952328" cy="2664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9938" name="Rectangle 2"/>
          <p:cNvSpPr>
            <a:spLocks noChangeArrowheads="1"/>
          </p:cNvSpPr>
          <p:nvPr/>
        </p:nvSpPr>
        <p:spPr bwMode="auto">
          <a:xfrm>
            <a:off x="395536" y="3212976"/>
            <a:ext cx="295232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Нарезка штукатурного слоя под следующий слой грунта или под накрывку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9939" name="Rectangle 3"/>
          <p:cNvSpPr>
            <a:spLocks noChangeArrowheads="1"/>
          </p:cNvSpPr>
          <p:nvPr/>
        </p:nvSpPr>
        <p:spPr bwMode="auto">
          <a:xfrm>
            <a:off x="539552" y="3881954"/>
            <a:ext cx="7848872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Каждый последующий слой штукатурки (грунта и накрывки) на цементном вяжущем наносят только по окончании схватывания раствора, а на известковом вяжущем — после начала побеления предыдущего слоя.</a:t>
            </a:r>
            <a:endParaRPr kumimoji="0" lang="ru-RU" sz="2400" b="1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strips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i="1" dirty="0">
                <a:ln w="3200">
                  <a:solidFill>
                    <a:srgbClr val="FEFAC9">
                      <a:shade val="75000"/>
                      <a:alpha val="25000"/>
                    </a:srgbClr>
                  </a:solidFill>
                  <a:prstDash val="solid"/>
                  <a:round/>
                </a:ln>
                <a:solidFill>
                  <a:srgbClr val="0070C0"/>
                </a:solidFill>
              </a:rPr>
              <a:t>Затирка</a:t>
            </a:r>
            <a:endParaRPr lang="ru-RU" dirty="0"/>
          </a:p>
        </p:txBody>
      </p:sp>
      <p:pic>
        <p:nvPicPr>
          <p:cNvPr id="266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2" y="1524000"/>
            <a:ext cx="7992888" cy="49293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483982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Rectangle 1"/>
          <p:cNvSpPr>
            <a:spLocks noChangeArrowheads="1"/>
          </p:cNvSpPr>
          <p:nvPr/>
        </p:nvSpPr>
        <p:spPr bwMode="auto">
          <a:xfrm>
            <a:off x="395536" y="260648"/>
            <a:ext cx="8352928" cy="6370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effectLst/>
                <a:ea typeface="Times New Roman" pitchFamily="18" charset="0"/>
                <a:cs typeface="Times New Roman" pitchFamily="18" charset="0"/>
              </a:rPr>
              <a:t>Как только накрывка схватится, приступают к затирке. Затирка удаляет следы от полутерка, ею выравнивают бугры и ямы. Пересохшую накрывку смачивают с кисти водой и затирают. Смачивать нужно не сильно, так как намокшую штукатурку затереть будет невозможно. После затирки накрывка должна стать ровной и гладкой, без раковин, бугров и следов штукатурных инструментов.</a:t>
            </a:r>
            <a:endParaRPr kumimoji="0" lang="ru-RU" sz="2400" b="1" i="0" u="none" strike="noStrike" cap="none" normalizeH="0" baseline="0" dirty="0" smtClean="0">
              <a:ln>
                <a:noFill/>
              </a:ln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effectLst/>
                <a:ea typeface="Times New Roman" pitchFamily="18" charset="0"/>
                <a:cs typeface="Times New Roman" pitchFamily="18" charset="0"/>
              </a:rPr>
              <a:t>Затирку делают «вкруговую» и «в разгонку» , губчатой теркой, обильно смоченной водой. Для образования идеально гладкой поверхности производят повторное заглаживание (не позднее чем через 24 часа после схватывания растворной смеси) поверхности, предварительно смоченной водой. После вторичного заглаживания и сушки поверхность становится немного глянцевой и готова под высококачественную окраску.</a:t>
            </a:r>
            <a:endParaRPr kumimoji="0" lang="ru-RU" sz="2400" b="1" i="0" u="none" strike="noStrike" cap="none" normalizeH="0" baseline="0" dirty="0" smtClean="0">
              <a:ln>
                <a:noFill/>
              </a:ln>
              <a:effectLst/>
              <a:cs typeface="Arial" pitchFamily="34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Rectangle 1"/>
          <p:cNvSpPr>
            <a:spLocks noChangeArrowheads="1"/>
          </p:cNvSpPr>
          <p:nvPr/>
        </p:nvSpPr>
        <p:spPr bwMode="auto">
          <a:xfrm>
            <a:off x="539552" y="949369"/>
            <a:ext cx="8208912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При затирке вкруговую терку прижимают полотном к штукатурке и выполняют ею круговые движения по часовой и против часовой стрелки. При этом бугорки раствора срезаются, а ямки заполняются раствором. Если они глубокие, то мастерком снимают скопившийся на кромках терки раствор, переносят его на плоскость терки и замазывают им впадины. Одновременно терка уплотняет раствор. В тех местах, где на штукатурке видны выступы, следует сильнее нажимать на терку, а где впадины — ослаблять нажим. Терку нужно периодически мыть или смачивать, поэтому держите поблизости с собой ведро с водой.</a:t>
            </a:r>
            <a:endParaRPr kumimoji="0" lang="ru-RU" sz="2400" b="1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Rectangle 1"/>
          <p:cNvSpPr>
            <a:spLocks noChangeArrowheads="1"/>
          </p:cNvSpPr>
          <p:nvPr/>
        </p:nvSpPr>
        <p:spPr bwMode="auto">
          <a:xfrm>
            <a:off x="539552" y="1467942"/>
            <a:ext cx="8424936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При затирке вкруговую на поверхности остаются кругообразные следы. Чтобы их не было, штукатурку дополнительно затирают в разгонку. Её делают по свежей затирке вкруговую. Сначала затирают вкруговую примерно 1 м² поверхности и тут же производят затирку в разгонку. На затертой поверхности не должно быть бугров и пропущенных мест, так как последующее окрашивание покажет все недостатки штукатурки.</a:t>
            </a:r>
            <a:endParaRPr kumimoji="0" lang="ru-RU" sz="2800" b="1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800" b="1" i="1" dirty="0" smtClean="0">
                <a:solidFill>
                  <a:srgbClr val="0070C0"/>
                </a:solidFill>
              </a:rPr>
              <a:t>Оштукатуривание колонн</a:t>
            </a:r>
            <a:endParaRPr lang="ru-RU" sz="3800" b="1" i="1" dirty="0">
              <a:solidFill>
                <a:srgbClr val="0070C0"/>
              </a:solidFill>
            </a:endParaRPr>
          </a:p>
        </p:txBody>
      </p:sp>
      <p:pic>
        <p:nvPicPr>
          <p:cNvPr id="27650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2645" y="1524000"/>
            <a:ext cx="3808347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1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48200" y="1556792"/>
            <a:ext cx="4316288" cy="5040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602842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800" b="1" i="1" dirty="0" smtClean="0">
                <a:solidFill>
                  <a:srgbClr val="0070C0"/>
                </a:solidFill>
              </a:rPr>
              <a:t>Назначение колонн</a:t>
            </a:r>
            <a:endParaRPr lang="ru-RU" sz="3800" b="1" i="1" dirty="0">
              <a:solidFill>
                <a:srgbClr val="0070C0"/>
              </a:solidFill>
            </a:endParaRPr>
          </a:p>
        </p:txBody>
      </p:sp>
      <p:pic>
        <p:nvPicPr>
          <p:cNvPr id="2867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1528354"/>
            <a:ext cx="8568952" cy="51410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162118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9698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107504" y="548680"/>
            <a:ext cx="4408934" cy="5976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699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48200" y="332656"/>
            <a:ext cx="4316288" cy="62646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520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404664"/>
            <a:ext cx="8496944" cy="62646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112314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17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404664"/>
            <a:ext cx="8712968" cy="6192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4134180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3800" b="1" i="1" dirty="0" smtClean="0">
                <a:solidFill>
                  <a:srgbClr val="0070C0"/>
                </a:solidFill>
              </a:rPr>
              <a:t>Порядок выполнения оштукатуривания поверхности</a:t>
            </a:r>
            <a:endParaRPr lang="ru-RU" sz="3800" b="1" i="1" dirty="0">
              <a:solidFill>
                <a:srgbClr val="0070C0"/>
              </a:solidFill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0" y="2046514"/>
            <a:ext cx="8229600" cy="35269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3601196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800" b="1" i="1" dirty="0" smtClean="0">
                <a:solidFill>
                  <a:srgbClr val="0070C0"/>
                </a:solidFill>
              </a:rPr>
              <a:t>Колонны круглого сечения</a:t>
            </a:r>
            <a:endParaRPr lang="ru-RU" sz="3800" b="1" i="1" dirty="0">
              <a:solidFill>
                <a:srgbClr val="0070C0"/>
              </a:solidFill>
            </a:endParaRPr>
          </a:p>
        </p:txBody>
      </p:sp>
      <p:pic>
        <p:nvPicPr>
          <p:cNvPr id="48130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0" y="1700808"/>
            <a:ext cx="4059238" cy="46085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31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48200" y="1700808"/>
            <a:ext cx="4059238" cy="4536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732241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2348880"/>
            <a:ext cx="8229600" cy="3747120"/>
          </a:xfrm>
        </p:spPr>
        <p:txBody>
          <a:bodyPr/>
          <a:lstStyle/>
          <a:p>
            <a:r>
              <a:rPr lang="ru-RU" dirty="0"/>
              <a:t>Оштукатуривание круглых колонн, отличается тем, что кроме марок, на них обязательно устраивают ещё и маяки, которые так же должны опоясывать их по окружности. Для этого необходимо изготовить шаблонное кольцо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800" b="1" i="1" dirty="0" smtClean="0">
                <a:solidFill>
                  <a:srgbClr val="0070C0"/>
                </a:solidFill>
              </a:rPr>
              <a:t>Оштукатуривание круглых колонн</a:t>
            </a:r>
            <a:endParaRPr lang="ru-RU" sz="3800" b="1" i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81661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505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332656"/>
            <a:ext cx="8784976" cy="60486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4268051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i="1" dirty="0">
                <a:solidFill>
                  <a:srgbClr val="0070C0"/>
                </a:solidFill>
              </a:rPr>
              <a:t>Схема устройства кольцевых марок на круглых колоннах</a:t>
            </a:r>
          </a:p>
        </p:txBody>
      </p:sp>
      <p:pic>
        <p:nvPicPr>
          <p:cNvPr id="4608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35726" y="1524000"/>
            <a:ext cx="5272548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205444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27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188640"/>
            <a:ext cx="8568952" cy="6192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736962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37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404664"/>
            <a:ext cx="8496944" cy="60486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178074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48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260648"/>
            <a:ext cx="8640960" cy="6192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4157115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4752528"/>
          </a:xfrm>
        </p:spPr>
        <p:txBody>
          <a:bodyPr/>
          <a:lstStyle/>
          <a:p>
            <a:r>
              <a:rPr lang="ru-RU" dirty="0"/>
              <a:t>Если колонна в сечении имеет форму многогранника, значит, и шаблон должен иметь соответствующий контур. В таком случае, многогранник нужно вписать в окружность, руководствуясь познаниями из школьной геометрии. После того, как очертания колонны прорисованы, рейку, соединяющую две половинки щита, удаляют, а по нанесённому на доски контуру выполняют пропилы.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548408"/>
          </a:xfrm>
        </p:spPr>
        <p:txBody>
          <a:bodyPr>
            <a:normAutofit/>
          </a:bodyPr>
          <a:lstStyle/>
          <a:p>
            <a:pPr algn="ctr"/>
            <a:r>
              <a:rPr lang="ru-RU" sz="3800" b="1" i="1" dirty="0">
                <a:ln w="3200">
                  <a:solidFill>
                    <a:srgbClr val="FEFAC9">
                      <a:shade val="75000"/>
                      <a:alpha val="25000"/>
                    </a:srgbClr>
                  </a:solidFill>
                  <a:prstDash val="solid"/>
                  <a:round/>
                </a:ln>
                <a:solidFill>
                  <a:srgbClr val="0070C0"/>
                </a:solidFill>
              </a:rPr>
              <a:t>Оштукатуривание многогранных</a:t>
            </a:r>
            <a:br>
              <a:rPr lang="ru-RU" sz="3800" b="1" i="1" dirty="0">
                <a:ln w="3200">
                  <a:solidFill>
                    <a:srgbClr val="FEFAC9">
                      <a:shade val="75000"/>
                      <a:alpha val="25000"/>
                    </a:srgbClr>
                  </a:solidFill>
                  <a:prstDash val="solid"/>
                  <a:round/>
                </a:ln>
                <a:solidFill>
                  <a:srgbClr val="0070C0"/>
                </a:solidFill>
              </a:rPr>
            </a:br>
            <a:r>
              <a:rPr lang="ru-RU" sz="3800" b="1" i="1" dirty="0">
                <a:ln w="3200">
                  <a:solidFill>
                    <a:srgbClr val="FEFAC9">
                      <a:shade val="75000"/>
                      <a:alpha val="25000"/>
                    </a:srgbClr>
                  </a:solidFill>
                  <a:prstDash val="solid"/>
                  <a:round/>
                </a:ln>
                <a:solidFill>
                  <a:srgbClr val="0070C0"/>
                </a:solidFill>
              </a:rPr>
              <a:t>колонн</a:t>
            </a:r>
            <a:endParaRPr lang="ru-RU" sz="3800" dirty="0"/>
          </a:p>
        </p:txBody>
      </p:sp>
    </p:spTree>
    <p:extLst>
      <p:ext uri="{BB962C8B-B14F-4D97-AF65-F5344CB8AC3E}">
        <p14:creationId xmlns:p14="http://schemas.microsoft.com/office/powerpoint/2010/main" xmlns="" val="3875856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710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0" y="620688"/>
            <a:ext cx="8229600" cy="54726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387071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5145360"/>
          </a:xfrm>
        </p:spPr>
        <p:txBody>
          <a:bodyPr>
            <a:normAutofit fontScale="85000" lnSpcReduction="10000"/>
          </a:bodyPr>
          <a:lstStyle/>
          <a:p>
            <a:r>
              <a:rPr lang="ru-RU" dirty="0"/>
              <a:t>Места срезов хорошо зачищают и шлифуют, после чего половинки щита снова складывают вместе. Для круглой прямой колонны достаточно одного шаблона. При наличии энтазиса, их делают как минимум два, или даже больше – тут всё зависит от конкретной конфигурации ствола. Шаблон устанавливают на кольцевую марку, а чтобы он не сползал вниз, под ним забивают гвоздики или подмазывают раствор.</a:t>
            </a:r>
          </a:p>
          <a:p>
            <a:r>
              <a:rPr lang="ru-RU" dirty="0"/>
              <a:t>Затем, все промежутки, которые имеются между окружностью шаблона и поверхностью колонны, заполняются раствором. Когда он схватится, разъёмные кольца можно снять, слегка постукивая по дереву молотком.</a:t>
            </a:r>
          </a:p>
          <a:p>
            <a:r>
              <a:rPr lang="ru-RU" dirty="0"/>
              <a:t>Если на маяке после снятия шаблона образовались раковины, их заделывают и заглаживают поверхность. В процессе оштукатуривания, правило устанавливают по маякам, и, ориентируясь по ним, вытягивают поверхность колонн.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3800" b="1" i="1" dirty="0" smtClean="0">
                <a:solidFill>
                  <a:srgbClr val="0070C0"/>
                </a:solidFill>
              </a:rPr>
              <a:t>Оштукатуривание многогранных</a:t>
            </a:r>
            <a:br>
              <a:rPr lang="ru-RU" sz="3800" b="1" i="1" dirty="0" smtClean="0">
                <a:solidFill>
                  <a:srgbClr val="0070C0"/>
                </a:solidFill>
              </a:rPr>
            </a:br>
            <a:r>
              <a:rPr lang="ru-RU" sz="3800" b="1" i="1" dirty="0" smtClean="0">
                <a:solidFill>
                  <a:srgbClr val="0070C0"/>
                </a:solidFill>
              </a:rPr>
              <a:t>колонн</a:t>
            </a:r>
            <a:endParaRPr lang="ru-RU" sz="3800" b="1" i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25914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800" b="1" i="1" dirty="0" smtClean="0">
                <a:solidFill>
                  <a:srgbClr val="0070C0"/>
                </a:solidFill>
              </a:rPr>
              <a:t>Операции при штукатурных работах</a:t>
            </a:r>
            <a:endParaRPr lang="ru-RU" sz="3800" b="1" i="1" dirty="0">
              <a:solidFill>
                <a:srgbClr val="0070C0"/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Подготовка поверхности</a:t>
            </a:r>
          </a:p>
          <a:p>
            <a:r>
              <a:rPr lang="ru-RU" dirty="0" smtClean="0"/>
              <a:t>Нанесение насечек или армирование сеткой</a:t>
            </a:r>
          </a:p>
          <a:p>
            <a:r>
              <a:rPr lang="ru-RU" dirty="0" smtClean="0"/>
              <a:t>Провешивание поверхности при высококачественной штукатурке (разметка поверхности, установка маяков)</a:t>
            </a:r>
          </a:p>
          <a:p>
            <a:r>
              <a:rPr lang="ru-RU" dirty="0" smtClean="0"/>
              <a:t>Оштукатуривание (нанесение </a:t>
            </a:r>
            <a:r>
              <a:rPr lang="ru-RU" dirty="0" err="1" smtClean="0"/>
              <a:t>обрызга</a:t>
            </a:r>
            <a:r>
              <a:rPr lang="ru-RU" dirty="0" smtClean="0"/>
              <a:t> 3-5мм, нанесение грунта, нанесение </a:t>
            </a:r>
            <a:r>
              <a:rPr lang="ru-RU" dirty="0" err="1" smtClean="0"/>
              <a:t>накрывки</a:t>
            </a:r>
            <a:r>
              <a:rPr lang="ru-RU" dirty="0" smtClean="0"/>
              <a:t> 2мм)</a:t>
            </a:r>
          </a:p>
        </p:txBody>
      </p:sp>
      <p:pic>
        <p:nvPicPr>
          <p:cNvPr id="17410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27984" y="1628800"/>
            <a:ext cx="4320479" cy="49287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74699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800" b="1" i="1" dirty="0">
                <a:ln w="3200">
                  <a:solidFill>
                    <a:srgbClr val="FEFAC9">
                      <a:shade val="75000"/>
                      <a:alpha val="25000"/>
                    </a:srgbClr>
                  </a:solidFill>
                  <a:prstDash val="solid"/>
                  <a:round/>
                </a:ln>
                <a:solidFill>
                  <a:srgbClr val="0070C0"/>
                </a:solidFill>
              </a:rPr>
              <a:t>Оштукатуривание </a:t>
            </a:r>
            <a:r>
              <a:rPr lang="ru-RU" sz="3800" b="1" i="1" dirty="0" smtClean="0">
                <a:ln w="3200">
                  <a:solidFill>
                    <a:srgbClr val="FEFAC9">
                      <a:shade val="75000"/>
                      <a:alpha val="25000"/>
                    </a:srgbClr>
                  </a:solidFill>
                  <a:prstDash val="solid"/>
                  <a:round/>
                </a:ln>
                <a:solidFill>
                  <a:srgbClr val="0070C0"/>
                </a:solidFill>
              </a:rPr>
              <a:t>колонн</a:t>
            </a:r>
            <a:endParaRPr lang="ru-RU" sz="3800" dirty="0"/>
          </a:p>
        </p:txBody>
      </p:sp>
      <p:pic>
        <p:nvPicPr>
          <p:cNvPr id="49154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107505" y="1772816"/>
            <a:ext cx="4279552" cy="43204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55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48200" y="1844824"/>
            <a:ext cx="4059238" cy="4176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464639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58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8856984" cy="6741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67456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68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404664"/>
            <a:ext cx="8712968" cy="6192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758679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78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04" y="404664"/>
            <a:ext cx="8856984" cy="6192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090479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89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0"/>
            <a:ext cx="8712968" cy="6381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543655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993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8568952" cy="62646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231194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Font typeface="Arial"/>
              <a:buChar char="•"/>
            </a:pPr>
            <a:r>
              <a:rPr lang="ru-RU" dirty="0">
                <a:solidFill>
                  <a:srgbClr val="534D4D"/>
                </a:solidFill>
                <a:latin typeface="+mj-lt"/>
              </a:rPr>
              <a:t>Два длинных правила устанавливают вертикально, на противоположных гранях, закрепляя их так, чтобы их рёбра выступали за плоскость колонны на толщину стяжки. Затем, между ними набрасывают раствор, который ровняют третьим — коротким правилом, или же </a:t>
            </a:r>
            <a:r>
              <a:rPr lang="ru-RU" dirty="0" err="1">
                <a:solidFill>
                  <a:srgbClr val="534D4D"/>
                </a:solidFill>
                <a:latin typeface="+mj-lt"/>
              </a:rPr>
              <a:t>полутёрком</a:t>
            </a:r>
            <a:r>
              <a:rPr lang="ru-RU" dirty="0">
                <a:solidFill>
                  <a:srgbClr val="534D4D"/>
                </a:solidFill>
                <a:latin typeface="+mj-lt"/>
              </a:rPr>
              <a:t>. Как всё это выглядит, хорошо видно на картинке сверху.</a:t>
            </a:r>
          </a:p>
          <a:p>
            <a:pPr>
              <a:buFont typeface="Arial"/>
              <a:buChar char="•"/>
            </a:pPr>
            <a:r>
              <a:rPr lang="ru-RU" dirty="0">
                <a:solidFill>
                  <a:srgbClr val="534D4D"/>
                </a:solidFill>
                <a:latin typeface="+mj-lt"/>
              </a:rPr>
              <a:t>Как и полагается при улучшенном оштукатуривании, на поверхность должно наноситься не менее трёх слоёв: </a:t>
            </a:r>
            <a:r>
              <a:rPr lang="ru-RU" dirty="0" err="1">
                <a:solidFill>
                  <a:srgbClr val="534D4D"/>
                </a:solidFill>
                <a:latin typeface="+mj-lt"/>
              </a:rPr>
              <a:t>обрызг</a:t>
            </a:r>
            <a:r>
              <a:rPr lang="ru-RU" dirty="0">
                <a:solidFill>
                  <a:srgbClr val="534D4D"/>
                </a:solidFill>
                <a:latin typeface="+mj-lt"/>
              </a:rPr>
              <a:t>, грунт и </a:t>
            </a:r>
            <a:r>
              <a:rPr lang="ru-RU" dirty="0" err="1">
                <a:solidFill>
                  <a:srgbClr val="534D4D"/>
                </a:solidFill>
                <a:latin typeface="+mj-lt"/>
              </a:rPr>
              <a:t>накрывочный</a:t>
            </a:r>
            <a:r>
              <a:rPr lang="ru-RU" dirty="0">
                <a:solidFill>
                  <a:srgbClr val="534D4D"/>
                </a:solidFill>
                <a:latin typeface="+mj-lt"/>
              </a:rPr>
              <a:t> слой. Когда раствор схватится, стяжку тщательно затирают, правила перевешивают на противоположную сторону, а «колеи», оставшиеся от них, заделывают и затирают.</a:t>
            </a:r>
            <a:endParaRPr lang="ru-RU" b="0" i="0" dirty="0">
              <a:solidFill>
                <a:srgbClr val="534D4D"/>
              </a:solidFill>
              <a:effectLst/>
              <a:latin typeface="+mj-lt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1440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6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8712968" cy="6669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05193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198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0"/>
            <a:ext cx="8712968" cy="6741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593436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301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8712968" cy="6408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151824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6" y="404664"/>
            <a:ext cx="8496944" cy="61206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7544342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403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0"/>
            <a:ext cx="8712968" cy="6525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4250198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800" b="1" i="1" dirty="0" smtClean="0">
                <a:solidFill>
                  <a:srgbClr val="0070C0"/>
                </a:solidFill>
              </a:rPr>
              <a:t>Лузги, </a:t>
            </a:r>
            <a:r>
              <a:rPr lang="ru-RU" sz="3800" b="1" i="1" dirty="0" err="1" smtClean="0">
                <a:solidFill>
                  <a:srgbClr val="0070C0"/>
                </a:solidFill>
              </a:rPr>
              <a:t>усенки</a:t>
            </a:r>
            <a:r>
              <a:rPr lang="ru-RU" sz="3800" b="1" i="1" dirty="0" smtClean="0">
                <a:solidFill>
                  <a:srgbClr val="0070C0"/>
                </a:solidFill>
              </a:rPr>
              <a:t>, фаски</a:t>
            </a:r>
            <a:endParaRPr lang="ru-RU" sz="3800" b="1" i="1" dirty="0">
              <a:solidFill>
                <a:srgbClr val="0070C0"/>
              </a:solidFill>
            </a:endParaRPr>
          </a:p>
        </p:txBody>
      </p:sp>
      <p:pic>
        <p:nvPicPr>
          <p:cNvPr id="50178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29969" y="1738312"/>
            <a:ext cx="3695700" cy="414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179" name="Picture 3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9431" y="1628800"/>
            <a:ext cx="3914775" cy="460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771776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800" b="1" i="1" dirty="0">
                <a:ln w="3200">
                  <a:solidFill>
                    <a:srgbClr val="FEFAC9">
                      <a:shade val="75000"/>
                      <a:alpha val="25000"/>
                    </a:srgbClr>
                  </a:solidFill>
                  <a:prstDash val="solid"/>
                  <a:round/>
                </a:ln>
                <a:solidFill>
                  <a:srgbClr val="0070C0"/>
                </a:solidFill>
              </a:rPr>
              <a:t>Лузги, </a:t>
            </a:r>
            <a:r>
              <a:rPr lang="ru-RU" sz="3800" b="1" i="1" dirty="0" err="1">
                <a:ln w="3200">
                  <a:solidFill>
                    <a:srgbClr val="FEFAC9">
                      <a:shade val="75000"/>
                      <a:alpha val="25000"/>
                    </a:srgbClr>
                  </a:solidFill>
                  <a:prstDash val="solid"/>
                  <a:round/>
                </a:ln>
                <a:solidFill>
                  <a:srgbClr val="0070C0"/>
                </a:solidFill>
              </a:rPr>
              <a:t>усенки</a:t>
            </a:r>
            <a:r>
              <a:rPr lang="ru-RU" sz="3800" b="1" i="1" dirty="0">
                <a:ln w="3200">
                  <a:solidFill>
                    <a:srgbClr val="FEFAC9">
                      <a:shade val="75000"/>
                      <a:alpha val="25000"/>
                    </a:srgbClr>
                  </a:solidFill>
                  <a:prstDash val="solid"/>
                  <a:round/>
                </a:ln>
                <a:solidFill>
                  <a:srgbClr val="0070C0"/>
                </a:solidFill>
              </a:rPr>
              <a:t>, фаски</a:t>
            </a:r>
            <a:endParaRPr lang="ru-RU" dirty="0"/>
          </a:p>
        </p:txBody>
      </p:sp>
      <p:pic>
        <p:nvPicPr>
          <p:cNvPr id="52226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48200" y="1556792"/>
            <a:ext cx="4059238" cy="4752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227" name="Picture 3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0" y="1780381"/>
            <a:ext cx="4059238" cy="4059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403983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Текст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ru-RU" sz="2800" i="1" dirty="0" smtClean="0">
                <a:solidFill>
                  <a:srgbClr val="0070C0"/>
                </a:solidFill>
              </a:rPr>
              <a:t>Оконные откосы</a:t>
            </a:r>
            <a:endParaRPr lang="ru-RU" sz="2800" i="1" dirty="0">
              <a:solidFill>
                <a:srgbClr val="0070C0"/>
              </a:solidFill>
            </a:endParaRPr>
          </a:p>
        </p:txBody>
      </p:sp>
      <p:pic>
        <p:nvPicPr>
          <p:cNvPr id="19458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886380" y="2201863"/>
            <a:ext cx="3180240" cy="3913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59" name="Picture 3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5004048" y="2348880"/>
            <a:ext cx="3238500" cy="40324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800" b="1" i="1">
                <a:ln w="3200">
                  <a:solidFill>
                    <a:srgbClr val="FEFAC9">
                      <a:shade val="75000"/>
                      <a:alpha val="25000"/>
                    </a:srgbClr>
                  </a:solidFill>
                  <a:prstDash val="solid"/>
                  <a:round/>
                </a:ln>
                <a:solidFill>
                  <a:srgbClr val="0070C0"/>
                </a:solidFill>
              </a:rPr>
              <a:t>Оштукатуривание тяг, падуг</a:t>
            </a:r>
            <a:endParaRPr lang="ru-RU" dirty="0"/>
          </a:p>
        </p:txBody>
      </p:sp>
      <p:sp>
        <p:nvSpPr>
          <p:cNvPr id="8" name="Текст 7"/>
          <p:cNvSpPr>
            <a:spLocks noGrp="1"/>
          </p:cNvSpPr>
          <p:nvPr>
            <p:ph type="body" idx="3"/>
          </p:nvPr>
        </p:nvSpPr>
        <p:spPr>
          <a:xfrm>
            <a:off x="4648200" y="1268760"/>
            <a:ext cx="4040188" cy="892833"/>
          </a:xfrm>
        </p:spPr>
        <p:txBody>
          <a:bodyPr/>
          <a:lstStyle/>
          <a:p>
            <a:pPr algn="ctr"/>
            <a:r>
              <a:rPr lang="ru-RU" sz="2800" i="1" dirty="0" smtClean="0">
                <a:solidFill>
                  <a:srgbClr val="0070C0"/>
                </a:solidFill>
              </a:rPr>
              <a:t>Вытягивание наличников</a:t>
            </a:r>
            <a:endParaRPr lang="ru-RU" sz="2800" i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34250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ru-RU" i="1" dirty="0" smtClean="0">
                <a:solidFill>
                  <a:srgbClr val="0070C0"/>
                </a:solidFill>
              </a:rPr>
              <a:t>Вытягивание падуг</a:t>
            </a:r>
            <a:endParaRPr lang="ru-RU" i="1" dirty="0">
              <a:solidFill>
                <a:srgbClr val="0070C0"/>
              </a:solidFill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800" b="1" i="1" dirty="0" smtClean="0">
                <a:solidFill>
                  <a:srgbClr val="0070C0"/>
                </a:solidFill>
              </a:rPr>
              <a:t>Оштукатуривание тяг, падуг</a:t>
            </a:r>
            <a:endParaRPr lang="ru-RU" sz="3800" b="1" i="1" dirty="0">
              <a:solidFill>
                <a:srgbClr val="0070C0"/>
              </a:solidFill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ru-RU" i="1" dirty="0" smtClean="0">
                <a:solidFill>
                  <a:srgbClr val="0070C0"/>
                </a:solidFill>
              </a:rPr>
              <a:t>Вытягивание тяг</a:t>
            </a:r>
            <a:endParaRPr lang="ru-RU" i="1" dirty="0">
              <a:solidFill>
                <a:srgbClr val="0070C0"/>
              </a:solidFill>
            </a:endParaRPr>
          </a:p>
        </p:txBody>
      </p:sp>
      <p:pic>
        <p:nvPicPr>
          <p:cNvPr id="25602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96725" y="2201863"/>
            <a:ext cx="2759550" cy="3913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3" name="Picture 3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44008" y="2492896"/>
            <a:ext cx="4201914" cy="36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005999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800" b="1" i="1" dirty="0" smtClean="0">
                <a:solidFill>
                  <a:srgbClr val="0070C0"/>
                </a:solidFill>
              </a:rPr>
              <a:t>Контроль качества штукатурки</a:t>
            </a:r>
            <a:endParaRPr lang="ru-RU" sz="3800" b="1" i="1" dirty="0">
              <a:solidFill>
                <a:srgbClr val="0070C0"/>
              </a:solidFill>
            </a:endParaRPr>
          </a:p>
        </p:txBody>
      </p:sp>
      <p:pic>
        <p:nvPicPr>
          <p:cNvPr id="23554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72819" y="1600200"/>
            <a:ext cx="3810000" cy="441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5" name="Picture 3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0" y="1780381"/>
            <a:ext cx="4059238" cy="4059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734775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828328"/>
          </a:xfrm>
        </p:spPr>
        <p:txBody>
          <a:bodyPr>
            <a:normAutofit fontScale="90000"/>
          </a:bodyPr>
          <a:lstStyle/>
          <a:p>
            <a:r>
              <a:rPr lang="ru-RU" sz="4000" b="1" i="1" dirty="0" smtClean="0">
                <a:solidFill>
                  <a:srgbClr val="FF0000"/>
                </a:solidFill>
              </a:rPr>
              <a:t>Требования к качеству штукатурки</a:t>
            </a:r>
            <a:endParaRPr lang="ru-RU" sz="4000" b="1" i="1" dirty="0">
              <a:solidFill>
                <a:srgbClr val="FF0000"/>
              </a:solidFill>
            </a:endParaRPr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457200" y="1052513"/>
          <a:ext cx="8229600" cy="4490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/>
                <a:gridCol w="1625352"/>
                <a:gridCol w="2088232"/>
                <a:gridCol w="2458616"/>
              </a:tblGrid>
              <a:tr h="370840">
                <a:tc rowSpan="2">
                  <a:txBody>
                    <a:bodyPr/>
                    <a:lstStyle/>
                    <a:p>
                      <a:pPr algn="ctr"/>
                      <a:r>
                        <a:rPr lang="ru-RU" dirty="0"/>
                        <a:t>Отклонения</a:t>
                      </a:r>
                    </a:p>
                  </a:txBody>
                  <a:tcPr anchor="ctr"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/>
                        <a:t>Допустимые отклонения по качеству штукатурки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/>
                        <a:t>простой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/>
                        <a:t>улучшенной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высококачественной</a:t>
                      </a:r>
                      <a:endParaRPr lang="ru-RU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/>
                        <a:t>Неровности поверхности (обнаруживаются при накладывании правила или шаблона длиной 2 м)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/>
                        <a:t>Не более трех неровностей глубиной или высотой до 5 мм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/>
                        <a:t>Не более двух неровностей до 3 мм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/>
                        <a:t>Глубиной или высотой до 2 мм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/>
                        <a:t>Отклонение поверхности от вертикали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/>
                        <a:t>15 мм на высоту помещения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/>
                        <a:t>2 мм на 1 м высоты, но не более 10 мм на всю высоту помещения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 мм на 1 м высоты, но не более 5 мм на всю высоту помещения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539552" y="980728"/>
          <a:ext cx="8136904" cy="457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4226"/>
                <a:gridCol w="2034226"/>
                <a:gridCol w="2034226"/>
                <a:gridCol w="2034226"/>
              </a:tblGrid>
              <a:tr h="2524824">
                <a:tc>
                  <a:txBody>
                    <a:bodyPr/>
                    <a:lstStyle/>
                    <a:p>
                      <a:r>
                        <a:rPr lang="ru-RU" dirty="0"/>
                        <a:t>То же, от горизонтали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/>
                        <a:t>15 мм на все помещение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/>
                        <a:t>2 мм на 1 м длины, но не более 10 мм на всю длину помещения или его часть, ограниченную прогонами, балками и т.п.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/>
                        <a:t>1 мм на 1 м длины, но не более 7 мм на всю длину |помещения или его часть, ограниченную прогонами, балками и т.п.</a:t>
                      </a:r>
                    </a:p>
                  </a:txBody>
                  <a:tcPr/>
                </a:tc>
              </a:tr>
              <a:tr h="1944216">
                <a:tc>
                  <a:txBody>
                    <a:bodyPr/>
                    <a:lstStyle/>
                    <a:p>
                      <a:r>
                        <a:rPr lang="ru-RU"/>
                        <a:t>Отклонения лузг, усенков, оконных и дверных откосов, пилястр, столбов и т.п. от вертикали и горизонтали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10 мм на все помещение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/>
                        <a:t>2 мм на 1 м высоты или длины, но не более 5 мм на весь элемент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 мм на 1 м высоты или длины, но не более 3 мм на весь элемент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539552" y="620688"/>
          <a:ext cx="8064896" cy="5760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16224"/>
                <a:gridCol w="2016224"/>
                <a:gridCol w="2016224"/>
                <a:gridCol w="2016224"/>
              </a:tblGrid>
              <a:tr h="2195990">
                <a:tc>
                  <a:txBody>
                    <a:bodyPr/>
                    <a:lstStyle/>
                    <a:p>
                      <a:r>
                        <a:rPr lang="ru-RU" dirty="0"/>
                        <a:t>Отклонения радиуса криволинейных поверхностей от проектной величины (проверяют лекалом)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/>
                        <a:t>10 мм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/>
                        <a:t>7 мм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/>
                        <a:t>5 мм</a:t>
                      </a:r>
                    </a:p>
                  </a:txBody>
                  <a:tcPr/>
                </a:tc>
              </a:tr>
              <a:tr h="1405434">
                <a:tc>
                  <a:txBody>
                    <a:bodyPr/>
                    <a:lstStyle/>
                    <a:p>
                      <a:r>
                        <a:rPr lang="ru-RU"/>
                        <a:t>Отклонение ширины оштукатуренного откоса от  проектной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/>
                        <a:t>Не проверяются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/>
                        <a:t>3 мм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/>
                        <a:t>2 мм</a:t>
                      </a:r>
                    </a:p>
                  </a:txBody>
                  <a:tcPr/>
                </a:tc>
              </a:tr>
              <a:tr h="1668952">
                <a:tc>
                  <a:txBody>
                    <a:bodyPr/>
                    <a:lstStyle/>
                    <a:p>
                      <a:r>
                        <a:rPr lang="ru-RU"/>
                        <a:t>1 Отклонение тяг от прямой линии в пределах между углами пересечения тяг и раскреповок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/>
                        <a:t>6 мм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/>
                        <a:t>3 мм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2 </a:t>
                      </a:r>
                      <a:r>
                        <a:rPr lang="ru-RU" dirty="0" smtClean="0"/>
                        <a:t>мм</a:t>
                      </a:r>
                    </a:p>
                    <a:p>
                      <a:pPr algn="ctr"/>
                      <a:endParaRPr lang="ru-RU" dirty="0" smtClean="0"/>
                    </a:p>
                    <a:p>
                      <a:pPr algn="ctr"/>
                      <a:endParaRPr lang="ru-RU" dirty="0" smtClean="0"/>
                    </a:p>
                    <a:p>
                      <a:pPr algn="ctr"/>
                      <a:endParaRPr lang="ru-RU" dirty="0" smtClean="0"/>
                    </a:p>
                    <a:p>
                      <a:pPr algn="ctr"/>
                      <a:endParaRPr lang="ru-RU" dirty="0" smtClean="0"/>
                    </a:p>
                    <a:p>
                      <a:pPr algn="ctr"/>
                      <a:endParaRPr lang="ru-RU" dirty="0" smtClean="0"/>
                    </a:p>
                    <a:p>
                      <a:pPr algn="ctr"/>
                      <a:endParaRPr lang="ru-RU" dirty="0" smtClean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Д/</a:t>
            </a:r>
            <a:r>
              <a:rPr lang="ru-RU" dirty="0" err="1" smtClean="0"/>
              <a:t>з</a:t>
            </a:r>
            <a:r>
              <a:rPr lang="ru-RU" dirty="0" smtClean="0"/>
              <a:t>. запомнить требования к качеству штукатурки. И выучить правила.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56320"/>
          </a:xfrm>
        </p:spPr>
        <p:txBody>
          <a:bodyPr>
            <a:normAutofit/>
          </a:bodyPr>
          <a:lstStyle/>
          <a:p>
            <a:pPr algn="ctr"/>
            <a:r>
              <a:rPr lang="ru-RU" sz="3800" b="1" i="1" dirty="0" smtClean="0">
                <a:solidFill>
                  <a:srgbClr val="0070C0"/>
                </a:solidFill>
              </a:rPr>
              <a:t>Подготовка поверхностей</a:t>
            </a:r>
            <a:endParaRPr lang="ru-RU" sz="3800" b="1" i="1" dirty="0">
              <a:solidFill>
                <a:srgbClr val="0070C0"/>
              </a:solidFill>
            </a:endParaRP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6" y="908720"/>
            <a:ext cx="8280920" cy="58326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5735908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1" y="0"/>
            <a:ext cx="8833859" cy="6669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536130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913</TotalTime>
  <Words>2293</Words>
  <Application>Microsoft Office PowerPoint</Application>
  <PresentationFormat>Экран (4:3)</PresentationFormat>
  <Paragraphs>125</Paragraphs>
  <Slides>79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79</vt:i4>
      </vt:variant>
    </vt:vector>
  </HeadingPairs>
  <TitlesOfParts>
    <vt:vector size="80" baseType="lpstr">
      <vt:lpstr>Бумажная</vt:lpstr>
      <vt:lpstr>Слайд 1</vt:lpstr>
      <vt:lpstr>Штукатурка</vt:lpstr>
      <vt:lpstr>Виды штукатурок</vt:lpstr>
      <vt:lpstr>Виды штукатурки по качеству</vt:lpstr>
      <vt:lpstr>Порядок выполнения оштукатуривания поверхности</vt:lpstr>
      <vt:lpstr>Операции при штукатурных работах</vt:lpstr>
      <vt:lpstr>Слайд 7</vt:lpstr>
      <vt:lpstr>Подготовка поверхностей</vt:lpstr>
      <vt:lpstr>Слайд 9</vt:lpstr>
      <vt:lpstr>Подготовка кирпичных поверхностей</vt:lpstr>
      <vt:lpstr>Слайд 11</vt:lpstr>
      <vt:lpstr>Подготовка деревянных поверхностей</vt:lpstr>
      <vt:lpstr>Слайд 13</vt:lpstr>
      <vt:lpstr>Слайд 14</vt:lpstr>
      <vt:lpstr>Провешивание вертикальной поверхности</vt:lpstr>
      <vt:lpstr>Провешивание потолков</vt:lpstr>
      <vt:lpstr>Слайд 17</vt:lpstr>
      <vt:lpstr>Слайд 18</vt:lpstr>
      <vt:lpstr>Стандартный конус </vt:lpstr>
      <vt:lpstr>Слайд 20</vt:lpstr>
      <vt:lpstr>Слайд 21</vt:lpstr>
      <vt:lpstr>Слайд 22</vt:lpstr>
      <vt:lpstr>Слайд 23</vt:lpstr>
      <vt:lpstr>Слайд 24</vt:lpstr>
      <vt:lpstr>Слои штукатурного намёта</vt:lpstr>
      <vt:lpstr>Нанесение обрызга</vt:lpstr>
      <vt:lpstr>Слайд 27</vt:lpstr>
      <vt:lpstr>Нанесение грунта</vt:lpstr>
      <vt:lpstr>Слайд 29</vt:lpstr>
      <vt:lpstr>Слайд 30</vt:lpstr>
      <vt:lpstr>Набрасывание раствора с сокола</vt:lpstr>
      <vt:lpstr>Слайд 32</vt:lpstr>
      <vt:lpstr>Намазывание раствора</vt:lpstr>
      <vt:lpstr>Слайд 34</vt:lpstr>
      <vt:lpstr>Слайд 35</vt:lpstr>
      <vt:lpstr>Слайд 36</vt:lpstr>
      <vt:lpstr>Высококачественная штукатурка</vt:lpstr>
      <vt:lpstr>Слайд 38</vt:lpstr>
      <vt:lpstr>Нанесение накрывочного слоя</vt:lpstr>
      <vt:lpstr>Слайд 40</vt:lpstr>
      <vt:lpstr>Затирка</vt:lpstr>
      <vt:lpstr>Слайд 42</vt:lpstr>
      <vt:lpstr>Слайд 43</vt:lpstr>
      <vt:lpstr>Слайд 44</vt:lpstr>
      <vt:lpstr>Оштукатуривание колонн</vt:lpstr>
      <vt:lpstr>Назначение колонн</vt:lpstr>
      <vt:lpstr>Слайд 47</vt:lpstr>
      <vt:lpstr>Слайд 48</vt:lpstr>
      <vt:lpstr>Слайд 49</vt:lpstr>
      <vt:lpstr>Колонны круглого сечения</vt:lpstr>
      <vt:lpstr>Оштукатуривание круглых колонн</vt:lpstr>
      <vt:lpstr>Слайд 52</vt:lpstr>
      <vt:lpstr>Схема устройства кольцевых марок на круглых колоннах</vt:lpstr>
      <vt:lpstr>Слайд 54</vt:lpstr>
      <vt:lpstr>Слайд 55</vt:lpstr>
      <vt:lpstr>Слайд 56</vt:lpstr>
      <vt:lpstr>Оштукатуривание многогранных колонн</vt:lpstr>
      <vt:lpstr>Слайд 58</vt:lpstr>
      <vt:lpstr>Оштукатуривание многогранных колонн</vt:lpstr>
      <vt:lpstr>Оштукатуривание колонн</vt:lpstr>
      <vt:lpstr>Слайд 61</vt:lpstr>
      <vt:lpstr>Слайд 62</vt:lpstr>
      <vt:lpstr>Слайд 63</vt:lpstr>
      <vt:lpstr>Слайд 64</vt:lpstr>
      <vt:lpstr>Слайд 65</vt:lpstr>
      <vt:lpstr>Слайд 66</vt:lpstr>
      <vt:lpstr>Слайд 67</vt:lpstr>
      <vt:lpstr>Слайд 68</vt:lpstr>
      <vt:lpstr>Слайд 69</vt:lpstr>
      <vt:lpstr>Слайд 70</vt:lpstr>
      <vt:lpstr>Лузги, усенки, фаски</vt:lpstr>
      <vt:lpstr>Лузги, усенки, фаски</vt:lpstr>
      <vt:lpstr>Оштукатуривание тяг, падуг</vt:lpstr>
      <vt:lpstr>Оштукатуривание тяг, падуг</vt:lpstr>
      <vt:lpstr>Контроль качества штукатурки</vt:lpstr>
      <vt:lpstr>Требования к качеству штукатурки</vt:lpstr>
      <vt:lpstr>Слайд 77</vt:lpstr>
      <vt:lpstr>Слайд 78</vt:lpstr>
      <vt:lpstr>Д/з. запомнить требования к качеству штукатурки. И выучить правила. 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Неманское специальное профессиональное училище</dc:title>
  <dc:creator>Александр</dc:creator>
  <cp:lastModifiedBy>user</cp:lastModifiedBy>
  <cp:revision>60</cp:revision>
  <dcterms:created xsi:type="dcterms:W3CDTF">2012-03-05T06:53:34Z</dcterms:created>
  <dcterms:modified xsi:type="dcterms:W3CDTF">2020-03-27T07:13:16Z</dcterms:modified>
</cp:coreProperties>
</file>