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6" r:id="rId2"/>
    <p:sldId id="283" r:id="rId3"/>
    <p:sldId id="272" r:id="rId4"/>
    <p:sldId id="273" r:id="rId5"/>
    <p:sldId id="276" r:id="rId6"/>
    <p:sldId id="277" r:id="rId7"/>
    <p:sldId id="260" r:id="rId8"/>
    <p:sldId id="269" r:id="rId9"/>
    <p:sldId id="261" r:id="rId10"/>
    <p:sldId id="262" r:id="rId11"/>
    <p:sldId id="285" r:id="rId12"/>
    <p:sldId id="278" r:id="rId13"/>
    <p:sldId id="279" r:id="rId14"/>
    <p:sldId id="282" r:id="rId15"/>
    <p:sldId id="284" r:id="rId16"/>
    <p:sldId id="281" r:id="rId17"/>
    <p:sldId id="28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72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883604-6331-49FF-B56D-98000A6CF9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47A26B-A3E0-42FA-99D5-AE82C7E8C4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B5BF24-0F44-4BFA-88B5-AE744B6278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D32704-079A-4E5D-BDAB-8CBBF1CBAD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86701CAA-A36A-44E6-8677-EFF26F9CB0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7E1D1-1973-4160-B894-FDEF65AC3F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9ACBCB-16D0-4F66-BC8F-469E8AFF97B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ECBF3C-845A-482B-88FA-7273A3B951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29ECE-32FA-4665-AF7F-C461DD68462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1BF3F-13D6-40DC-9060-58A5EC564F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2538B-3E71-4DB6-9601-0D28A0FED3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CCDCECD4-03AE-4313-843C-CB1E5E247F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3429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6"/>
          <p:cNvSpPr>
            <a:spLocks noChangeArrowheads="1" noChangeShapeType="1" noTextEdit="1"/>
          </p:cNvSpPr>
          <p:nvPr/>
        </p:nvSpPr>
        <p:spPr bwMode="auto">
          <a:xfrm>
            <a:off x="533400" y="3886200"/>
            <a:ext cx="80010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38"/>
              </a:avLst>
            </a:prstTxWarp>
          </a:bodyPr>
          <a:lstStyle/>
          <a:p>
            <a:pPr algn="ctr"/>
            <a:r>
              <a:rPr lang="ru-RU" sz="4000" kern="10" dirty="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Обособленные обстоятельства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8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657600" y="3048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3048000" y="4495800"/>
            <a:ext cx="5791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>
                <a:solidFill>
                  <a:srgbClr val="FF3300"/>
                </a:solidFill>
              </a:rPr>
              <a:t>Спустя рукава,   не мудрствуя лукаво,            не покладая рук,    не переводя дыхание, положив руку на сердце, </a:t>
            </a:r>
          </a:p>
          <a:p>
            <a:pPr algn="ctr">
              <a:spcBef>
                <a:spcPct val="50000"/>
              </a:spcBef>
            </a:pPr>
            <a:r>
              <a:rPr lang="ru-RU" sz="2400">
                <a:solidFill>
                  <a:srgbClr val="FF3300"/>
                </a:solidFill>
              </a:rPr>
              <a:t>и др.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838200" y="45720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1269" name="WordArt 9"/>
          <p:cNvSpPr>
            <a:spLocks noChangeArrowheads="1" noChangeShapeType="1" noTextEdit="1"/>
          </p:cNvSpPr>
          <p:nvPr/>
        </p:nvSpPr>
        <p:spPr bwMode="auto">
          <a:xfrm>
            <a:off x="381000" y="838200"/>
            <a:ext cx="83820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Никогда не обособляется 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деепричастный  оборот, представляющий собой 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фразеологический оборот</a:t>
            </a:r>
          </a:p>
        </p:txBody>
      </p:sp>
      <p:pic>
        <p:nvPicPr>
          <p:cNvPr id="13319" name="Picture 10"/>
          <p:cNvPicPr>
            <a:picLocks noChangeAspect="1" noChangeArrowheads="1"/>
          </p:cNvPicPr>
          <p:nvPr/>
        </p:nvPicPr>
        <p:blipFill>
          <a:blip r:embed="rId3" cstate="print"/>
          <a:srcRect r="1385" b="11765"/>
          <a:stretch>
            <a:fillRect/>
          </a:stretch>
        </p:blipFill>
        <p:spPr bwMode="auto">
          <a:xfrm>
            <a:off x="0" y="3276600"/>
            <a:ext cx="2743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057400" y="29718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>
                <a:solidFill>
                  <a:schemeClr val="bg1"/>
                </a:solidFill>
              </a:rPr>
              <a:t>Серёжа бежал сломя голову.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486400" y="35814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solidFill>
                  <a:schemeClr val="bg1"/>
                </a:solidFill>
              </a:rPr>
              <a:t>«БЫСТРО»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9" grpId="0" animBg="1"/>
      <p:bldP spid="112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838200" y="721684"/>
            <a:ext cx="717065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ЗАДАНИЕ: внимательно прочитать текст. Расставить знаки препинания,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объяснить их, начертить схемы.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Урну с водой уронив об утес ее дева разбила.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Дева печально сидит праздный держа черепок.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Чудо! Не сякнет вода изливаясь из урны разбитой.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Дева над вечной струей вечно печальна  сидит.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А.С. Пушкин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Царскосельская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статуя»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33600" y="3581399"/>
            <a:ext cx="4724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Дополнительный вопрос.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-Какие члены предложения называются обособленными?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Ответ. Члены предложения, выделяемые по смыслу и интонационно, называются обособленными. По значению приближаются к сказуемому, поэтому являются как бы добавочным сказуемым.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-100013"/>
            <a:ext cx="8229600" cy="1000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ru-RU" sz="40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341438"/>
            <a:ext cx="7102474" cy="49831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3000" b="1" dirty="0" smtClean="0">
                <a:solidFill>
                  <a:schemeClr val="bg1"/>
                </a:solidFill>
              </a:rPr>
              <a:t>1. Дорога идет извиваясь между кустарниками.</a:t>
            </a:r>
          </a:p>
          <a:p>
            <a:pPr eaLnBrk="1" hangingPunct="1"/>
            <a:r>
              <a:rPr lang="ru-RU" sz="3000" b="1" dirty="0" smtClean="0">
                <a:solidFill>
                  <a:schemeClr val="bg1"/>
                </a:solidFill>
              </a:rPr>
              <a:t>2. В темноте чьи-то глаза смотрели не мигая.</a:t>
            </a:r>
          </a:p>
          <a:p>
            <a:pPr eaLnBrk="1" hangingPunct="1"/>
            <a:r>
              <a:rPr lang="ru-RU" sz="3000" b="1" dirty="0" smtClean="0">
                <a:solidFill>
                  <a:schemeClr val="bg1"/>
                </a:solidFill>
              </a:rPr>
              <a:t>3. Спят журавли обыкновенно стоя.</a:t>
            </a:r>
          </a:p>
          <a:p>
            <a:pPr eaLnBrk="1" hangingPunct="1"/>
            <a:r>
              <a:rPr lang="ru-RU" sz="3000" b="1" dirty="0" smtClean="0">
                <a:solidFill>
                  <a:schemeClr val="bg1"/>
                </a:solidFill>
              </a:rPr>
              <a:t>4. Сгущаясь и темнея бежит перед ним лиловая зыбь.</a:t>
            </a:r>
          </a:p>
          <a:p>
            <a:pPr eaLnBrk="1" hangingPunct="1"/>
            <a:r>
              <a:rPr lang="ru-RU" sz="3000" b="1" dirty="0" smtClean="0">
                <a:solidFill>
                  <a:schemeClr val="bg1"/>
                </a:solidFill>
              </a:rPr>
              <a:t>5. Волны шумят ударяясь о скалы.</a:t>
            </a:r>
          </a:p>
          <a:p>
            <a:pPr eaLnBrk="1" hangingPunct="1"/>
            <a:r>
              <a:rPr lang="ru-RU" sz="3000" b="1" dirty="0" smtClean="0">
                <a:solidFill>
                  <a:schemeClr val="bg1"/>
                </a:solidFill>
              </a:rPr>
              <a:t>6. Крепясь и помалкивая думал Илья перетерпеть непогоду.</a:t>
            </a:r>
            <a:r>
              <a:rPr lang="ru-RU" sz="3000" dirty="0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1979613" y="404813"/>
            <a:ext cx="5256212" cy="217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ВЫПОЛНИТЕ ТЕСТОВУЮ РАБОТУ.</a:t>
            </a:r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2411413" y="836613"/>
            <a:ext cx="3836987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ЗАПЯТАЯ СТАВИТСЯ.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 animBg="1"/>
      <p:bldP spid="133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1. Около дороги нежно прислонившись друг к другу о чем-то шептались две ивы.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2. Солнце спрятавшись за узкое сизое облако золотит края его.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3. Пошумев река успокоилась.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4. Скалы покрытые инеем уходили в неясную даль.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5. Поток стремительны </a:t>
            </a:r>
            <a:r>
              <a:rPr lang="ru-RU" b="1" dirty="0" err="1" smtClean="0">
                <a:solidFill>
                  <a:schemeClr val="bg1"/>
                </a:solidFill>
              </a:rPr>
              <a:t>й</a:t>
            </a:r>
            <a:r>
              <a:rPr lang="ru-RU" b="1" dirty="0" smtClean="0">
                <a:solidFill>
                  <a:schemeClr val="bg1"/>
                </a:solidFill>
              </a:rPr>
              <a:t> и бурный подмывал дорогу.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6. От Урала до Дуная до большой реки </a:t>
            </a:r>
            <a:r>
              <a:rPr lang="ru-RU" b="1" dirty="0" err="1" smtClean="0">
                <a:solidFill>
                  <a:schemeClr val="bg1"/>
                </a:solidFill>
              </a:rPr>
              <a:t>колыхаясь</a:t>
            </a:r>
            <a:r>
              <a:rPr lang="ru-RU" b="1" dirty="0" smtClean="0">
                <a:solidFill>
                  <a:schemeClr val="bg1"/>
                </a:solidFill>
              </a:rPr>
              <a:t> и сверкая движутся полки.</a:t>
            </a: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676400" y="188912"/>
            <a:ext cx="5029200" cy="1335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Укажите предложения</a:t>
            </a:r>
          </a:p>
          <a:p>
            <a:pPr algn="ctr"/>
            <a:r>
              <a:rPr lang="ru-RU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 обособленными</a:t>
            </a:r>
          </a:p>
          <a:p>
            <a:pPr algn="ctr"/>
            <a:r>
              <a:rPr lang="ru-RU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обстоятельствами.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Сосчитайте, сколько запятых пропущено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в предложении.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2895600"/>
            <a:ext cx="8305800" cy="3276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Адъютант  тщательно  но  недовольно  козырнув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побежал  выполнять  приказание,  а  генерал 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повернулся  и  не  оглядываясь  быстро  пошел  в 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другую  сторону  огибая  развалины  дома. 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Укажите правильное продолжение предложения.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r>
              <a:rPr lang="ru-RU" b="1" dirty="0" smtClean="0">
                <a:solidFill>
                  <a:schemeClr val="bg1"/>
                </a:solidFill>
              </a:rPr>
              <a:t>Глядя  на  картину…</a:t>
            </a:r>
          </a:p>
          <a:p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А) создается  впечатление, что  ласточка  сейчас  взлетит.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Б) обратите  внимание  на  цвет  осеннего  неба  перед  закатом.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В) мне  вспомнилась  та  далекая  осень.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Г) неожиданно  погас  свет.  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</a:rPr>
              <a:t>РЕФЛЕКСИЯ  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  </a:t>
            </a:r>
          </a:p>
          <a:p>
            <a:pPr lvl="0"/>
            <a:endParaRPr lang="ru-RU" b="1" dirty="0" smtClean="0">
              <a:solidFill>
                <a:schemeClr val="bg1"/>
              </a:solidFill>
            </a:endParaRP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1. Сегодня я узнал (а)….</a:t>
            </a: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2. Было трудно….</a:t>
            </a: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3. Я научился…</a:t>
            </a: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4. Теперь я могу…</a:t>
            </a: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5. Самым интересным моментом …</a:t>
            </a: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6. Я научился…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</a:rPr>
              <a:t>Домашняя работа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  </a:t>
            </a:r>
          </a:p>
          <a:p>
            <a:pPr lvl="0"/>
            <a:endParaRPr lang="ru-RU" b="1" dirty="0" smtClean="0">
              <a:solidFill>
                <a:schemeClr val="bg1"/>
              </a:solidFill>
            </a:endParaRPr>
          </a:p>
          <a:p>
            <a:pPr lvl="0"/>
            <a:r>
              <a:rPr lang="ru-RU" b="1" dirty="0" smtClean="0">
                <a:solidFill>
                  <a:schemeClr val="bg1"/>
                </a:solidFill>
              </a:rPr>
              <a:t>Упр. 318, 319</a:t>
            </a:r>
          </a:p>
          <a:p>
            <a:pPr lvl="0"/>
            <a:endParaRPr lang="ru-RU" b="1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66344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5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4724400"/>
            <a:ext cx="17446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2895600" y="205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5715000" y="205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1295400" y="2819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2286000" y="2819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,</a:t>
            </a:r>
          </a:p>
        </p:txBody>
      </p:sp>
      <p:sp>
        <p:nvSpPr>
          <p:cNvPr id="6152" name="Text Box 15"/>
          <p:cNvSpPr txBox="1">
            <a:spLocks noChangeArrowheads="1"/>
          </p:cNvSpPr>
          <p:nvPr/>
        </p:nvSpPr>
        <p:spPr bwMode="auto">
          <a:xfrm>
            <a:off x="1981200" y="3581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4953000" y="3581400"/>
            <a:ext cx="22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6154" name="TextBox 16"/>
          <p:cNvSpPr txBox="1">
            <a:spLocks noChangeArrowheads="1"/>
          </p:cNvSpPr>
          <p:nvPr/>
        </p:nvSpPr>
        <p:spPr bwMode="auto">
          <a:xfrm>
            <a:off x="685800" y="685800"/>
            <a:ext cx="725487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     </a:t>
            </a:r>
            <a:r>
              <a:rPr lang="ru-RU" sz="2800" b="1" dirty="0">
                <a:solidFill>
                  <a:schemeClr val="bg1"/>
                </a:solidFill>
              </a:rPr>
              <a:t> 1. Что такое</a:t>
            </a:r>
          </a:p>
          <a:p>
            <a:r>
              <a:rPr lang="ru-RU" sz="2800" b="1" dirty="0">
                <a:solidFill>
                  <a:schemeClr val="bg1"/>
                </a:solidFill>
              </a:rPr>
              <a:t> ОБОСОБЛЕННЫЕ ОБСТОЯТЕЛЬСТВА?</a:t>
            </a:r>
            <a:endParaRPr lang="ru-RU" sz="2800" dirty="0">
              <a:solidFill>
                <a:schemeClr val="bg1"/>
              </a:solidFill>
            </a:endParaRPr>
          </a:p>
          <a:p>
            <a:r>
              <a:rPr lang="ru-RU" sz="2800" dirty="0">
                <a:solidFill>
                  <a:schemeClr val="bg1"/>
                </a:solidFill>
              </a:rPr>
              <a:t> </a:t>
            </a:r>
          </a:p>
          <a:p>
            <a:r>
              <a:rPr lang="ru-RU" sz="2800" dirty="0">
                <a:solidFill>
                  <a:schemeClr val="bg1"/>
                </a:solidFill>
              </a:rPr>
              <a:t>Обособленные обстоятельства –</a:t>
            </a:r>
          </a:p>
          <a:p>
            <a:r>
              <a:rPr lang="ru-RU" sz="2800" dirty="0">
                <a:solidFill>
                  <a:schemeClr val="bg1"/>
                </a:solidFill>
              </a:rPr>
              <a:t> это обстоятельства, </a:t>
            </a:r>
          </a:p>
          <a:p>
            <a:r>
              <a:rPr lang="ru-RU" sz="2800" dirty="0">
                <a:solidFill>
                  <a:schemeClr val="bg1"/>
                </a:solidFill>
              </a:rPr>
              <a:t>которые выделены интонационно</a:t>
            </a:r>
          </a:p>
          <a:p>
            <a:r>
              <a:rPr lang="ru-RU" sz="2800" dirty="0">
                <a:solidFill>
                  <a:schemeClr val="bg1"/>
                </a:solidFill>
              </a:rPr>
              <a:t> и пунктуационно.</a:t>
            </a:r>
          </a:p>
          <a:p>
            <a:r>
              <a:rPr lang="ru-RU" sz="2800" dirty="0">
                <a:solidFill>
                  <a:schemeClr val="bg1"/>
                </a:solidFill>
              </a:rPr>
              <a:t> </a:t>
            </a:r>
          </a:p>
          <a:p>
            <a:r>
              <a:rPr lang="ru-RU" sz="2800" dirty="0">
                <a:solidFill>
                  <a:schemeClr val="bg1"/>
                </a:solidFill>
              </a:rPr>
              <a:t>Обстоятельства отвечают на вопросы </a:t>
            </a:r>
          </a:p>
          <a:p>
            <a:r>
              <a:rPr lang="ru-RU" sz="2800" dirty="0">
                <a:solidFill>
                  <a:schemeClr val="bg1"/>
                </a:solidFill>
              </a:rPr>
              <a:t>ГДЕ? КУДА? КОГДА? ОТКУДА? </a:t>
            </a:r>
          </a:p>
          <a:p>
            <a:r>
              <a:rPr lang="ru-RU" sz="2800" dirty="0">
                <a:solidFill>
                  <a:schemeClr val="bg1"/>
                </a:solidFill>
              </a:rPr>
              <a:t>ПОЧЕМУ? ЗАЧЕМ? и КАК?</a:t>
            </a:r>
          </a:p>
          <a:p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5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9338" y="4724400"/>
            <a:ext cx="174466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2895600" y="205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5715000" y="205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1295400" y="2819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2286000" y="2819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,</a:t>
            </a:r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1981200" y="3581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53000" y="3581400"/>
            <a:ext cx="22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304800"/>
            <a:ext cx="8305800" cy="600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     </a:t>
            </a:r>
            <a:r>
              <a:rPr lang="ru-RU" sz="2400" b="1" dirty="0">
                <a:solidFill>
                  <a:schemeClr val="bg1"/>
                </a:solidFill>
              </a:rPr>
              <a:t> 2. Чем могут быть ВЫРАЖЕНЫ </a:t>
            </a:r>
          </a:p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</a:rPr>
              <a:t>обособленные обстоятельства?</a:t>
            </a:r>
            <a:endParaRPr lang="ru-RU" sz="24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Обособленные обстоятельства могут быть выражены: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2400" dirty="0">
                <a:solidFill>
                  <a:schemeClr val="bg1"/>
                </a:solidFill>
              </a:rPr>
              <a:t>одиночным деепричастием 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2400" i="1" dirty="0">
                <a:solidFill>
                  <a:schemeClr val="bg1"/>
                </a:solidFill>
              </a:rPr>
              <a:t>(</a:t>
            </a:r>
            <a:r>
              <a:rPr lang="ru-RU" sz="2400" i="1" u="sng" dirty="0">
                <a:solidFill>
                  <a:schemeClr val="bg1"/>
                </a:solidFill>
              </a:rPr>
              <a:t>Пошумев</a:t>
            </a:r>
            <a:r>
              <a:rPr lang="ru-RU" sz="2400" i="1" dirty="0">
                <a:solidFill>
                  <a:schemeClr val="bg1"/>
                </a:solidFill>
              </a:rPr>
              <a:t>, река успокоилась)</a:t>
            </a:r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2. деепричастным оборотом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i="1" dirty="0">
                <a:solidFill>
                  <a:schemeClr val="bg1"/>
                </a:solidFill>
              </a:rPr>
              <a:t>(Мужики, </a:t>
            </a:r>
            <a:r>
              <a:rPr lang="ru-RU" sz="2400" i="1" u="sng" dirty="0">
                <a:solidFill>
                  <a:schemeClr val="bg1"/>
                </a:solidFill>
              </a:rPr>
              <a:t>увидев помещика</a:t>
            </a:r>
            <a:r>
              <a:rPr lang="ru-RU" sz="2400" i="1" dirty="0">
                <a:solidFill>
                  <a:schemeClr val="bg1"/>
                </a:solidFill>
              </a:rPr>
              <a:t>, сняли шапки)</a:t>
            </a:r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3. сравнительным оборотом </a:t>
            </a:r>
          </a:p>
          <a:p>
            <a:pPr>
              <a:defRPr/>
            </a:pPr>
            <a:r>
              <a:rPr lang="ru-RU" sz="2400" i="1" dirty="0">
                <a:solidFill>
                  <a:schemeClr val="bg1"/>
                </a:solidFill>
              </a:rPr>
              <a:t>(Голова у нее острижена,</a:t>
            </a:r>
            <a:r>
              <a:rPr lang="ru-RU" sz="2400" i="1" u="sng" dirty="0">
                <a:solidFill>
                  <a:schemeClr val="bg1"/>
                </a:solidFill>
              </a:rPr>
              <a:t> как у мальчишки</a:t>
            </a:r>
            <a:r>
              <a:rPr lang="ru-RU" sz="2400" i="1" dirty="0">
                <a:solidFill>
                  <a:schemeClr val="bg1"/>
                </a:solidFill>
              </a:rPr>
              <a:t>)</a:t>
            </a:r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4. оборотом с предлогом НЕСМОТРЯ НА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 - обстоятельство уступки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i="1" dirty="0">
                <a:solidFill>
                  <a:schemeClr val="bg1"/>
                </a:solidFill>
              </a:rPr>
              <a:t>(На улицах, </a:t>
            </a:r>
            <a:r>
              <a:rPr lang="ru-RU" sz="2400" i="1" u="sng" dirty="0">
                <a:solidFill>
                  <a:schemeClr val="bg1"/>
                </a:solidFill>
              </a:rPr>
              <a:t>несмотря на яркое солнце</a:t>
            </a:r>
            <a:r>
              <a:rPr lang="ru-RU" sz="2400" i="1" dirty="0">
                <a:solidFill>
                  <a:schemeClr val="bg1"/>
                </a:solidFill>
              </a:rPr>
              <a:t>, горели фонари. ) </a:t>
            </a:r>
            <a:endParaRPr lang="ru-RU" sz="24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</a:rPr>
              <a:t>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5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9338" y="4724400"/>
            <a:ext cx="174466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2895600" y="205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5715000" y="205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8198" name="Text Box 12"/>
          <p:cNvSpPr txBox="1">
            <a:spLocks noChangeArrowheads="1"/>
          </p:cNvSpPr>
          <p:nvPr/>
        </p:nvSpPr>
        <p:spPr bwMode="auto">
          <a:xfrm>
            <a:off x="1295400" y="2819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2286000" y="2819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,</a:t>
            </a:r>
          </a:p>
        </p:txBody>
      </p:sp>
      <p:sp>
        <p:nvSpPr>
          <p:cNvPr id="8200" name="Text Box 15"/>
          <p:cNvSpPr txBox="1">
            <a:spLocks noChangeArrowheads="1"/>
          </p:cNvSpPr>
          <p:nvPr/>
        </p:nvSpPr>
        <p:spPr bwMode="auto">
          <a:xfrm>
            <a:off x="1981200" y="3581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8201" name="Text Box 16"/>
          <p:cNvSpPr txBox="1">
            <a:spLocks noChangeArrowheads="1"/>
          </p:cNvSpPr>
          <p:nvPr/>
        </p:nvSpPr>
        <p:spPr bwMode="auto">
          <a:xfrm>
            <a:off x="4953000" y="3581400"/>
            <a:ext cx="22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,</a:t>
            </a:r>
          </a:p>
        </p:txBody>
      </p:sp>
      <p:sp>
        <p:nvSpPr>
          <p:cNvPr id="8202" name="TextBox 16"/>
          <p:cNvSpPr txBox="1">
            <a:spLocks noChangeArrowheads="1"/>
          </p:cNvSpPr>
          <p:nvPr/>
        </p:nvSpPr>
        <p:spPr bwMode="auto">
          <a:xfrm>
            <a:off x="685800" y="533400"/>
            <a:ext cx="8001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     </a:t>
            </a:r>
            <a:r>
              <a:rPr lang="ru-RU" sz="2400" b="1" dirty="0">
                <a:solidFill>
                  <a:schemeClr val="bg1"/>
                </a:solidFill>
              </a:rPr>
              <a:t> 2. Чем могут быть ВЫРАЖЕНЫ 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обособленные обстоятельства?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dirty="0">
                <a:solidFill>
                  <a:schemeClr val="bg1"/>
                </a:solidFill>
              </a:rPr>
              <a:t> 5. существительными с производными предлогами БЛАГОДАРЯ, СОГЛАСНО, ВОПРЕКИ, ВВИДУ, ВСЛЕДСТВИЕ, ПРИ УСЛОВИИ, ПО ПРИЧИНЕ и т.п. </a:t>
            </a:r>
          </a:p>
          <a:p>
            <a:r>
              <a:rPr lang="ru-RU" sz="2400" i="1" dirty="0">
                <a:solidFill>
                  <a:schemeClr val="bg1"/>
                </a:solidFill>
              </a:rPr>
              <a:t>(В комнате Елены, </a:t>
            </a:r>
            <a:r>
              <a:rPr lang="ru-RU" sz="2400" i="1" u="sng" dirty="0">
                <a:solidFill>
                  <a:schemeClr val="bg1"/>
                </a:solidFill>
              </a:rPr>
              <a:t>благодаря плотным занавескам</a:t>
            </a:r>
            <a:r>
              <a:rPr lang="ru-RU" sz="2400" i="1" dirty="0">
                <a:solidFill>
                  <a:schemeClr val="bg1"/>
                </a:solidFill>
              </a:rPr>
              <a:t>, было почти темно. </a:t>
            </a:r>
          </a:p>
          <a:p>
            <a:r>
              <a:rPr lang="ru-RU" sz="2400" dirty="0">
                <a:solidFill>
                  <a:schemeClr val="bg1"/>
                </a:solidFill>
              </a:rPr>
              <a:t> </a:t>
            </a:r>
            <a:r>
              <a:rPr lang="ru-RU" sz="2400" i="1" dirty="0">
                <a:solidFill>
                  <a:schemeClr val="bg1"/>
                </a:solidFill>
              </a:rPr>
              <a:t>Дети, </a:t>
            </a:r>
            <a:r>
              <a:rPr lang="ru-RU" sz="2400" i="1" u="sng" dirty="0">
                <a:solidFill>
                  <a:schemeClr val="bg1"/>
                </a:solidFill>
              </a:rPr>
              <a:t>вопреки морозу</a:t>
            </a:r>
            <a:r>
              <a:rPr lang="ru-RU" sz="2400" i="1" dirty="0">
                <a:solidFill>
                  <a:schemeClr val="bg1"/>
                </a:solidFill>
              </a:rPr>
              <a:t>, вышли погулять. </a:t>
            </a:r>
          </a:p>
          <a:p>
            <a:r>
              <a:rPr lang="ru-RU" sz="2400" i="1" dirty="0">
                <a:solidFill>
                  <a:schemeClr val="bg1"/>
                </a:solidFill>
              </a:rPr>
              <a:t>Детям, </a:t>
            </a:r>
            <a:r>
              <a:rPr lang="ru-RU" sz="2400" i="1" u="sng" dirty="0">
                <a:solidFill>
                  <a:schemeClr val="bg1"/>
                </a:solidFill>
              </a:rPr>
              <a:t>по причине малолетства,</a:t>
            </a:r>
            <a:r>
              <a:rPr lang="ru-RU" sz="2400" i="1" dirty="0">
                <a:solidFill>
                  <a:schemeClr val="bg1"/>
                </a:solidFill>
              </a:rPr>
              <a:t> не определили никаких должностей)</a:t>
            </a:r>
            <a:endParaRPr lang="ru-RU" sz="2400" dirty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  <a:p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8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>
                <a:solidFill>
                  <a:schemeClr val="bg1"/>
                </a:solidFill>
              </a:rPr>
              <a:t>Река </a:t>
            </a:r>
            <a:r>
              <a:rPr lang="ru-RU" sz="4000" dirty="0" smtClean="0">
                <a:solidFill>
                  <a:schemeClr val="bg1"/>
                </a:solidFill>
              </a:rPr>
              <a:t>пенилась </a:t>
            </a:r>
            <a:r>
              <a:rPr lang="ru-RU" sz="4000" dirty="0">
                <a:solidFill>
                  <a:schemeClr val="bg1"/>
                </a:solidFill>
              </a:rPr>
              <a:t>вздымая валы.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smtClean="0">
                <a:solidFill>
                  <a:schemeClr val="bg1"/>
                </a:solidFill>
              </a:rPr>
              <a:t>Листья падая </a:t>
            </a:r>
            <a:r>
              <a:rPr lang="ru-RU" sz="4000" dirty="0">
                <a:solidFill>
                  <a:schemeClr val="bg1"/>
                </a:solidFill>
              </a:rPr>
              <a:t>шепчутся.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457200" y="39624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chemeClr val="bg1"/>
                </a:solidFill>
              </a:rPr>
              <a:t> Задачу я решил шутя.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228600" y="51816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chemeClr val="bg1"/>
                </a:solidFill>
              </a:rPr>
              <a:t> Серёжа бежал сломя голову.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8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>
                <a:solidFill>
                  <a:schemeClr val="bg1"/>
                </a:solidFill>
              </a:rPr>
              <a:t>Река </a:t>
            </a:r>
            <a:r>
              <a:rPr lang="ru-RU" sz="4000" dirty="0" smtClean="0">
                <a:solidFill>
                  <a:schemeClr val="bg1"/>
                </a:solidFill>
              </a:rPr>
              <a:t>пенилась, </a:t>
            </a:r>
            <a:r>
              <a:rPr lang="ru-RU" sz="4000" dirty="0">
                <a:solidFill>
                  <a:schemeClr val="bg1"/>
                </a:solidFill>
              </a:rPr>
              <a:t>вздымая валы.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smtClean="0">
                <a:solidFill>
                  <a:schemeClr val="bg1"/>
                </a:solidFill>
              </a:rPr>
              <a:t>Листья, падая, </a:t>
            </a:r>
            <a:r>
              <a:rPr lang="ru-RU" sz="4000" dirty="0">
                <a:solidFill>
                  <a:schemeClr val="bg1"/>
                </a:solidFill>
              </a:rPr>
              <a:t>шепчутся.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57200" y="39624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chemeClr val="bg1"/>
                </a:solidFill>
              </a:rPr>
              <a:t> Задачу я решил шутя.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8600" y="51816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chemeClr val="bg1"/>
                </a:solidFill>
              </a:rPr>
              <a:t> Серёжа бежал сломя голову.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7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  </a:t>
            </a:r>
            <a:r>
              <a:rPr lang="ru-RU" sz="2800" dirty="0">
                <a:solidFill>
                  <a:schemeClr val="bg1"/>
                </a:solidFill>
              </a:rPr>
              <a:t>Задачу я решил </a:t>
            </a:r>
            <a:r>
              <a:rPr lang="ru-RU" sz="2800" b="1" dirty="0">
                <a:solidFill>
                  <a:schemeClr val="bg1"/>
                </a:solidFill>
              </a:rPr>
              <a:t>шутя</a:t>
            </a:r>
            <a:r>
              <a:rPr lang="ru-RU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0" y="2895600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    </a:t>
            </a:r>
            <a:r>
              <a:rPr lang="ru-RU" sz="2800" dirty="0">
                <a:solidFill>
                  <a:schemeClr val="bg1"/>
                </a:solidFill>
              </a:rPr>
              <a:t>Смеясь и </a:t>
            </a:r>
            <a:r>
              <a:rPr lang="ru-RU" sz="2800" b="1" dirty="0">
                <a:solidFill>
                  <a:schemeClr val="bg1"/>
                </a:solidFill>
              </a:rPr>
              <a:t>шутя</a:t>
            </a:r>
            <a:r>
              <a:rPr lang="ru-RU" sz="2800" dirty="0">
                <a:solidFill>
                  <a:schemeClr val="bg1"/>
                </a:solidFill>
              </a:rPr>
              <a:t>, мы побежали к реке.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304800" y="35814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chemeClr val="bg1"/>
                </a:solidFill>
              </a:rPr>
              <a:t>(Мы смеялись и шутили, когда побежали к реке.)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0" y="2133600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chemeClr val="bg1"/>
                </a:solidFill>
              </a:rPr>
              <a:t>Решил шутя – «легко», нет значения «решал и шутил»</a:t>
            </a: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5486400" y="3352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102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8950" y="4191000"/>
            <a:ext cx="23050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/>
      <p:bldP spid="49159" grpId="0"/>
      <p:bldP spid="491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5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838200" y="1219200"/>
            <a:ext cx="77724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bg1"/>
                </a:solidFill>
              </a:rPr>
              <a:t>Не вставайте, отвечайте сидя.</a:t>
            </a:r>
          </a:p>
          <a:p>
            <a:pPr>
              <a:spcBef>
                <a:spcPct val="50000"/>
              </a:spcBef>
            </a:pPr>
            <a:endParaRPr lang="ru-RU" sz="2800" b="1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bg1"/>
                </a:solidFill>
              </a:rPr>
              <a:t>Махнём не глядя, как на фронте говорят.</a:t>
            </a:r>
          </a:p>
          <a:p>
            <a:pPr>
              <a:spcBef>
                <a:spcPct val="50000"/>
              </a:spcBef>
            </a:pPr>
            <a:endParaRPr lang="ru-RU" sz="2800" b="1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bg1"/>
                </a:solidFill>
              </a:rPr>
              <a:t>Не рекомендуется читать лёжа.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181600" y="18288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chemeClr val="bg1"/>
                </a:solidFill>
              </a:rPr>
              <a:t>«С МЕСТА»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209800" y="31242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chemeClr val="bg1"/>
                </a:solidFill>
              </a:rPr>
              <a:t>«ВСЛЕПУЮ»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429000" y="4495800"/>
            <a:ext cx="571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chemeClr val="bg1"/>
                </a:solidFill>
              </a:rPr>
              <a:t>«В ГОРИЗОНТАЛЬНОМ ПОЛОЖЕНИИ»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4" descr="PeoplePrintPre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WordArt 6"/>
          <p:cNvSpPr>
            <a:spLocks noChangeArrowheads="1" noChangeShapeType="1" noTextEdit="1"/>
          </p:cNvSpPr>
          <p:nvPr/>
        </p:nvSpPr>
        <p:spPr bwMode="auto">
          <a:xfrm>
            <a:off x="152400" y="914400"/>
            <a:ext cx="8839200" cy="116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Никогда не обособляется одиночное деепричастие, 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которое уже перешло в простое наречие.</a:t>
            </a:r>
          </a:p>
        </p:txBody>
      </p:sp>
      <p:sp>
        <p:nvSpPr>
          <p:cNvPr id="12292" name="WordArt 7"/>
          <p:cNvSpPr>
            <a:spLocks noChangeArrowheads="1" noChangeShapeType="1" noTextEdit="1"/>
          </p:cNvSpPr>
          <p:nvPr/>
        </p:nvSpPr>
        <p:spPr bwMode="auto">
          <a:xfrm>
            <a:off x="2819400" y="2438400"/>
            <a:ext cx="4019550" cy="3770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Запомни: лёжа,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сидя,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стоя,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молча,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не глядя,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нехотя,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играя,</a:t>
            </a:r>
          </a:p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шутя.</a:t>
            </a:r>
          </a:p>
        </p:txBody>
      </p:sp>
      <p:pic>
        <p:nvPicPr>
          <p:cNvPr id="12293" name="Picture 10"/>
          <p:cNvPicPr>
            <a:picLocks noChangeAspect="1" noChangeArrowheads="1"/>
          </p:cNvPicPr>
          <p:nvPr/>
        </p:nvPicPr>
        <p:blipFill>
          <a:blip r:embed="rId3" cstate="print"/>
          <a:srcRect r="1385" b="11765"/>
          <a:stretch>
            <a:fillRect/>
          </a:stretch>
        </p:blipFill>
        <p:spPr bwMode="auto">
          <a:xfrm>
            <a:off x="304800" y="3505200"/>
            <a:ext cx="280828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834</TotalTime>
  <Words>590</Words>
  <Application>Microsoft Office PowerPoint</Application>
  <PresentationFormat>Экран (4:3)</PresentationFormat>
  <Paragraphs>147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Сосчитайте, сколько запятых пропущено в предложении. </vt:lpstr>
      <vt:lpstr>Укажите правильное продолжение предложения.</vt:lpstr>
      <vt:lpstr>РЕФЛЕКСИЯ   </vt:lpstr>
      <vt:lpstr>Домашняя работа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Надежда</dc:creator>
  <cp:lastModifiedBy>Пользователь</cp:lastModifiedBy>
  <cp:revision>49</cp:revision>
  <cp:lastPrinted>1601-01-01T00:00:00Z</cp:lastPrinted>
  <dcterms:created xsi:type="dcterms:W3CDTF">1601-01-01T00:00:00Z</dcterms:created>
  <dcterms:modified xsi:type="dcterms:W3CDTF">2020-04-16T15:44:59Z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