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60" r:id="rId3"/>
    <p:sldId id="265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2DA5C"/>
    <a:srgbClr val="FF0000"/>
    <a:srgbClr val="33CC33"/>
    <a:srgbClr val="000099"/>
    <a:srgbClr val="FFFF00"/>
    <a:srgbClr val="34C8DC"/>
    <a:srgbClr val="A3E6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445" autoAdjust="0"/>
  </p:normalViewPr>
  <p:slideViewPr>
    <p:cSldViewPr>
      <p:cViewPr varScale="1">
        <p:scale>
          <a:sx n="95" d="100"/>
          <a:sy n="95" d="100"/>
        </p:scale>
        <p:origin x="-3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0C47FDF-1CD8-46EC-9A6A-0C9FD6F93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B113-C74F-4099-837D-CDCEB420C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D4C5A-EE4D-4A37-B21E-3B1DAB00A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93E08-7ECB-48CE-8E8A-73752BDAE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4F743-FD89-4757-9DF6-F5F82522B3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CA29D-B06A-4DE6-935D-FD5FEA45DD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0FFDE-0A07-4634-9310-0FB0D27B1B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D68E-33C1-4EFE-90AB-82CCD17720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BB592-67DB-471E-B262-24451487BD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AFF46-DD4D-4DC2-ADD9-C977A041F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7097B-B010-4D2D-B2CA-61B5503EC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BA2C-0332-4162-8AE1-49BF564C6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7D7E5-B89A-4B5D-96BE-4DF74CA2B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896E2-E087-4167-951B-98773D5548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F2D88C4A-AD6E-456C-8287-7B823DECBD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2.png"/><Relationship Id="rId3" Type="http://schemas.openxmlformats.org/officeDocument/2006/relationships/image" Target="../media/image4.gif"/><Relationship Id="rId7" Type="http://schemas.openxmlformats.org/officeDocument/2006/relationships/slide" Target="slide5.xml"/><Relationship Id="rId12" Type="http://schemas.openxmlformats.org/officeDocument/2006/relationships/slide" Target="slide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0" Type="http://schemas.openxmlformats.org/officeDocument/2006/relationships/slide" Target="slide8.xml"/><Relationship Id="rId4" Type="http://schemas.openxmlformats.org/officeDocument/2006/relationships/image" Target="../media/image5.gif"/><Relationship Id="rId9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5870558"/>
            <a:ext cx="3035291" cy="987442"/>
          </a:xfrm>
        </p:spPr>
        <p:txBody>
          <a:bodyPr anchor="ctr"/>
          <a:lstStyle/>
          <a:p>
            <a:pPr marL="0" indent="0">
              <a:buFontTx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Prezentacii.com</a:t>
            </a:r>
            <a:endParaRPr lang="ru-RU" sz="2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WordArt 12"/>
          <p:cNvSpPr>
            <a:spLocks noChangeArrowheads="1" noChangeShapeType="1" noTextEdit="1"/>
          </p:cNvSpPr>
          <p:nvPr/>
        </p:nvSpPr>
        <p:spPr bwMode="auto">
          <a:xfrm>
            <a:off x="2286000" y="2000250"/>
            <a:ext cx="5372100" cy="10826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654596"/>
              </a:avLst>
            </a:prstTxWarp>
          </a:bodyPr>
          <a:lstStyle/>
          <a:p>
            <a:pPr algn="ctr"/>
            <a:r>
              <a:rPr lang="ru-RU" sz="7200" b="0" kern="1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ПОВТОРЯЕМ ЧАСТИ РЕЧИ</a:t>
            </a:r>
          </a:p>
        </p:txBody>
      </p:sp>
      <p:pic>
        <p:nvPicPr>
          <p:cNvPr id="2052" name="Picture 5" descr="знай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3789363"/>
            <a:ext cx="1830388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11274" name="AutoShape 4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133" name="Rectangle 5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11268" name="WordArt 6"/>
          <p:cNvSpPr>
            <a:spLocks noChangeArrowheads="1" noChangeShapeType="1" noTextEdit="1"/>
          </p:cNvSpPr>
          <p:nvPr/>
        </p:nvSpPr>
        <p:spPr bwMode="auto">
          <a:xfrm>
            <a:off x="2268538" y="476250"/>
            <a:ext cx="41751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Деепричастие</a:t>
            </a:r>
          </a:p>
        </p:txBody>
      </p:sp>
      <p:pic>
        <p:nvPicPr>
          <p:cNvPr id="11269" name="Picture 8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43877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9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6977062" y="4767263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755650" y="1628775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 sz="280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Деепричастие</a:t>
            </a:r>
            <a:r>
              <a:rPr lang="ru-RU" b="0">
                <a:solidFill>
                  <a:srgbClr val="004600"/>
                </a:solidFill>
              </a:rPr>
              <a:t> </a:t>
            </a:r>
            <a:r>
              <a:rPr lang="ru-RU" b="0"/>
              <a:t>— неизменяемая форма глагола — самостоятельная часть речи, соединяющая в себе признаки глагола (вид, залог и </a:t>
            </a:r>
            <a:r>
              <a:rPr lang="ru-RU" b="0" i="1"/>
              <a:t>возвратность</a:t>
            </a:r>
            <a:r>
              <a:rPr lang="ru-RU" b="0"/>
              <a:t>) и </a:t>
            </a:r>
            <a:r>
              <a:rPr lang="ru-RU" b="0" i="1"/>
              <a:t>наречия</a:t>
            </a:r>
            <a:r>
              <a:rPr lang="ru-RU" b="0"/>
              <a:t> (неизменяемость, синтаксическая роль обстоятельства), обозначает дополнительное действие при основном. Отвечает на вопросы </a:t>
            </a:r>
            <a:r>
              <a:rPr lang="ru-RU" b="0" i="1"/>
              <a:t>что делая? что сделав?</a:t>
            </a:r>
            <a:r>
              <a:rPr lang="ru-RU" b="0"/>
              <a:t>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ru-RU" b="0"/>
          </a:p>
        </p:txBody>
      </p:sp>
      <p:sp>
        <p:nvSpPr>
          <p:cNvPr id="11272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273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575" y="4365625"/>
            <a:ext cx="16605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0" descr="Рисунок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20" descr="tree23"/>
          <p:cNvPicPr>
            <a:picLocks noChangeAspect="1" noChangeArrowheads="1" noCrop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 flipH="1">
            <a:off x="5508625" y="4076700"/>
            <a:ext cx="2181225" cy="2300288"/>
          </a:xfrm>
          <a:noFill/>
        </p:spPr>
      </p:pic>
      <p:pic>
        <p:nvPicPr>
          <p:cNvPr id="12292" name="Picture 23" descr="tree2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372225" y="3213100"/>
            <a:ext cx="3398838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1" descr="tree23"/>
          <p:cNvPicPr>
            <a:picLocks noChangeAspect="1" noChangeArrowheads="1" noCrop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468313" y="3573463"/>
            <a:ext cx="2878138" cy="3284537"/>
          </a:xfrm>
          <a:noFill/>
        </p:spPr>
      </p:pic>
      <p:pic>
        <p:nvPicPr>
          <p:cNvPr id="12294" name="Picture 25" descr="377f0857764b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188913"/>
            <a:ext cx="1939925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713" y="4365625"/>
            <a:ext cx="16605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296" name="Group 12"/>
          <p:cNvGrpSpPr>
            <a:grpSpLocks/>
          </p:cNvGrpSpPr>
          <p:nvPr/>
        </p:nvGrpSpPr>
        <p:grpSpPr bwMode="auto">
          <a:xfrm>
            <a:off x="755650" y="2420938"/>
            <a:ext cx="2736850" cy="1441450"/>
            <a:chOff x="3606" y="1616"/>
            <a:chExt cx="1724" cy="908"/>
          </a:xfrm>
        </p:grpSpPr>
        <p:sp>
          <p:nvSpPr>
            <p:cNvPr id="12298" name="AutoShape 13"/>
            <p:cNvSpPr>
              <a:spLocks noChangeArrowheads="1"/>
            </p:cNvSpPr>
            <p:nvPr/>
          </p:nvSpPr>
          <p:spPr bwMode="auto">
            <a:xfrm>
              <a:off x="3606" y="1616"/>
              <a:ext cx="1724" cy="908"/>
            </a:xfrm>
            <a:prstGeom prst="wedgeEllipseCallout">
              <a:avLst>
                <a:gd name="adj1" fmla="val 24708"/>
                <a:gd name="adj2" fmla="val 72028"/>
              </a:avLst>
            </a:prstGeom>
            <a:noFill/>
            <a:ln w="9525" cap="rnd">
              <a:solidFill>
                <a:srgbClr val="3366FF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2299" name="Text Box 14"/>
            <p:cNvSpPr txBox="1">
              <a:spLocks noChangeArrowheads="1"/>
            </p:cNvSpPr>
            <p:nvPr/>
          </p:nvSpPr>
          <p:spPr bwMode="auto">
            <a:xfrm>
              <a:off x="3923" y="1888"/>
              <a:ext cx="113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>
                  <a:solidFill>
                    <a:srgbClr val="000099"/>
                  </a:solidFill>
                </a:rPr>
                <a:t>До новых встреч</a:t>
              </a:r>
            </a:p>
          </p:txBody>
        </p:sp>
      </p:grpSp>
      <p:sp>
        <p:nvSpPr>
          <p:cNvPr id="12297" name="AutoShape 1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6804025" y="6308725"/>
            <a:ext cx="792163" cy="54927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3" name="Picture 9" descr="3f0ba6553d60e4aca515467d8611abbf"/>
          <p:cNvPicPr>
            <a:picLocks noChangeAspect="1" noChangeArrowheads="1" noCrop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16013" y="2708275"/>
            <a:ext cx="1403350" cy="923925"/>
          </a:xfrm>
          <a:noFill/>
        </p:spPr>
      </p:pic>
      <p:pic>
        <p:nvPicPr>
          <p:cNvPr id="31755" name="Picture 11" descr="FISH28"/>
          <p:cNvPicPr>
            <a:picLocks noChangeAspect="1" noChangeArrowheads="1" noCrop="1"/>
          </p:cNvPicPr>
          <p:nvPr>
            <p:ph sz="quarter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8207375" y="2060575"/>
            <a:ext cx="936625" cy="790575"/>
          </a:xfrm>
          <a:noFill/>
        </p:spPr>
      </p:pic>
      <p:pic>
        <p:nvPicPr>
          <p:cNvPr id="31769" name="Picture 25" descr="3f0ba6553d60e4aca515467d8611abb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4581525"/>
            <a:ext cx="1403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0" name="Picture 26" descr="3f0ba6553d60e4aca515467d8611abb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1700213"/>
            <a:ext cx="1403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Picture 27" descr="3f0ba6553d60e4aca515467d8611abb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4797425"/>
            <a:ext cx="1403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2" name="Picture 28" descr="FISH28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3429000"/>
            <a:ext cx="9366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3" name="Picture 29" descr="FISH28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3933825"/>
            <a:ext cx="9366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4" name="Picture 30" descr="FISH28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773238"/>
            <a:ext cx="9366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5" name="Picture 31" descr="FISH28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8538" y="4724400"/>
            <a:ext cx="9366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WordArt 24"/>
          <p:cNvSpPr>
            <a:spLocks noChangeArrowheads="1" noChangeShapeType="1" noTextEdit="1"/>
          </p:cNvSpPr>
          <p:nvPr/>
        </p:nvSpPr>
        <p:spPr bwMode="auto">
          <a:xfrm>
            <a:off x="2843213" y="404813"/>
            <a:ext cx="3024187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СОДЕРЖАНИЕ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539750" y="1628775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5" action="ppaction://hlinksldjump"/>
              </a:rPr>
              <a:t>Имя существительное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6" action="ppaction://hlinksldjump"/>
              </a:rPr>
              <a:t>Имя прилагательное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7" action="ppaction://hlinksldjump"/>
              </a:rPr>
              <a:t>Глагол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8" action="ppaction://hlinksldjump"/>
              </a:rPr>
              <a:t>Наречие 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9" action="ppaction://hlinksldjump"/>
              </a:rPr>
              <a:t>Имя числительное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10" action="ppaction://hlinksldjump"/>
              </a:rPr>
              <a:t>Местоимение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11" action="ppaction://hlinksldjump"/>
              </a:rPr>
              <a:t>Причастие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28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hlinkClick r:id="rId12" action="ppaction://hlinksldjump"/>
              </a:rPr>
              <a:t>Деепричастие</a:t>
            </a: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ru-RU" sz="2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085" name="Picture 5" descr="знайка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19925" y="3789363"/>
            <a:ext cx="1830388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6" name="Group 30"/>
          <p:cNvGrpSpPr>
            <a:grpSpLocks/>
          </p:cNvGrpSpPr>
          <p:nvPr/>
        </p:nvGrpSpPr>
        <p:grpSpPr bwMode="auto">
          <a:xfrm>
            <a:off x="5724525" y="2565400"/>
            <a:ext cx="2736850" cy="1441450"/>
            <a:chOff x="3606" y="1616"/>
            <a:chExt cx="1724" cy="908"/>
          </a:xfrm>
        </p:grpSpPr>
        <p:sp>
          <p:nvSpPr>
            <p:cNvPr id="3087" name="AutoShape 28"/>
            <p:cNvSpPr>
              <a:spLocks noChangeArrowheads="1"/>
            </p:cNvSpPr>
            <p:nvPr/>
          </p:nvSpPr>
          <p:spPr bwMode="auto">
            <a:xfrm>
              <a:off x="3606" y="1616"/>
              <a:ext cx="1724" cy="908"/>
            </a:xfrm>
            <a:prstGeom prst="wedgeEllipseCallout">
              <a:avLst>
                <a:gd name="adj1" fmla="val 24708"/>
                <a:gd name="adj2" fmla="val 72028"/>
              </a:avLst>
            </a:prstGeom>
            <a:noFill/>
            <a:ln w="9525" cap="rnd">
              <a:solidFill>
                <a:srgbClr val="3366FF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088" name="Text Box 29"/>
            <p:cNvSpPr txBox="1">
              <a:spLocks noChangeArrowheads="1"/>
            </p:cNvSpPr>
            <p:nvPr/>
          </p:nvSpPr>
          <p:spPr bwMode="auto">
            <a:xfrm>
              <a:off x="3923" y="1888"/>
              <a:ext cx="113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>
                  <a:solidFill>
                    <a:srgbClr val="000099"/>
                  </a:solidFill>
                </a:rPr>
                <a:t>Выбери часть речи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4099" name="Group 72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4105" name="AutoShape 70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63" name="Rectangle 71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Имя существительное</a:t>
              </a:r>
              <a:r>
                <a:rPr lang="ru-RU" b="0"/>
                <a:t>  — </a:t>
              </a:r>
              <a:r>
                <a:rPr lang="ru-RU" b="0" i="1"/>
                <a:t>знаменательная</a:t>
              </a:r>
              <a:r>
                <a:rPr lang="ru-RU" b="0"/>
                <a:t> (самостоятельная) часть речи, принадлежащая к категории имени и классу полнозначных лексем, включающих в себя названия предметов и одушевлённых существ и может выступать в предложении в функциях подлежащего и дополнения. В русском языке — самостоятельная </a:t>
              </a:r>
              <a:r>
                <a:rPr lang="ru-RU" b="0" i="1"/>
                <a:t>часть речи</a:t>
              </a:r>
              <a:r>
                <a:rPr lang="ru-RU" b="0"/>
                <a:t>, обозначающая предмет и отвечающая на вопрос </a:t>
              </a:r>
              <a:r>
                <a:rPr lang="ru-RU" b="0" i="1"/>
                <a:t>«кто?»/«что?»</a:t>
              </a:r>
              <a:r>
                <a:rPr lang="ru-RU" b="0"/>
                <a:t>. Одна из основных лексических категорий; в предложениях существительное, как правило, выступает в роли подлежащего или дополнения, а также обстоятельства и сказуемого. </a:t>
              </a:r>
            </a:p>
          </p:txBody>
        </p:sp>
      </p:grpSp>
      <p:sp>
        <p:nvSpPr>
          <p:cNvPr id="4100" name="WordArt 73"/>
          <p:cNvSpPr>
            <a:spLocks noChangeArrowheads="1" noChangeShapeType="1" noTextEdit="1"/>
          </p:cNvSpPr>
          <p:nvPr/>
        </p:nvSpPr>
        <p:spPr bwMode="auto">
          <a:xfrm>
            <a:off x="2124075" y="404813"/>
            <a:ext cx="5113338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Имя существительное</a:t>
            </a:r>
          </a:p>
        </p:txBody>
      </p:sp>
      <p:sp>
        <p:nvSpPr>
          <p:cNvPr id="4101" name="AutoShape 7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388350" y="6165850"/>
            <a:ext cx="576263" cy="431800"/>
          </a:xfrm>
          <a:prstGeom prst="actionButtonBackPrevious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4102" name="Picture 75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43877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4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7697787" y="5200651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6638" y="333375"/>
            <a:ext cx="1608137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5123" name="Group 4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5130" name="AutoShape 5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0" name="Rectangle 6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5124" name="WordArt 7"/>
          <p:cNvSpPr>
            <a:spLocks noChangeArrowheads="1" noChangeShapeType="1" noTextEdit="1"/>
          </p:cNvSpPr>
          <p:nvPr/>
        </p:nvSpPr>
        <p:spPr bwMode="auto">
          <a:xfrm>
            <a:off x="2195513" y="333375"/>
            <a:ext cx="4608512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Имя прилагательное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755650" y="1557338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sz="280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Имя прилагательное</a:t>
            </a:r>
            <a:r>
              <a:rPr lang="ru-RU" b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ru-RU" b="0"/>
              <a:t>— </a:t>
            </a:r>
            <a:r>
              <a:rPr lang="ru-RU" b="0" i="1"/>
              <a:t>самостоятельная часть речи</a:t>
            </a:r>
            <a:r>
              <a:rPr lang="ru-RU" b="0"/>
              <a:t>, обозначающая свойство предмета и отвечающая на вопрос </a:t>
            </a:r>
            <a:r>
              <a:rPr lang="ru-RU" b="0" i="1"/>
              <a:t>«како́й», «кака́я», «каки́е», «чей»</a:t>
            </a:r>
            <a:r>
              <a:rPr lang="ru-RU" b="0"/>
              <a:t>. В русском языке прилагательные изменяются по </a:t>
            </a:r>
            <a:r>
              <a:rPr lang="ru-RU" b="0" i="1"/>
              <a:t>родам</a:t>
            </a:r>
            <a:r>
              <a:rPr lang="ru-RU" b="0"/>
              <a:t>, падежам и </a:t>
            </a:r>
            <a:r>
              <a:rPr lang="ru-RU" b="0" i="1"/>
              <a:t>числам</a:t>
            </a:r>
            <a:r>
              <a:rPr lang="ru-RU" b="0"/>
              <a:t>, могут иметь </a:t>
            </a:r>
            <a:r>
              <a:rPr lang="ru-RU" b="0" i="1"/>
              <a:t>краткую форму</a:t>
            </a:r>
            <a:r>
              <a:rPr lang="ru-RU" b="0"/>
              <a:t>. В предложении прилагательное чаще всего бывает определением, но может быть и сказуемым, предикатом, подлежащим. </a:t>
            </a:r>
          </a:p>
        </p:txBody>
      </p:sp>
      <p:pic>
        <p:nvPicPr>
          <p:cNvPr id="5126" name="Picture 10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43877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3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6977062" y="4767263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AutoShape 11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5129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2863" y="4724400"/>
            <a:ext cx="142081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6154" name="AutoShape 4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013" name="Rectangle 5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6148" name="WordArt 6"/>
          <p:cNvSpPr>
            <a:spLocks noChangeArrowheads="1" noChangeShapeType="1" noTextEdit="1"/>
          </p:cNvSpPr>
          <p:nvPr/>
        </p:nvSpPr>
        <p:spPr bwMode="auto">
          <a:xfrm>
            <a:off x="3492500" y="549275"/>
            <a:ext cx="18002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Глагол</a:t>
            </a:r>
          </a:p>
        </p:txBody>
      </p:sp>
      <p:pic>
        <p:nvPicPr>
          <p:cNvPr id="6149" name="Picture 9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43877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0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7408862" y="3759201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684213" y="1628775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80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Глагол </a:t>
            </a:r>
            <a:r>
              <a:rPr lang="ru-RU" b="0"/>
              <a:t>— часть речи, объединяющая слова, которые, по традиционному определению, обозначают действие или состояние и отвечают на что делать? что сделать? что делал(а,и,о)?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b="0"/>
              <a:t>    Как правило, в предложении глаголы выступают в качестве </a:t>
            </a:r>
            <a:r>
              <a:rPr lang="ru-RU"/>
              <a:t>сказуемого</a:t>
            </a:r>
            <a:r>
              <a:rPr lang="ru-RU" b="0"/>
              <a:t>. Например: Русалка плыла по реке голубой, озаряема полной луной...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b="0"/>
              <a:t>    (М. Лермонтов);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b="0"/>
              <a:t>    Так думал мо­лодой повеса, летя в пыли на почтовых... (А. Пушкин).</a:t>
            </a:r>
          </a:p>
        </p:txBody>
      </p:sp>
      <p:sp>
        <p:nvSpPr>
          <p:cNvPr id="6152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6153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7388" y="4797425"/>
            <a:ext cx="1373187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7179" name="AutoShape 4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37" name="Rectangle 5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7172" name="WordArt 6"/>
          <p:cNvSpPr>
            <a:spLocks noChangeArrowheads="1" noChangeShapeType="1" noTextEdit="1"/>
          </p:cNvSpPr>
          <p:nvPr/>
        </p:nvSpPr>
        <p:spPr bwMode="auto">
          <a:xfrm>
            <a:off x="2916238" y="476250"/>
            <a:ext cx="28797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Наречие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755650" y="1557338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endParaRPr lang="ru-RU" b="0"/>
          </a:p>
        </p:txBody>
      </p:sp>
      <p:pic>
        <p:nvPicPr>
          <p:cNvPr id="7174" name="Picture 9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501332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6545262" y="4264026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539750" y="1557338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80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Наречие</a:t>
            </a:r>
            <a:r>
              <a:rPr lang="ru-RU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b="0"/>
              <a:t>— часть речи, неизменяемая, обозначающая признак действия, признак признака предмета. В школьном преподавании принято говорить, что слова этого класса отвечают на вопросы «как?», «где?», «куда?», «когда?», «зачем?», «с какой целью?», «в какой степени?» и чаще всего относятся к глаголам и обозначают признак действия. Наречия образуются в процессе адвербиализации </a:t>
            </a:r>
          </a:p>
        </p:txBody>
      </p:sp>
      <p:sp>
        <p:nvSpPr>
          <p:cNvPr id="7177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7178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7388" y="4508500"/>
            <a:ext cx="156527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8203" name="AutoShape 4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1" name="Rectangle 5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8196" name="WordArt 6"/>
          <p:cNvSpPr>
            <a:spLocks noChangeArrowheads="1" noChangeShapeType="1" noTextEdit="1"/>
          </p:cNvSpPr>
          <p:nvPr/>
        </p:nvSpPr>
        <p:spPr bwMode="auto">
          <a:xfrm>
            <a:off x="1763713" y="476250"/>
            <a:ext cx="53292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Имя числительное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827088" y="1557338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endParaRPr lang="ru-RU" b="0"/>
          </a:p>
        </p:txBody>
      </p:sp>
      <p:pic>
        <p:nvPicPr>
          <p:cNvPr id="8198" name="Picture 9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43877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0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6977062" y="4767263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539750" y="1412875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ru-RU" sz="2000" b="0"/>
          </a:p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ru-RU" sz="280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Имя числительное</a:t>
            </a:r>
            <a:r>
              <a:rPr lang="ru-RU" b="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 </a:t>
            </a:r>
            <a:r>
              <a:rPr lang="ru-RU" b="0"/>
              <a:t>— это самостоятельная часть речи, обозначающая число, количество и порядок предметов при счёте. Числительные делятся на три лексико-грамматических разряда: </a:t>
            </a:r>
            <a:r>
              <a:rPr lang="ru-RU"/>
              <a:t>количественные</a:t>
            </a:r>
            <a:r>
              <a:rPr lang="ru-RU" b="0"/>
              <a:t> (</a:t>
            </a:r>
            <a:r>
              <a:rPr lang="ru-RU" b="0" i="1"/>
              <a:t>два</a:t>
            </a:r>
            <a:r>
              <a:rPr lang="ru-RU" b="0"/>
              <a:t>, </a:t>
            </a:r>
            <a:r>
              <a:rPr lang="ru-RU" b="0" i="1"/>
              <a:t>пять</a:t>
            </a:r>
            <a:r>
              <a:rPr lang="ru-RU" b="0"/>
              <a:t>, </a:t>
            </a:r>
            <a:r>
              <a:rPr lang="ru-RU" b="0" i="1"/>
              <a:t>двадцать</a:t>
            </a:r>
            <a:r>
              <a:rPr lang="ru-RU" b="0"/>
              <a:t>, </a:t>
            </a:r>
            <a:r>
              <a:rPr lang="ru-RU" b="0" i="1"/>
              <a:t>пятьдесят</a:t>
            </a:r>
            <a:r>
              <a:rPr lang="ru-RU" b="0"/>
              <a:t>, </a:t>
            </a:r>
            <a:r>
              <a:rPr lang="ru-RU" b="0" i="1"/>
              <a:t>двести</a:t>
            </a:r>
            <a:r>
              <a:rPr lang="ru-RU" b="0"/>
              <a:t>, </a:t>
            </a:r>
            <a:r>
              <a:rPr lang="ru-RU" b="0" i="1"/>
              <a:t>триста пятьдесят один</a:t>
            </a:r>
            <a:r>
              <a:rPr lang="ru-RU" b="0"/>
              <a:t>), </a:t>
            </a:r>
            <a:r>
              <a:rPr lang="ru-RU"/>
              <a:t>собирательные</a:t>
            </a:r>
            <a:r>
              <a:rPr lang="ru-RU" b="0"/>
              <a:t> (</a:t>
            </a:r>
            <a:r>
              <a:rPr lang="ru-RU" b="0" i="1"/>
              <a:t>оба</a:t>
            </a:r>
            <a:r>
              <a:rPr lang="ru-RU" b="0"/>
              <a:t>, </a:t>
            </a:r>
            <a:r>
              <a:rPr lang="ru-RU" b="0" i="1"/>
              <a:t>двое</a:t>
            </a:r>
            <a:r>
              <a:rPr lang="ru-RU" b="0"/>
              <a:t>, </a:t>
            </a:r>
            <a:r>
              <a:rPr lang="ru-RU" b="0" i="1"/>
              <a:t>пятеро</a:t>
            </a:r>
            <a:r>
              <a:rPr lang="ru-RU" b="0"/>
              <a:t>) и </a:t>
            </a:r>
            <a:r>
              <a:rPr lang="ru-RU"/>
              <a:t>порядковые</a:t>
            </a:r>
            <a:r>
              <a:rPr lang="ru-RU" b="0"/>
              <a:t> (</a:t>
            </a:r>
            <a:r>
              <a:rPr lang="ru-RU" b="0" i="1"/>
              <a:t>первый</a:t>
            </a:r>
            <a:r>
              <a:rPr lang="ru-RU" b="0"/>
              <a:t>, </a:t>
            </a:r>
            <a:r>
              <a:rPr lang="ru-RU" b="0" i="1"/>
              <a:t>второй</a:t>
            </a:r>
            <a:r>
              <a:rPr lang="ru-RU" b="0"/>
              <a:t>, </a:t>
            </a:r>
            <a:r>
              <a:rPr lang="ru-RU" b="0" i="1"/>
              <a:t>сотый</a:t>
            </a:r>
            <a:r>
              <a:rPr lang="ru-RU" b="0"/>
              <a:t>). </a:t>
            </a:r>
          </a:p>
        </p:txBody>
      </p:sp>
      <p:sp>
        <p:nvSpPr>
          <p:cNvPr id="8201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202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4365625"/>
            <a:ext cx="16605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9226" name="AutoShape 4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85" name="Rectangle 5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2268538" y="476250"/>
            <a:ext cx="41052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92DA5C"/>
                </a:solidFill>
                <a:latin typeface="Impact"/>
              </a:rPr>
              <a:t>Местоимение</a:t>
            </a:r>
          </a:p>
        </p:txBody>
      </p:sp>
      <p:pic>
        <p:nvPicPr>
          <p:cNvPr id="9221" name="Picture 9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438775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6977062" y="4767263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539750" y="1628775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ru-RU">
                <a:solidFill>
                  <a:srgbClr val="004600"/>
                </a:solidFill>
              </a:rPr>
              <a:t>    Местоимение</a:t>
            </a:r>
            <a:r>
              <a:rPr lang="ru-RU" b="0">
                <a:solidFill>
                  <a:srgbClr val="004600"/>
                </a:solidFill>
              </a:rPr>
              <a:t> </a:t>
            </a:r>
            <a:r>
              <a:rPr lang="ru-RU" b="0"/>
              <a:t>— часть речи, употребляемая вместо имени существительного, прилагательного, имени числительного или наречия (в российской школьной программе местоименные наречия не выделяют из класса наречий), не называющая предмет (явление и т. д.) или его характеристику, а лишь указывающая на них (на их отношение к иным предметам (явлениям и т. д.). </a:t>
            </a:r>
          </a:p>
        </p:txBody>
      </p:sp>
      <p:sp>
        <p:nvSpPr>
          <p:cNvPr id="9224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225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4365625"/>
            <a:ext cx="16605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b="0"/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539750" y="1125538"/>
            <a:ext cx="7991475" cy="5184775"/>
            <a:chOff x="431" y="527"/>
            <a:chExt cx="5034" cy="3266"/>
          </a:xfrm>
        </p:grpSpPr>
        <p:sp>
          <p:nvSpPr>
            <p:cNvPr id="10250" name="AutoShape 4"/>
            <p:cNvSpPr>
              <a:spLocks noChangeArrowheads="1"/>
            </p:cNvSpPr>
            <p:nvPr/>
          </p:nvSpPr>
          <p:spPr bwMode="auto">
            <a:xfrm>
              <a:off x="431" y="527"/>
              <a:ext cx="5034" cy="3266"/>
            </a:xfrm>
            <a:prstGeom prst="roundRect">
              <a:avLst>
                <a:gd name="adj" fmla="val 16667"/>
              </a:avLst>
            </a:prstGeom>
            <a:solidFill>
              <a:srgbClr val="92DA5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7109" name="Rectangle 5"/>
            <p:cNvSpPr>
              <a:spLocks noChangeArrowheads="1"/>
            </p:cNvSpPr>
            <p:nvPr/>
          </p:nvSpPr>
          <p:spPr bwMode="auto">
            <a:xfrm>
              <a:off x="567" y="754"/>
              <a:ext cx="4896" cy="2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ru-RU" sz="2800">
                  <a:solidFill>
                    <a:srgbClr val="004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endParaRPr lang="ru-RU" b="0"/>
            </a:p>
          </p:txBody>
        </p:sp>
      </p:grpSp>
      <p:sp>
        <p:nvSpPr>
          <p:cNvPr id="10244" name="WordArt 6"/>
          <p:cNvSpPr>
            <a:spLocks noChangeArrowheads="1" noChangeShapeType="1" noTextEdit="1"/>
          </p:cNvSpPr>
          <p:nvPr/>
        </p:nvSpPr>
        <p:spPr bwMode="auto">
          <a:xfrm>
            <a:off x="2627313" y="404813"/>
            <a:ext cx="36020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8200"/>
                </a:solidFill>
                <a:latin typeface="Impact"/>
              </a:rPr>
              <a:t>Причастие</a:t>
            </a:r>
          </a:p>
        </p:txBody>
      </p:sp>
      <p:pic>
        <p:nvPicPr>
          <p:cNvPr id="10245" name="Picture 8" descr="1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941888"/>
            <a:ext cx="15525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9" descr="031a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3015738">
            <a:off x="6545262" y="3687763"/>
            <a:ext cx="847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684213" y="1557338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ru-RU" sz="2800"/>
              <a:t>    </a:t>
            </a:r>
            <a:r>
              <a:rPr lang="ru-RU" sz="2800">
                <a:solidFill>
                  <a:srgbClr val="004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Причастие</a:t>
            </a:r>
            <a:r>
              <a:rPr lang="ru-RU" sz="3200" b="0">
                <a:solidFill>
                  <a:srgbClr val="004600"/>
                </a:solidFill>
              </a:rPr>
              <a:t> </a:t>
            </a:r>
            <a:r>
              <a:rPr lang="ru-RU" b="0"/>
              <a:t>в грамматике — часть речи или особая форма глагола. </a:t>
            </a:r>
          </a:p>
        </p:txBody>
      </p:sp>
      <p:sp>
        <p:nvSpPr>
          <p:cNvPr id="10248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237288"/>
            <a:ext cx="755650" cy="431800"/>
          </a:xfrm>
          <a:prstGeom prst="actionButtonReturn">
            <a:avLst/>
          </a:prstGeom>
          <a:solidFill>
            <a:srgbClr val="92DA5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249" name="Picture 5" descr="знайк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575" y="4076700"/>
            <a:ext cx="16605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2597</TotalTime>
  <Words>208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Times New Roman</vt:lpstr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viki</dc:creator>
  <cp:lastModifiedBy>Admin</cp:lastModifiedBy>
  <cp:revision>82</cp:revision>
  <dcterms:created xsi:type="dcterms:W3CDTF">1601-01-01T00:00:00Z</dcterms:created>
  <dcterms:modified xsi:type="dcterms:W3CDTF">2011-11-27T10:38:05Z</dcterms:modified>
</cp:coreProperties>
</file>