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8" r:id="rId4"/>
    <p:sldId id="260" r:id="rId5"/>
    <p:sldId id="274" r:id="rId6"/>
    <p:sldId id="269" r:id="rId7"/>
    <p:sldId id="267" r:id="rId8"/>
    <p:sldId id="270" r:id="rId9"/>
    <p:sldId id="275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0B31E-464A-41CA-B123-266124ACFBE7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0AA10-C061-4780-A28B-5D78E36282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305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428759"/>
          </a:xfrm>
        </p:spPr>
        <p:txBody>
          <a:bodyPr>
            <a:normAutofit fontScale="90000"/>
          </a:bodyPr>
          <a:lstStyle/>
          <a:p>
            <a:r>
              <a:rPr lang="ru-RU" sz="8800" b="1" dirty="0" smtClean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Тема: «Призма»</a:t>
            </a:r>
            <a:endParaRPr lang="ru-RU" sz="8800" b="1" dirty="0">
              <a:ln w="24500" cmpd="dbl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47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2775" y="357166"/>
            <a:ext cx="7772400" cy="85725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Домашняя работа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980728"/>
            <a:ext cx="56419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2400" b="1" dirty="0" smtClean="0"/>
              <a:t>№ 733, 735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37491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Свойства призмы</a:t>
            </a:r>
          </a:p>
        </p:txBody>
      </p:sp>
      <p:sp>
        <p:nvSpPr>
          <p:cNvPr id="5" name="AutoShape 2" descr="V=S\cdot h"/>
          <p:cNvSpPr>
            <a:spLocks noChangeAspect="1" noChangeArrowheads="1"/>
          </p:cNvSpPr>
          <p:nvPr/>
        </p:nvSpPr>
        <p:spPr bwMode="auto">
          <a:xfrm>
            <a:off x="34925" y="-30321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3" descr="S=P\cdot l"/>
          <p:cNvSpPr>
            <a:spLocks noChangeAspect="1" noChangeArrowheads="1"/>
          </p:cNvSpPr>
          <p:nvPr/>
        </p:nvSpPr>
        <p:spPr bwMode="auto">
          <a:xfrm>
            <a:off x="3303588" y="15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P"/>
          <p:cNvSpPr>
            <a:spLocks noChangeAspect="1" noChangeArrowheads="1"/>
          </p:cNvSpPr>
          <p:nvPr/>
        </p:nvSpPr>
        <p:spPr bwMode="auto">
          <a:xfrm>
            <a:off x="3700463" y="15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5" descr="l"/>
          <p:cNvSpPr>
            <a:spLocks noChangeAspect="1" noChangeArrowheads="1"/>
          </p:cNvSpPr>
          <p:nvPr/>
        </p:nvSpPr>
        <p:spPr bwMode="auto">
          <a:xfrm>
            <a:off x="6332538" y="15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S=P\cdot h"/>
          <p:cNvSpPr>
            <a:spLocks noChangeAspect="1" noChangeArrowheads="1"/>
          </p:cNvSpPr>
          <p:nvPr/>
        </p:nvSpPr>
        <p:spPr bwMode="auto">
          <a:xfrm>
            <a:off x="2909888" y="2905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7" descr="P"/>
          <p:cNvSpPr>
            <a:spLocks noChangeAspect="1" noChangeArrowheads="1"/>
          </p:cNvSpPr>
          <p:nvPr/>
        </p:nvSpPr>
        <p:spPr bwMode="auto">
          <a:xfrm>
            <a:off x="3306763" y="2905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8" descr="h"/>
          <p:cNvSpPr>
            <a:spLocks noChangeAspect="1" noChangeArrowheads="1"/>
          </p:cNvSpPr>
          <p:nvPr/>
        </p:nvSpPr>
        <p:spPr bwMode="auto">
          <a:xfrm>
            <a:off x="5378450" y="2905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39725" y="908720"/>
            <a:ext cx="819271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Основания призмы равны.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Основания призмы лежат в параллельных плоскостях.</a:t>
            </a:r>
            <a:endParaRPr lang="ru-RU" sz="2400" dirty="0"/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Боковые </a:t>
            </a:r>
            <a:r>
              <a:rPr lang="ru-RU" sz="2400" dirty="0"/>
              <a:t>ребра призмы параллельны и равны</a:t>
            </a:r>
            <a:r>
              <a:rPr lang="ru-RU" sz="2400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У параллелепипеда противолежащие грани равны и параллельны.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Диагонали параллелепипеда пересекаются в одной точке и точкой пересечения делятся пополам.</a:t>
            </a:r>
            <a:endParaRPr lang="ru-RU" sz="2400" dirty="0"/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Площадь боковой поверхности призмы </a:t>
            </a:r>
            <a:r>
              <a:rPr lang="en-US" sz="3600" b="1" i="1" dirty="0" smtClean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S=Pl</a:t>
            </a:r>
            <a:r>
              <a:rPr lang="ru-RU" sz="2400" dirty="0" smtClean="0">
                <a:solidFill>
                  <a:prstClr val="black"/>
                </a:solidFill>
                <a:cs typeface="Adobe Hebrew" pitchFamily="18" charset="-79"/>
              </a:rPr>
              <a:t>,</a:t>
            </a:r>
            <a:r>
              <a:rPr lang="en-US" sz="3600" b="1" i="1" dirty="0" smtClean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где</a:t>
            </a:r>
            <a:r>
              <a:rPr lang="en-US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 </a:t>
            </a:r>
            <a:r>
              <a:rPr lang="ru-RU" sz="2400" dirty="0">
                <a:solidFill>
                  <a:prstClr val="black"/>
                </a:solidFill>
                <a:cs typeface="Adobe Hebrew" pitchFamily="18" charset="-79"/>
              </a:rPr>
              <a:t>—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 </a:t>
            </a:r>
            <a:r>
              <a:rPr lang="en-US" sz="3600" dirty="0" smtClean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P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периметр основания, </a:t>
            </a:r>
            <a:r>
              <a:rPr lang="en-US" sz="3600" b="1" i="1" dirty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l</a:t>
            </a:r>
            <a:r>
              <a:rPr lang="en-US" sz="2400" b="1" i="1" dirty="0" smtClean="0">
                <a:solidFill>
                  <a:prstClr val="black"/>
                </a:solidFill>
                <a:latin typeface="Adobe Hebrew" pitchFamily="18" charset="-79"/>
                <a:cs typeface="Adobe Hebrew" pitchFamily="18" charset="-79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— высота призмы (длина </a:t>
            </a:r>
            <a:r>
              <a:rPr lang="ru-RU" sz="2400" dirty="0">
                <a:solidFill>
                  <a:prstClr val="black"/>
                </a:solidFill>
                <a:latin typeface="+mj-lt"/>
                <a:cs typeface="Adobe Hebrew" pitchFamily="18" charset="-79"/>
              </a:rPr>
              <a:t>бокового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ребра).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Точка пересечения диагоналей параллелепипеда является центром симметрии.</a:t>
            </a:r>
            <a:endParaRPr lang="ru-RU" sz="2400" dirty="0">
              <a:solidFill>
                <a:prstClr val="black"/>
              </a:solidFill>
              <a:latin typeface="+mj-lt"/>
              <a:cs typeface="Adobe Hebrew" pitchFamily="18" charset="-79"/>
            </a:endParaRPr>
          </a:p>
          <a:p>
            <a:pPr marL="342900" indent="-342900">
              <a:buFontTx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+mj-lt"/>
                <a:cs typeface="Adobe Hebrew" pitchFamily="18" charset="-79"/>
              </a:rPr>
              <a:t>В прямоугольном параллелепипеде квадрат любой диагонали равен сумме квадратов трёх его измерений.</a:t>
            </a:r>
            <a:endParaRPr lang="ru-RU" sz="2400" dirty="0">
              <a:solidFill>
                <a:prstClr val="black"/>
              </a:solidFill>
              <a:latin typeface="+mj-lt"/>
              <a:cs typeface="Adobe Hebrew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78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Виды призм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2916" b="16130"/>
          <a:stretch/>
        </p:blipFill>
        <p:spPr bwMode="auto">
          <a:xfrm>
            <a:off x="4211960" y="2348880"/>
            <a:ext cx="4574687" cy="406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7669" y="10527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Призма называется </a:t>
            </a:r>
            <a:r>
              <a:rPr lang="ru-RU" b="1" dirty="0" smtClean="0"/>
              <a:t>прямой</a:t>
            </a:r>
            <a:r>
              <a:rPr lang="ru-RU" dirty="0" smtClean="0"/>
              <a:t>, если её боковые рёбра перпендикулярны основаниям.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6277" r="166" b="16130"/>
          <a:stretch/>
        </p:blipFill>
        <p:spPr bwMode="auto">
          <a:xfrm>
            <a:off x="608324" y="2251043"/>
            <a:ext cx="3490691" cy="406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97709" y="10527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В противном случае призма называется </a:t>
            </a:r>
            <a:r>
              <a:rPr lang="ru-RU" b="1" dirty="0" smtClean="0"/>
              <a:t>наклонной.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37491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Виды призм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4719" y="908720"/>
            <a:ext cx="46085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Параллелепи́пед</a:t>
            </a:r>
            <a:r>
              <a:rPr lang="ru-RU" dirty="0"/>
              <a:t> — призма, основанием которой служит параллелограмм, или (равносильно) многогранник, у которого шесть граней и каждая из них — параллелограмм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2916" b="16130"/>
          <a:stretch/>
        </p:blipFill>
        <p:spPr bwMode="auto">
          <a:xfrm>
            <a:off x="2211631" y="2492896"/>
            <a:ext cx="4574687" cy="406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278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Виды призм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4719" y="908720"/>
            <a:ext cx="46085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Прямой  параллелепипед, у которого основанием является прямоугольник, называется </a:t>
            </a:r>
            <a:r>
              <a:rPr lang="ru-RU" sz="2400" b="1" dirty="0" smtClean="0"/>
              <a:t>прямоугольным параллелепипедом.</a:t>
            </a:r>
            <a:endParaRPr lang="ru-RU" sz="24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6277" r="166" b="16130"/>
          <a:stretch/>
        </p:blipFill>
        <p:spPr bwMode="auto">
          <a:xfrm>
            <a:off x="2753629" y="2492896"/>
            <a:ext cx="3490691" cy="406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3673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2775" y="0"/>
            <a:ext cx="7772400" cy="837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Виды призм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12975" y="98072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Куб</a:t>
            </a:r>
            <a:r>
              <a:rPr lang="ru-RU" dirty="0"/>
              <a:t> </a:t>
            </a:r>
            <a:r>
              <a:rPr lang="ru-RU" dirty="0" smtClean="0"/>
              <a:t>(частный </a:t>
            </a:r>
            <a:r>
              <a:rPr lang="ru-RU" dirty="0"/>
              <a:t>случай параллелепипеда и </a:t>
            </a:r>
            <a:r>
              <a:rPr lang="ru-RU" dirty="0" smtClean="0"/>
              <a:t>призмы)— </a:t>
            </a:r>
            <a:r>
              <a:rPr lang="ru-RU" dirty="0"/>
              <a:t>правильный многогранник, каждая грань которого представляет собой квадрат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90763" y="2284947"/>
            <a:ext cx="4562475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7491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8676" y="260648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/>
              <a:t>Правильная  призма – </a:t>
            </a:r>
            <a:r>
              <a:rPr lang="ru-RU" sz="2400" dirty="0"/>
              <a:t>это прямая призма</a:t>
            </a:r>
            <a:r>
              <a:rPr lang="ru-RU" sz="2400" dirty="0" smtClean="0"/>
              <a:t>, </a:t>
            </a:r>
            <a:r>
              <a:rPr lang="ru-RU" sz="2400" dirty="0"/>
              <a:t>основанием которой является правильный многоугольник (равносторонний треугольник, квадрат, правильный шестиугольник и т.п.).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96" y="2996952"/>
            <a:ext cx="9078360" cy="2744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7491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13743920"/>
              </p:ext>
            </p:extLst>
          </p:nvPr>
        </p:nvGraphicFramePr>
        <p:xfrm>
          <a:off x="395535" y="188639"/>
          <a:ext cx="8424936" cy="64637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88233"/>
                <a:gridCol w="2124235"/>
                <a:gridCol w="2106234"/>
                <a:gridCol w="2106234"/>
              </a:tblGrid>
              <a:tr h="654666">
                <a:tc>
                  <a:txBody>
                    <a:bodyPr/>
                    <a:lstStyle/>
                    <a:p>
                      <a:r>
                        <a:rPr lang="ru-RU" dirty="0" smtClean="0"/>
                        <a:t>Вид</a:t>
                      </a:r>
                      <a:r>
                        <a:rPr lang="ru-RU" baseline="0" dirty="0" smtClean="0"/>
                        <a:t> многогранника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Боковое ребро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Основание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Боковая</a:t>
                      </a:r>
                      <a:r>
                        <a:rPr lang="ru-RU" baseline="0" dirty="0" smtClean="0"/>
                        <a:t> грань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935238">
                <a:tc>
                  <a:txBody>
                    <a:bodyPr/>
                    <a:lstStyle/>
                    <a:p>
                      <a:r>
                        <a:rPr lang="ru-RU" dirty="0" smtClean="0"/>
                        <a:t>Наклонная</a:t>
                      </a:r>
                      <a:r>
                        <a:rPr lang="ru-RU" baseline="0" dirty="0" smtClean="0"/>
                        <a:t> призма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перпендикулярно</a:t>
                      </a:r>
                      <a:r>
                        <a:rPr lang="ru-RU" baseline="0" dirty="0" smtClean="0"/>
                        <a:t> к основанию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Плоский многоугольник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Параллелограмм</a:t>
                      </a:r>
                    </a:p>
                  </a:txBody>
                  <a:tcPr/>
                </a:tc>
              </a:tr>
              <a:tr h="782520">
                <a:tc>
                  <a:txBody>
                    <a:bodyPr/>
                    <a:lstStyle/>
                    <a:p>
                      <a:r>
                        <a:rPr lang="ru-RU" dirty="0" smtClean="0"/>
                        <a:t>Прямая призма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Перпендикулярно</a:t>
                      </a:r>
                      <a:r>
                        <a:rPr lang="ru-RU" baseline="0" dirty="0" smtClean="0"/>
                        <a:t> к основанию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Плоский многоугольник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Прямоугольник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</a:tr>
              <a:tr h="961224">
                <a:tc>
                  <a:txBody>
                    <a:bodyPr/>
                    <a:lstStyle/>
                    <a:p>
                      <a:r>
                        <a:rPr lang="ru-RU" dirty="0" smtClean="0"/>
                        <a:t>Наклонный параллелепипед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Не перпендикулярно</a:t>
                      </a:r>
                      <a:r>
                        <a:rPr lang="ru-RU" baseline="0" dirty="0" smtClean="0"/>
                        <a:t> к основанию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Параллелограмм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Параллелограмм</a:t>
                      </a:r>
                    </a:p>
                  </a:txBody>
                  <a:tcPr/>
                </a:tc>
              </a:tr>
              <a:tr h="782520">
                <a:tc>
                  <a:txBody>
                    <a:bodyPr/>
                    <a:lstStyle/>
                    <a:p>
                      <a:r>
                        <a:rPr lang="ru-RU" dirty="0" smtClean="0"/>
                        <a:t>Прямой параллелепипед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Перпендикулярно</a:t>
                      </a:r>
                      <a:r>
                        <a:rPr lang="ru-RU" baseline="0" dirty="0" smtClean="0"/>
                        <a:t> к основанию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Параллелограмм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Прямоугольник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</a:tr>
              <a:tr h="782520">
                <a:tc>
                  <a:txBody>
                    <a:bodyPr/>
                    <a:lstStyle/>
                    <a:p>
                      <a:r>
                        <a:rPr lang="ru-RU" dirty="0" smtClean="0"/>
                        <a:t>Прямоугольный параллелепипед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Перпендикулярно</a:t>
                      </a:r>
                      <a:r>
                        <a:rPr lang="ru-RU" baseline="0" dirty="0" smtClean="0"/>
                        <a:t> к основанию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Прямоугольник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Прямоугольник</a:t>
                      </a:r>
                    </a:p>
                  </a:txBody>
                  <a:tcPr/>
                </a:tc>
              </a:tr>
              <a:tr h="782520">
                <a:tc>
                  <a:txBody>
                    <a:bodyPr/>
                    <a:lstStyle/>
                    <a:p>
                      <a:r>
                        <a:rPr lang="ru-RU" dirty="0" smtClean="0"/>
                        <a:t>Куб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Перпендикулярно</a:t>
                      </a:r>
                      <a:r>
                        <a:rPr lang="ru-RU" baseline="0" dirty="0" smtClean="0"/>
                        <a:t> к основанию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Квадрат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Квадрат</a:t>
                      </a:r>
                      <a:endParaRPr lang="ru-RU" dirty="0"/>
                    </a:p>
                  </a:txBody>
                  <a:tcPr/>
                </a:tc>
              </a:tr>
              <a:tr h="78252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Правильная</a:t>
                      </a:r>
                      <a:r>
                        <a:rPr lang="ru-RU" baseline="0" dirty="0" smtClean="0"/>
                        <a:t> призма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Перпендикулярно</a:t>
                      </a:r>
                      <a:r>
                        <a:rPr lang="ru-RU" baseline="0" dirty="0" smtClean="0"/>
                        <a:t> к основанию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Правильный многоугольник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Прямоугольник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7491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2775" y="357166"/>
            <a:ext cx="7772400" cy="85725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Классная работа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980728"/>
            <a:ext cx="56419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2400" b="1" dirty="0" smtClean="0"/>
              <a:t>№ 732, 734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37491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238</TotalTime>
  <Words>240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Тема: «Призма»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Призма</dc:title>
  <dc:creator>Пользователь</dc:creator>
  <cp:lastModifiedBy>6</cp:lastModifiedBy>
  <cp:revision>19</cp:revision>
  <dcterms:created xsi:type="dcterms:W3CDTF">2016-08-18T13:11:11Z</dcterms:created>
  <dcterms:modified xsi:type="dcterms:W3CDTF">2020-05-04T13:22:55Z</dcterms:modified>
</cp:coreProperties>
</file>