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  <p:sldId id="266" r:id="rId12"/>
    <p:sldId id="267" r:id="rId13"/>
    <p:sldId id="268" r:id="rId14"/>
    <p:sldId id="274" r:id="rId15"/>
    <p:sldId id="279" r:id="rId16"/>
    <p:sldId id="271" r:id="rId17"/>
    <p:sldId id="270" r:id="rId18"/>
    <p:sldId id="277" r:id="rId19"/>
    <p:sldId id="272" r:id="rId20"/>
    <p:sldId id="273" r:id="rId21"/>
    <p:sldId id="278" r:id="rId22"/>
    <p:sldId id="280" r:id="rId23"/>
    <p:sldId id="283" r:id="rId24"/>
    <p:sldId id="285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20EA8"/>
    <a:srgbClr val="FF9900"/>
    <a:srgbClr val="FFCC66"/>
    <a:srgbClr val="FFCC00"/>
    <a:srgbClr val="E8E8E8"/>
    <a:srgbClr val="FFCC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6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image" Target="../media/image19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1DC06D-3E44-445A-A639-E9E8E34C165D}" type="datetimeFigureOut">
              <a:rPr lang="ru-RU" smtClean="0"/>
              <a:pPr/>
              <a:t>18.05.2015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5FBF9D-4F44-4D89-8F08-1E34C71F6AD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0938" y="617538"/>
            <a:ext cx="7793037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лип 3"/>
          <p:cNvSpPr>
            <a:spLocks noGrp="1"/>
          </p:cNvSpPr>
          <p:nvPr>
            <p:ph type="clipArt"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5" name="Rectangle 20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0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0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338D55-EE7F-492B-9F48-EAB66F809F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0938" y="617538"/>
            <a:ext cx="7793037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0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0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0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C17640-296B-4D5F-9C31-A8366EA95E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26.gif"/><Relationship Id="rId4" Type="http://schemas.openxmlformats.org/officeDocument/2006/relationships/oleObject" Target="../embeddings/oleObject9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26.gif"/><Relationship Id="rId4" Type="http://schemas.openxmlformats.org/officeDocument/2006/relationships/oleObject" Target="../embeddings/oleObject10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26.gif"/><Relationship Id="rId4" Type="http://schemas.openxmlformats.org/officeDocument/2006/relationships/oleObject" Target="../embeddings/oleObject11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oleObject" Target="../embeddings/oleObject1.bin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oleObject" Target="../embeddings/oleObject2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5.jpeg"/><Relationship Id="rId5" Type="http://schemas.openxmlformats.org/officeDocument/2006/relationships/oleObject" Target="../embeddings/oleObject4.bin"/><Relationship Id="rId4" Type="http://schemas.openxmlformats.org/officeDocument/2006/relationships/oleObject" Target="../embeddings/oleObject3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6.bin"/><Relationship Id="rId5" Type="http://schemas.openxmlformats.org/officeDocument/2006/relationships/oleObject" Target="../embeddings/oleObject5.bin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jpe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5.jpeg"/><Relationship Id="rId5" Type="http://schemas.openxmlformats.org/officeDocument/2006/relationships/oleObject" Target="../embeddings/oleObject8.bin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 descr="Газетная бумага"/>
          <p:cNvSpPr>
            <a:spLocks noGrp="1" noChangeArrowheads="1"/>
          </p:cNvSpPr>
          <p:nvPr>
            <p:ph type="subTitle" idx="1"/>
          </p:nvPr>
        </p:nvSpPr>
        <p:spPr>
          <a:xfrm>
            <a:off x="609600" y="3505200"/>
            <a:ext cx="8001000" cy="990600"/>
          </a:xfrm>
          <a:blipFill dpi="0" rotWithShape="0">
            <a:blip r:embed="rId2"/>
            <a:srcRect/>
            <a:tile tx="0" ty="0" sx="100000" sy="100000" flip="none" algn="tl"/>
          </a:blipFill>
        </p:spPr>
        <p:txBody>
          <a:bodyPr>
            <a:normAutofit lnSpcReduction="10000"/>
          </a:bodyPr>
          <a:lstStyle/>
          <a:p>
            <a:pPr eaLnBrk="1" hangingPunct="1">
              <a:lnSpc>
                <a:spcPct val="70000"/>
              </a:lnSpc>
            </a:pPr>
            <a:r>
              <a:rPr lang="ru-RU" sz="44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Линзы. Оптическая сила линзы</a:t>
            </a:r>
          </a:p>
        </p:txBody>
      </p:sp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228600"/>
            <a:ext cx="2743200" cy="182880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4876800"/>
            <a:ext cx="2514600" cy="1633538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  <p:pic>
        <p:nvPicPr>
          <p:cNvPr id="26630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72200" y="4876800"/>
            <a:ext cx="2590800" cy="1636713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  <p:pic>
        <p:nvPicPr>
          <p:cNvPr id="26631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58000" y="228600"/>
            <a:ext cx="2057400" cy="1812925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  <p:pic>
        <p:nvPicPr>
          <p:cNvPr id="26633" name="Picture 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00400" y="304800"/>
            <a:ext cx="1600200" cy="160020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  <p:pic>
        <p:nvPicPr>
          <p:cNvPr id="26634" name="Picture 10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029200" y="304800"/>
            <a:ext cx="1600200" cy="160020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  <p:pic>
        <p:nvPicPr>
          <p:cNvPr id="26636" name="Picture 1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657600" y="4800600"/>
            <a:ext cx="1809750" cy="180975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  <p:sp>
        <p:nvSpPr>
          <p:cNvPr id="11" name="Заголовок 10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" presetClass="entr" presetSubtype="5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6" dur="500"/>
                                        <p:tgtEl>
                                          <p:spTgt spid="26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3" presetClass="entr" presetSubtype="5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0" dur="500"/>
                                        <p:tgtEl>
                                          <p:spTgt spid="26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3" presetClass="entr" presetSubtype="5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4" dur="500"/>
                                        <p:tgtEl>
                                          <p:spTgt spid="26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500"/>
                            </p:stCondLst>
                            <p:childTnLst>
                              <p:par>
                                <p:cTn id="26" presetID="3" presetClass="entr" presetSubtype="5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8" dur="5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000"/>
                            </p:stCondLst>
                            <p:childTnLst>
                              <p:par>
                                <p:cTn id="30" presetID="3" presetClass="entr" presetSubtype="5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2" dur="500"/>
                                        <p:tgtEl>
                                          <p:spTgt spid="26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8500"/>
                            </p:stCondLst>
                            <p:childTnLst>
                              <p:par>
                                <p:cTn id="34" presetID="3" presetClass="entr" presetSubtype="5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6" dur="5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 autoUpdateAnimBg="0" advAuto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 descr="Газетная бумага"/>
          <p:cNvSpPr>
            <a:spLocks noGrp="1" noChangeArrowheads="1"/>
          </p:cNvSpPr>
          <p:nvPr>
            <p:ph type="subTitle" idx="1"/>
          </p:nvPr>
        </p:nvSpPr>
        <p:spPr>
          <a:xfrm>
            <a:off x="762000" y="3962400"/>
            <a:ext cx="7543800" cy="1524000"/>
          </a:xfrm>
          <a:blipFill dpi="0" rotWithShape="0">
            <a:blip r:embed="rId2"/>
            <a:srcRect/>
            <a:tile tx="0" ty="0" sx="100000" sy="100000" flip="none" algn="tl"/>
          </a:blipFill>
        </p:spPr>
        <p:txBody>
          <a:bodyPr>
            <a:normAutofit fontScale="92500"/>
          </a:bodyPr>
          <a:lstStyle/>
          <a:p>
            <a:pPr eaLnBrk="1" hangingPunct="1">
              <a:lnSpc>
                <a:spcPct val="80000"/>
              </a:lnSpc>
            </a:pPr>
            <a:r>
              <a:rPr lang="ru-RU" sz="54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Построение изображений в линзах</a:t>
            </a:r>
            <a:endParaRPr lang="ru-RU" i="1" dirty="0" smtClean="0">
              <a:solidFill>
                <a:schemeClr val="tx2"/>
              </a:solidFill>
              <a:latin typeface="Arial" charset="0"/>
            </a:endParaRPr>
          </a:p>
        </p:txBody>
      </p:sp>
      <p:pic>
        <p:nvPicPr>
          <p:cNvPr id="32772" name="Picture 4" descr="C:\Documents and Settings\Ricky\Мои документы\МОИДОК~1\презентации\свет\12m-i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457200"/>
            <a:ext cx="3886200" cy="2605088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10" descr="Газетная бумага"/>
          <p:cNvSpPr>
            <a:spLocks noGrp="1" noChangeArrowheads="1"/>
          </p:cNvSpPr>
          <p:nvPr>
            <p:ph type="subTitle" idx="1"/>
          </p:nvPr>
        </p:nvSpPr>
        <p:spPr>
          <a:xfrm>
            <a:off x="1000100" y="2428868"/>
            <a:ext cx="7239000" cy="990600"/>
          </a:xfrm>
          <a:blipFill dpi="0" rotWithShape="0">
            <a:blip r:embed="rId2"/>
            <a:srcRect/>
            <a:tile tx="0" ty="0" sx="100000" sy="100000" flip="none" algn="tl"/>
          </a:blipFill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54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Ход лучей в линзах</a:t>
            </a:r>
            <a:endParaRPr lang="ru-RU" b="1" i="1" dirty="0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2"/>
          <p:cNvGrpSpPr>
            <a:grpSpLocks/>
          </p:cNvGrpSpPr>
          <p:nvPr/>
        </p:nvGrpSpPr>
        <p:grpSpPr bwMode="auto">
          <a:xfrm>
            <a:off x="1219200" y="2057400"/>
            <a:ext cx="7010400" cy="2209800"/>
            <a:chOff x="720" y="624"/>
            <a:chExt cx="4416" cy="1392"/>
          </a:xfrm>
        </p:grpSpPr>
        <p:sp>
          <p:nvSpPr>
            <p:cNvPr id="34849" name="Line 83"/>
            <p:cNvSpPr>
              <a:spLocks noChangeShapeType="1"/>
            </p:cNvSpPr>
            <p:nvPr/>
          </p:nvSpPr>
          <p:spPr bwMode="auto">
            <a:xfrm>
              <a:off x="2688" y="624"/>
              <a:ext cx="0" cy="13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arrow" w="lg" len="med"/>
              <a:tailEnd type="arrow" w="lg" len="sm"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3" name="Group 84"/>
            <p:cNvGrpSpPr>
              <a:grpSpLocks/>
            </p:cNvGrpSpPr>
            <p:nvPr/>
          </p:nvGrpSpPr>
          <p:grpSpPr bwMode="auto">
            <a:xfrm>
              <a:off x="720" y="912"/>
              <a:ext cx="4416" cy="797"/>
              <a:chOff x="720" y="912"/>
              <a:chExt cx="4416" cy="797"/>
            </a:xfrm>
          </p:grpSpPr>
          <p:grpSp>
            <p:nvGrpSpPr>
              <p:cNvPr id="4" name="Group 85"/>
              <p:cNvGrpSpPr>
                <a:grpSpLocks/>
              </p:cNvGrpSpPr>
              <p:nvPr/>
            </p:nvGrpSpPr>
            <p:grpSpPr bwMode="auto">
              <a:xfrm>
                <a:off x="720" y="912"/>
                <a:ext cx="4416" cy="797"/>
                <a:chOff x="720" y="912"/>
                <a:chExt cx="4416" cy="797"/>
              </a:xfrm>
            </p:grpSpPr>
            <p:grpSp>
              <p:nvGrpSpPr>
                <p:cNvPr id="5" name="Group 86"/>
                <p:cNvGrpSpPr>
                  <a:grpSpLocks/>
                </p:cNvGrpSpPr>
                <p:nvPr/>
              </p:nvGrpSpPr>
              <p:grpSpPr bwMode="auto">
                <a:xfrm>
                  <a:off x="720" y="1296"/>
                  <a:ext cx="4416" cy="96"/>
                  <a:chOff x="768" y="1344"/>
                  <a:chExt cx="4416" cy="96"/>
                </a:xfrm>
              </p:grpSpPr>
              <p:sp>
                <p:nvSpPr>
                  <p:cNvPr id="34858" name="Line 87"/>
                  <p:cNvSpPr>
                    <a:spLocks noChangeShapeType="1"/>
                  </p:cNvSpPr>
                  <p:nvPr/>
                </p:nvSpPr>
                <p:spPr bwMode="auto">
                  <a:xfrm>
                    <a:off x="768" y="1392"/>
                    <a:ext cx="4416" cy="0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4859" name="Oval 88"/>
                  <p:cNvSpPr>
                    <a:spLocks noChangeArrowheads="1"/>
                  </p:cNvSpPr>
                  <p:nvPr/>
                </p:nvSpPr>
                <p:spPr bwMode="auto">
                  <a:xfrm>
                    <a:off x="4032" y="1344"/>
                    <a:ext cx="96" cy="96"/>
                  </a:xfrm>
                  <a:prstGeom prst="ellipse">
                    <a:avLst/>
                  </a:prstGeom>
                  <a:solidFill>
                    <a:schemeClr val="bg2"/>
                  </a:solidFill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34860" name="Oval 89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1296" y="1344"/>
                    <a:ext cx="96" cy="96"/>
                  </a:xfrm>
                  <a:prstGeom prst="ellipse">
                    <a:avLst/>
                  </a:prstGeom>
                  <a:solidFill>
                    <a:schemeClr val="bg2"/>
                  </a:solidFill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rot="10800000" wrap="none" anchor="ctr"/>
                  <a:lstStyle/>
                  <a:p>
                    <a:endParaRPr lang="ru-RU"/>
                  </a:p>
                </p:txBody>
              </p:sp>
            </p:grpSp>
            <p:sp>
              <p:nvSpPr>
                <p:cNvPr id="34856" name="Text Box 90"/>
                <p:cNvSpPr txBox="1">
                  <a:spLocks noChangeArrowheads="1"/>
                </p:cNvSpPr>
                <p:nvPr/>
              </p:nvSpPr>
              <p:spPr bwMode="auto">
                <a:xfrm>
                  <a:off x="1152" y="1344"/>
                  <a:ext cx="272" cy="365"/>
                </a:xfrm>
                <a:prstGeom prst="rect">
                  <a:avLst/>
                </a:prstGeom>
                <a:noFill/>
                <a:ln w="19050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en-US" sz="3200" b="1">
                      <a:latin typeface="Times New Roman" charset="0"/>
                    </a:rPr>
                    <a:t>F</a:t>
                  </a:r>
                  <a:endParaRPr lang="ru-RU" sz="3200" b="1">
                    <a:latin typeface="Times New Roman" charset="0"/>
                  </a:endParaRPr>
                </a:p>
              </p:txBody>
            </p:sp>
            <p:sp>
              <p:nvSpPr>
                <p:cNvPr id="34857" name="Text Box 91"/>
                <p:cNvSpPr txBox="1">
                  <a:spLocks noChangeArrowheads="1"/>
                </p:cNvSpPr>
                <p:nvPr/>
              </p:nvSpPr>
              <p:spPr bwMode="auto">
                <a:xfrm>
                  <a:off x="3936" y="912"/>
                  <a:ext cx="272" cy="365"/>
                </a:xfrm>
                <a:prstGeom prst="rect">
                  <a:avLst/>
                </a:prstGeom>
                <a:noFill/>
                <a:ln w="19050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en-US" sz="3200" b="1">
                      <a:latin typeface="Times New Roman" charset="0"/>
                    </a:rPr>
                    <a:t>F</a:t>
                  </a:r>
                  <a:endParaRPr lang="ru-RU" sz="3200" b="1">
                    <a:latin typeface="Times New Roman" charset="0"/>
                  </a:endParaRPr>
                </a:p>
              </p:txBody>
            </p:sp>
          </p:grpSp>
          <p:grpSp>
            <p:nvGrpSpPr>
              <p:cNvPr id="6" name="Group 92"/>
              <p:cNvGrpSpPr>
                <a:grpSpLocks/>
              </p:cNvGrpSpPr>
              <p:nvPr/>
            </p:nvGrpSpPr>
            <p:grpSpPr bwMode="auto">
              <a:xfrm>
                <a:off x="2400" y="1008"/>
                <a:ext cx="336" cy="384"/>
                <a:chOff x="2400" y="2688"/>
                <a:chExt cx="336" cy="384"/>
              </a:xfrm>
            </p:grpSpPr>
            <p:sp>
              <p:nvSpPr>
                <p:cNvPr id="34853" name="Oval 93"/>
                <p:cNvSpPr>
                  <a:spLocks noChangeArrowheads="1"/>
                </p:cNvSpPr>
                <p:nvPr/>
              </p:nvSpPr>
              <p:spPr bwMode="auto">
                <a:xfrm>
                  <a:off x="2640" y="2976"/>
                  <a:ext cx="96" cy="96"/>
                </a:xfrm>
                <a:prstGeom prst="ellipse">
                  <a:avLst/>
                </a:prstGeom>
                <a:solidFill>
                  <a:schemeClr val="tx1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4854" name="Text Box 94"/>
                <p:cNvSpPr txBox="1">
                  <a:spLocks noChangeArrowheads="1"/>
                </p:cNvSpPr>
                <p:nvPr/>
              </p:nvSpPr>
              <p:spPr bwMode="auto">
                <a:xfrm>
                  <a:off x="2400" y="2688"/>
                  <a:ext cx="244" cy="365"/>
                </a:xfrm>
                <a:prstGeom prst="rect">
                  <a:avLst/>
                </a:prstGeom>
                <a:noFill/>
                <a:ln w="19050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ru-RU" sz="3200" b="1">
                      <a:latin typeface="Times New Roman" charset="0"/>
                    </a:rPr>
                    <a:t>0</a:t>
                  </a:r>
                </a:p>
              </p:txBody>
            </p:sp>
          </p:grpSp>
        </p:grpSp>
      </p:grpSp>
      <p:grpSp>
        <p:nvGrpSpPr>
          <p:cNvPr id="7" name="Group 95"/>
          <p:cNvGrpSpPr>
            <a:grpSpLocks/>
          </p:cNvGrpSpPr>
          <p:nvPr/>
        </p:nvGrpSpPr>
        <p:grpSpPr bwMode="auto">
          <a:xfrm>
            <a:off x="1371600" y="2362200"/>
            <a:ext cx="2971800" cy="1588"/>
            <a:chOff x="912" y="3744"/>
            <a:chExt cx="1872" cy="0"/>
          </a:xfrm>
        </p:grpSpPr>
        <p:sp>
          <p:nvSpPr>
            <p:cNvPr id="34847" name="Line 96"/>
            <p:cNvSpPr>
              <a:spLocks noChangeShapeType="1"/>
            </p:cNvSpPr>
            <p:nvPr/>
          </p:nvSpPr>
          <p:spPr bwMode="auto">
            <a:xfrm>
              <a:off x="912" y="3744"/>
              <a:ext cx="1104" cy="0"/>
            </a:xfrm>
            <a:prstGeom prst="line">
              <a:avLst/>
            </a:prstGeom>
            <a:noFill/>
            <a:ln w="44450">
              <a:solidFill>
                <a:srgbClr val="FF0000"/>
              </a:solidFill>
              <a:round/>
              <a:headEnd/>
              <a:tailEnd type="stealth" w="med" len="lg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848" name="Line 97"/>
            <p:cNvSpPr>
              <a:spLocks noChangeShapeType="1"/>
            </p:cNvSpPr>
            <p:nvPr/>
          </p:nvSpPr>
          <p:spPr bwMode="auto">
            <a:xfrm>
              <a:off x="1968" y="3744"/>
              <a:ext cx="816" cy="0"/>
            </a:xfrm>
            <a:prstGeom prst="line">
              <a:avLst/>
            </a:prstGeom>
            <a:noFill/>
            <a:ln w="444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7989" name="Line 101"/>
          <p:cNvSpPr>
            <a:spLocks noChangeShapeType="1"/>
          </p:cNvSpPr>
          <p:nvPr/>
        </p:nvSpPr>
        <p:spPr bwMode="auto">
          <a:xfrm>
            <a:off x="4343400" y="2362200"/>
            <a:ext cx="3124200" cy="1219200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ru-RU"/>
          </a:p>
        </p:txBody>
      </p:sp>
      <p:grpSp>
        <p:nvGrpSpPr>
          <p:cNvPr id="8" name="Group 102"/>
          <p:cNvGrpSpPr>
            <a:grpSpLocks/>
          </p:cNvGrpSpPr>
          <p:nvPr/>
        </p:nvGrpSpPr>
        <p:grpSpPr bwMode="auto">
          <a:xfrm>
            <a:off x="1219200" y="4343400"/>
            <a:ext cx="7010400" cy="2286000"/>
            <a:chOff x="720" y="2304"/>
            <a:chExt cx="4416" cy="1440"/>
          </a:xfrm>
        </p:grpSpPr>
        <p:grpSp>
          <p:nvGrpSpPr>
            <p:cNvPr id="9" name="Group 103"/>
            <p:cNvGrpSpPr>
              <a:grpSpLocks/>
            </p:cNvGrpSpPr>
            <p:nvPr/>
          </p:nvGrpSpPr>
          <p:grpSpPr bwMode="auto">
            <a:xfrm>
              <a:off x="2544" y="2304"/>
              <a:ext cx="288" cy="1440"/>
              <a:chOff x="2784" y="720"/>
              <a:chExt cx="288" cy="2736"/>
            </a:xfrm>
          </p:grpSpPr>
          <p:sp>
            <p:nvSpPr>
              <p:cNvPr id="34840" name="Line 104"/>
              <p:cNvSpPr>
                <a:spLocks noChangeShapeType="1"/>
              </p:cNvSpPr>
              <p:nvPr/>
            </p:nvSpPr>
            <p:spPr bwMode="auto">
              <a:xfrm>
                <a:off x="2928" y="864"/>
                <a:ext cx="0" cy="244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none" w="lg" len="med"/>
                <a:tailEnd type="none" w="lg" len="sm"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10" name="Group 105"/>
              <p:cNvGrpSpPr>
                <a:grpSpLocks/>
              </p:cNvGrpSpPr>
              <p:nvPr/>
            </p:nvGrpSpPr>
            <p:grpSpPr bwMode="auto">
              <a:xfrm>
                <a:off x="2784" y="720"/>
                <a:ext cx="288" cy="144"/>
                <a:chOff x="2784" y="720"/>
                <a:chExt cx="288" cy="144"/>
              </a:xfrm>
            </p:grpSpPr>
            <p:sp>
              <p:nvSpPr>
                <p:cNvPr id="34845" name="Line 106"/>
                <p:cNvSpPr>
                  <a:spLocks noChangeShapeType="1"/>
                </p:cNvSpPr>
                <p:nvPr/>
              </p:nvSpPr>
              <p:spPr bwMode="auto">
                <a:xfrm flipH="1" flipV="1">
                  <a:off x="2784" y="720"/>
                  <a:ext cx="144" cy="144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4846" name="Line 107"/>
                <p:cNvSpPr>
                  <a:spLocks noChangeShapeType="1"/>
                </p:cNvSpPr>
                <p:nvPr/>
              </p:nvSpPr>
              <p:spPr bwMode="auto">
                <a:xfrm flipV="1">
                  <a:off x="2928" y="720"/>
                  <a:ext cx="144" cy="144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1" name="Group 108"/>
              <p:cNvGrpSpPr>
                <a:grpSpLocks/>
              </p:cNvGrpSpPr>
              <p:nvPr/>
            </p:nvGrpSpPr>
            <p:grpSpPr bwMode="auto">
              <a:xfrm flipV="1">
                <a:off x="2784" y="3312"/>
                <a:ext cx="288" cy="144"/>
                <a:chOff x="2784" y="720"/>
                <a:chExt cx="288" cy="144"/>
              </a:xfrm>
            </p:grpSpPr>
            <p:sp>
              <p:nvSpPr>
                <p:cNvPr id="34843" name="Line 109"/>
                <p:cNvSpPr>
                  <a:spLocks noChangeShapeType="1"/>
                </p:cNvSpPr>
                <p:nvPr/>
              </p:nvSpPr>
              <p:spPr bwMode="auto">
                <a:xfrm flipH="1" flipV="1">
                  <a:off x="2784" y="720"/>
                  <a:ext cx="144" cy="144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4844" name="Line 110"/>
                <p:cNvSpPr>
                  <a:spLocks noChangeShapeType="1"/>
                </p:cNvSpPr>
                <p:nvPr/>
              </p:nvSpPr>
              <p:spPr bwMode="auto">
                <a:xfrm flipV="1">
                  <a:off x="2928" y="720"/>
                  <a:ext cx="144" cy="144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grpSp>
          <p:nvGrpSpPr>
            <p:cNvPr id="12" name="Group 111"/>
            <p:cNvGrpSpPr>
              <a:grpSpLocks/>
            </p:cNvGrpSpPr>
            <p:nvPr/>
          </p:nvGrpSpPr>
          <p:grpSpPr bwMode="auto">
            <a:xfrm>
              <a:off x="720" y="2592"/>
              <a:ext cx="4416" cy="797"/>
              <a:chOff x="720" y="2592"/>
              <a:chExt cx="4416" cy="797"/>
            </a:xfrm>
          </p:grpSpPr>
          <p:grpSp>
            <p:nvGrpSpPr>
              <p:cNvPr id="13" name="Group 112"/>
              <p:cNvGrpSpPr>
                <a:grpSpLocks/>
              </p:cNvGrpSpPr>
              <p:nvPr/>
            </p:nvGrpSpPr>
            <p:grpSpPr bwMode="auto">
              <a:xfrm>
                <a:off x="720" y="2592"/>
                <a:ext cx="4416" cy="797"/>
                <a:chOff x="720" y="2592"/>
                <a:chExt cx="4416" cy="797"/>
              </a:xfrm>
            </p:grpSpPr>
            <p:grpSp>
              <p:nvGrpSpPr>
                <p:cNvPr id="14" name="Group 113"/>
                <p:cNvGrpSpPr>
                  <a:grpSpLocks/>
                </p:cNvGrpSpPr>
                <p:nvPr/>
              </p:nvGrpSpPr>
              <p:grpSpPr bwMode="auto">
                <a:xfrm>
                  <a:off x="720" y="2976"/>
                  <a:ext cx="4416" cy="96"/>
                  <a:chOff x="768" y="1344"/>
                  <a:chExt cx="4416" cy="96"/>
                </a:xfrm>
              </p:grpSpPr>
              <p:sp>
                <p:nvSpPr>
                  <p:cNvPr id="34837" name="Line 114"/>
                  <p:cNvSpPr>
                    <a:spLocks noChangeShapeType="1"/>
                  </p:cNvSpPr>
                  <p:nvPr/>
                </p:nvSpPr>
                <p:spPr bwMode="auto">
                  <a:xfrm>
                    <a:off x="768" y="1392"/>
                    <a:ext cx="4416" cy="0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4838" name="Oval 115"/>
                  <p:cNvSpPr>
                    <a:spLocks noChangeArrowheads="1"/>
                  </p:cNvSpPr>
                  <p:nvPr/>
                </p:nvSpPr>
                <p:spPr bwMode="auto">
                  <a:xfrm>
                    <a:off x="4032" y="1344"/>
                    <a:ext cx="96" cy="96"/>
                  </a:xfrm>
                  <a:prstGeom prst="ellipse">
                    <a:avLst/>
                  </a:prstGeom>
                  <a:solidFill>
                    <a:schemeClr val="bg2"/>
                  </a:solidFill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34839" name="Oval 116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1296" y="1344"/>
                    <a:ext cx="96" cy="96"/>
                  </a:xfrm>
                  <a:prstGeom prst="ellipse">
                    <a:avLst/>
                  </a:prstGeom>
                  <a:solidFill>
                    <a:schemeClr val="bg2"/>
                  </a:solidFill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rot="10800000" wrap="none" anchor="ctr"/>
                  <a:lstStyle/>
                  <a:p>
                    <a:endParaRPr lang="ru-RU"/>
                  </a:p>
                </p:txBody>
              </p:sp>
            </p:grpSp>
            <p:sp>
              <p:nvSpPr>
                <p:cNvPr id="34835" name="Text Box 117"/>
                <p:cNvSpPr txBox="1">
                  <a:spLocks noChangeArrowheads="1"/>
                </p:cNvSpPr>
                <p:nvPr/>
              </p:nvSpPr>
              <p:spPr bwMode="auto">
                <a:xfrm>
                  <a:off x="3936" y="2592"/>
                  <a:ext cx="272" cy="365"/>
                </a:xfrm>
                <a:prstGeom prst="rect">
                  <a:avLst/>
                </a:prstGeom>
                <a:noFill/>
                <a:ln w="19050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en-US" sz="3200" b="1">
                      <a:latin typeface="Times New Roman" charset="0"/>
                    </a:rPr>
                    <a:t>F</a:t>
                  </a:r>
                  <a:endParaRPr lang="ru-RU" sz="3200" b="1">
                    <a:latin typeface="Times New Roman" charset="0"/>
                  </a:endParaRPr>
                </a:p>
              </p:txBody>
            </p:sp>
            <p:sp>
              <p:nvSpPr>
                <p:cNvPr id="34836" name="Text Box 118"/>
                <p:cNvSpPr txBox="1">
                  <a:spLocks noChangeArrowheads="1"/>
                </p:cNvSpPr>
                <p:nvPr/>
              </p:nvSpPr>
              <p:spPr bwMode="auto">
                <a:xfrm>
                  <a:off x="1152" y="3024"/>
                  <a:ext cx="272" cy="365"/>
                </a:xfrm>
                <a:prstGeom prst="rect">
                  <a:avLst/>
                </a:prstGeom>
                <a:noFill/>
                <a:ln w="19050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en-US" sz="3200" b="1">
                      <a:latin typeface="Times New Roman" charset="0"/>
                    </a:rPr>
                    <a:t>F</a:t>
                  </a:r>
                  <a:endParaRPr lang="ru-RU" sz="3200" b="1">
                    <a:latin typeface="Times New Roman" charset="0"/>
                  </a:endParaRPr>
                </a:p>
              </p:txBody>
            </p:sp>
          </p:grpSp>
          <p:grpSp>
            <p:nvGrpSpPr>
              <p:cNvPr id="15" name="Group 119"/>
              <p:cNvGrpSpPr>
                <a:grpSpLocks/>
              </p:cNvGrpSpPr>
              <p:nvPr/>
            </p:nvGrpSpPr>
            <p:grpSpPr bwMode="auto">
              <a:xfrm>
                <a:off x="2400" y="2688"/>
                <a:ext cx="336" cy="384"/>
                <a:chOff x="2400" y="2688"/>
                <a:chExt cx="336" cy="384"/>
              </a:xfrm>
            </p:grpSpPr>
            <p:sp>
              <p:nvSpPr>
                <p:cNvPr id="34832" name="Oval 120"/>
                <p:cNvSpPr>
                  <a:spLocks noChangeArrowheads="1"/>
                </p:cNvSpPr>
                <p:nvPr/>
              </p:nvSpPr>
              <p:spPr bwMode="auto">
                <a:xfrm>
                  <a:off x="2640" y="2976"/>
                  <a:ext cx="96" cy="96"/>
                </a:xfrm>
                <a:prstGeom prst="ellipse">
                  <a:avLst/>
                </a:prstGeom>
                <a:solidFill>
                  <a:schemeClr val="tx1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4833" name="Text Box 121"/>
                <p:cNvSpPr txBox="1">
                  <a:spLocks noChangeArrowheads="1"/>
                </p:cNvSpPr>
                <p:nvPr/>
              </p:nvSpPr>
              <p:spPr bwMode="auto">
                <a:xfrm>
                  <a:off x="2400" y="2688"/>
                  <a:ext cx="244" cy="365"/>
                </a:xfrm>
                <a:prstGeom prst="rect">
                  <a:avLst/>
                </a:prstGeom>
                <a:noFill/>
                <a:ln w="19050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ru-RU" sz="3200" b="1">
                      <a:latin typeface="Times New Roman" charset="0"/>
                    </a:rPr>
                    <a:t>0</a:t>
                  </a:r>
                </a:p>
              </p:txBody>
            </p:sp>
          </p:grpSp>
        </p:grpSp>
      </p:grpSp>
      <p:grpSp>
        <p:nvGrpSpPr>
          <p:cNvPr id="16" name="Group 122"/>
          <p:cNvGrpSpPr>
            <a:grpSpLocks/>
          </p:cNvGrpSpPr>
          <p:nvPr/>
        </p:nvGrpSpPr>
        <p:grpSpPr bwMode="auto">
          <a:xfrm>
            <a:off x="1371600" y="4648200"/>
            <a:ext cx="2971800" cy="1588"/>
            <a:chOff x="912" y="3744"/>
            <a:chExt cx="1872" cy="0"/>
          </a:xfrm>
        </p:grpSpPr>
        <p:sp>
          <p:nvSpPr>
            <p:cNvPr id="34826" name="Line 123"/>
            <p:cNvSpPr>
              <a:spLocks noChangeShapeType="1"/>
            </p:cNvSpPr>
            <p:nvPr/>
          </p:nvSpPr>
          <p:spPr bwMode="auto">
            <a:xfrm>
              <a:off x="912" y="3744"/>
              <a:ext cx="1104" cy="0"/>
            </a:xfrm>
            <a:prstGeom prst="line">
              <a:avLst/>
            </a:prstGeom>
            <a:noFill/>
            <a:ln w="44450">
              <a:solidFill>
                <a:srgbClr val="FF00FF"/>
              </a:solidFill>
              <a:round/>
              <a:headEnd/>
              <a:tailEnd type="stealth" w="med" len="lg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827" name="Line 124"/>
            <p:cNvSpPr>
              <a:spLocks noChangeShapeType="1"/>
            </p:cNvSpPr>
            <p:nvPr/>
          </p:nvSpPr>
          <p:spPr bwMode="auto">
            <a:xfrm>
              <a:off x="1968" y="3744"/>
              <a:ext cx="816" cy="0"/>
            </a:xfrm>
            <a:prstGeom prst="line">
              <a:avLst/>
            </a:prstGeom>
            <a:noFill/>
            <a:ln w="4445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8013" name="Line 125"/>
          <p:cNvSpPr>
            <a:spLocks noChangeShapeType="1"/>
          </p:cNvSpPr>
          <p:nvPr/>
        </p:nvSpPr>
        <p:spPr bwMode="auto">
          <a:xfrm flipV="1">
            <a:off x="4343400" y="4038600"/>
            <a:ext cx="1447800" cy="609600"/>
          </a:xfrm>
          <a:prstGeom prst="line">
            <a:avLst/>
          </a:prstGeom>
          <a:noFill/>
          <a:ln w="44450">
            <a:solidFill>
              <a:srgbClr val="FF00FF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8014" name="Line 126"/>
          <p:cNvSpPr>
            <a:spLocks noChangeShapeType="1"/>
          </p:cNvSpPr>
          <p:nvPr/>
        </p:nvSpPr>
        <p:spPr bwMode="auto">
          <a:xfrm flipV="1">
            <a:off x="2133600" y="4648200"/>
            <a:ext cx="2209800" cy="838200"/>
          </a:xfrm>
          <a:prstGeom prst="line">
            <a:avLst/>
          </a:prstGeom>
          <a:noFill/>
          <a:ln w="44450">
            <a:solidFill>
              <a:srgbClr val="FF00FF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8015" name="Rectangle 127" descr="Газетная бумага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610600" cy="1295400"/>
          </a:xfrm>
          <a:blipFill dpi="0" rotWithShape="0">
            <a:blip r:embed="rId2"/>
            <a:srcRect/>
            <a:tile tx="0" ty="0" sx="100000" sy="100000" flip="none" algn="tl"/>
          </a:blipFill>
        </p:spPr>
        <p:txBody>
          <a:bodyPr anchor="ctr">
            <a:normAutofit fontScale="90000"/>
          </a:bodyPr>
          <a:lstStyle/>
          <a:p>
            <a:pPr algn="ctr" eaLnBrk="1" hangingPunct="1">
              <a:lnSpc>
                <a:spcPct val="70000"/>
              </a:lnSpc>
            </a:pPr>
            <a:r>
              <a:rPr lang="ru-RU" sz="4000" b="1" i="1" u="sng" dirty="0" smtClean="0">
                <a:solidFill>
                  <a:schemeClr val="tx2"/>
                </a:solidFill>
                <a:latin typeface="Arial" charset="0"/>
              </a:rPr>
              <a:t>1 луч</a:t>
            </a:r>
            <a:r>
              <a:rPr lang="ru-RU" sz="4000" i="1" dirty="0" smtClean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ru-RU" sz="4000" i="1" dirty="0" smtClean="0">
                <a:solidFill>
                  <a:schemeClr val="tx1"/>
                </a:solidFill>
                <a:latin typeface="Arial" charset="0"/>
              </a:rPr>
              <a:t>проходит параллельно главной оптической оси, после преломления через фокус</a:t>
            </a:r>
            <a:endParaRPr lang="ru-RU" sz="4000" i="1" dirty="0" smtClean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0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950"/>
                            </p:stCondLst>
                            <p:childTnLst>
                              <p:par>
                                <p:cTn id="9" presetID="17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7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8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8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89" grpId="0" animBg="1"/>
      <p:bldP spid="38013" grpId="0" animBg="1"/>
      <p:bldP spid="38014" grpId="0" animBg="1"/>
      <p:bldP spid="38015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3" descr="Газетная бумага"/>
          <p:cNvSpPr>
            <a:spLocks noGrp="1" noChangeArrowheads="1"/>
          </p:cNvSpPr>
          <p:nvPr>
            <p:ph type="title"/>
          </p:nvPr>
        </p:nvSpPr>
        <p:spPr>
          <a:xfrm>
            <a:off x="152400" y="304800"/>
            <a:ext cx="8839200" cy="1143000"/>
          </a:xfrm>
          <a:blipFill dpi="0" rotWithShape="0">
            <a:blip r:embed="rId2"/>
            <a:srcRect/>
            <a:tile tx="0" ty="0" sx="100000" sy="100000" flip="none" algn="tl"/>
          </a:blipFill>
        </p:spPr>
        <p:txBody>
          <a:bodyPr anchor="ctr"/>
          <a:lstStyle/>
          <a:p>
            <a:pPr algn="ctr" eaLnBrk="1" hangingPunct="1">
              <a:lnSpc>
                <a:spcPct val="80000"/>
              </a:lnSpc>
            </a:pPr>
            <a:r>
              <a:rPr lang="ru-RU" sz="4000" b="1" i="1" u="sng" dirty="0" smtClean="0">
                <a:solidFill>
                  <a:schemeClr val="tx2"/>
                </a:solidFill>
                <a:latin typeface="Arial" charset="0"/>
              </a:rPr>
              <a:t>2 луч</a:t>
            </a:r>
            <a:r>
              <a:rPr lang="ru-RU" sz="4000" b="1" i="1" dirty="0" smtClean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ru-RU" sz="4000" i="1" dirty="0" smtClean="0">
                <a:solidFill>
                  <a:schemeClr val="tx1"/>
                </a:solidFill>
                <a:latin typeface="Arial" charset="0"/>
              </a:rPr>
              <a:t>проходит через оптический центр и не преломляется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219200" y="1981200"/>
            <a:ext cx="7010400" cy="2209800"/>
            <a:chOff x="720" y="624"/>
            <a:chExt cx="4416" cy="1392"/>
          </a:xfrm>
        </p:grpSpPr>
        <p:sp>
          <p:nvSpPr>
            <p:cNvPr id="35875" name="Line 5"/>
            <p:cNvSpPr>
              <a:spLocks noChangeShapeType="1"/>
            </p:cNvSpPr>
            <p:nvPr/>
          </p:nvSpPr>
          <p:spPr bwMode="auto">
            <a:xfrm>
              <a:off x="2688" y="624"/>
              <a:ext cx="0" cy="13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arrow" w="lg" len="med"/>
              <a:tailEnd type="arrow" w="lg" len="sm"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720" y="912"/>
              <a:ext cx="4416" cy="797"/>
              <a:chOff x="720" y="912"/>
              <a:chExt cx="4416" cy="797"/>
            </a:xfrm>
          </p:grpSpPr>
          <p:grpSp>
            <p:nvGrpSpPr>
              <p:cNvPr id="4" name="Group 7"/>
              <p:cNvGrpSpPr>
                <a:grpSpLocks/>
              </p:cNvGrpSpPr>
              <p:nvPr/>
            </p:nvGrpSpPr>
            <p:grpSpPr bwMode="auto">
              <a:xfrm>
                <a:off x="720" y="1296"/>
                <a:ext cx="4416" cy="96"/>
                <a:chOff x="768" y="1344"/>
                <a:chExt cx="4416" cy="96"/>
              </a:xfrm>
            </p:grpSpPr>
            <p:sp>
              <p:nvSpPr>
                <p:cNvPr id="35883" name="Line 8"/>
                <p:cNvSpPr>
                  <a:spLocks noChangeShapeType="1"/>
                </p:cNvSpPr>
                <p:nvPr/>
              </p:nvSpPr>
              <p:spPr bwMode="auto">
                <a:xfrm>
                  <a:off x="768" y="1392"/>
                  <a:ext cx="4416" cy="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5884" name="Oval 9"/>
                <p:cNvSpPr>
                  <a:spLocks noChangeArrowheads="1"/>
                </p:cNvSpPr>
                <p:nvPr/>
              </p:nvSpPr>
              <p:spPr bwMode="auto">
                <a:xfrm>
                  <a:off x="4032" y="1344"/>
                  <a:ext cx="96" cy="96"/>
                </a:xfrm>
                <a:prstGeom prst="ellipse">
                  <a:avLst/>
                </a:prstGeom>
                <a:solidFill>
                  <a:schemeClr val="bg2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5885" name="Oval 10"/>
                <p:cNvSpPr>
                  <a:spLocks noChangeArrowheads="1"/>
                </p:cNvSpPr>
                <p:nvPr/>
              </p:nvSpPr>
              <p:spPr bwMode="auto">
                <a:xfrm flipV="1">
                  <a:off x="1296" y="1344"/>
                  <a:ext cx="96" cy="96"/>
                </a:xfrm>
                <a:prstGeom prst="ellipse">
                  <a:avLst/>
                </a:prstGeom>
                <a:solidFill>
                  <a:schemeClr val="bg2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rot="10800000" wrap="none" anchor="ctr"/>
                <a:lstStyle/>
                <a:p>
                  <a:endParaRPr lang="ru-RU"/>
                </a:p>
              </p:txBody>
            </p:sp>
          </p:grpSp>
          <p:sp>
            <p:nvSpPr>
              <p:cNvPr id="35881" name="Text Box 11"/>
              <p:cNvSpPr txBox="1">
                <a:spLocks noChangeArrowheads="1"/>
              </p:cNvSpPr>
              <p:nvPr/>
            </p:nvSpPr>
            <p:spPr bwMode="auto">
              <a:xfrm>
                <a:off x="1152" y="1344"/>
                <a:ext cx="272" cy="365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3200" b="1">
                    <a:latin typeface="Times New Roman" charset="0"/>
                  </a:rPr>
                  <a:t>F</a:t>
                </a:r>
                <a:endParaRPr lang="ru-RU" sz="3200" b="1">
                  <a:latin typeface="Times New Roman" charset="0"/>
                </a:endParaRPr>
              </a:p>
            </p:txBody>
          </p:sp>
          <p:sp>
            <p:nvSpPr>
              <p:cNvPr id="35882" name="Text Box 12"/>
              <p:cNvSpPr txBox="1">
                <a:spLocks noChangeArrowheads="1"/>
              </p:cNvSpPr>
              <p:nvPr/>
            </p:nvSpPr>
            <p:spPr bwMode="auto">
              <a:xfrm>
                <a:off x="3936" y="912"/>
                <a:ext cx="272" cy="365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3200" b="1">
                    <a:latin typeface="Times New Roman" charset="0"/>
                  </a:rPr>
                  <a:t>F</a:t>
                </a:r>
                <a:endParaRPr lang="ru-RU" sz="3200" b="1">
                  <a:latin typeface="Times New Roman" charset="0"/>
                </a:endParaRPr>
              </a:p>
            </p:txBody>
          </p:sp>
        </p:grpSp>
        <p:grpSp>
          <p:nvGrpSpPr>
            <p:cNvPr id="5" name="Group 13"/>
            <p:cNvGrpSpPr>
              <a:grpSpLocks/>
            </p:cNvGrpSpPr>
            <p:nvPr/>
          </p:nvGrpSpPr>
          <p:grpSpPr bwMode="auto">
            <a:xfrm>
              <a:off x="2400" y="1008"/>
              <a:ext cx="336" cy="384"/>
              <a:chOff x="2400" y="2688"/>
              <a:chExt cx="336" cy="384"/>
            </a:xfrm>
          </p:grpSpPr>
          <p:sp>
            <p:nvSpPr>
              <p:cNvPr id="35878" name="Oval 14"/>
              <p:cNvSpPr>
                <a:spLocks noChangeArrowheads="1"/>
              </p:cNvSpPr>
              <p:nvPr/>
            </p:nvSpPr>
            <p:spPr bwMode="auto">
              <a:xfrm>
                <a:off x="2640" y="2976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5879" name="Text Box 15"/>
              <p:cNvSpPr txBox="1">
                <a:spLocks noChangeArrowheads="1"/>
              </p:cNvSpPr>
              <p:nvPr/>
            </p:nvSpPr>
            <p:spPr bwMode="auto">
              <a:xfrm>
                <a:off x="2400" y="2688"/>
                <a:ext cx="244" cy="365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ru-RU" sz="3200" b="1">
                    <a:latin typeface="Times New Roman" charset="0"/>
                  </a:rPr>
                  <a:t>0</a:t>
                </a:r>
              </a:p>
            </p:txBody>
          </p:sp>
        </p:grpSp>
      </p:grpSp>
      <p:grpSp>
        <p:nvGrpSpPr>
          <p:cNvPr id="6" name="Group 16"/>
          <p:cNvGrpSpPr>
            <a:grpSpLocks/>
          </p:cNvGrpSpPr>
          <p:nvPr/>
        </p:nvGrpSpPr>
        <p:grpSpPr bwMode="auto">
          <a:xfrm>
            <a:off x="1219200" y="4343400"/>
            <a:ext cx="7010400" cy="2286000"/>
            <a:chOff x="720" y="2304"/>
            <a:chExt cx="4416" cy="1440"/>
          </a:xfrm>
        </p:grpSpPr>
        <p:grpSp>
          <p:nvGrpSpPr>
            <p:cNvPr id="7" name="Group 17"/>
            <p:cNvGrpSpPr>
              <a:grpSpLocks/>
            </p:cNvGrpSpPr>
            <p:nvPr/>
          </p:nvGrpSpPr>
          <p:grpSpPr bwMode="auto">
            <a:xfrm>
              <a:off x="2544" y="2304"/>
              <a:ext cx="288" cy="1440"/>
              <a:chOff x="2784" y="720"/>
              <a:chExt cx="288" cy="2736"/>
            </a:xfrm>
          </p:grpSpPr>
          <p:sp>
            <p:nvSpPr>
              <p:cNvPr id="35868" name="Line 18"/>
              <p:cNvSpPr>
                <a:spLocks noChangeShapeType="1"/>
              </p:cNvSpPr>
              <p:nvPr/>
            </p:nvSpPr>
            <p:spPr bwMode="auto">
              <a:xfrm>
                <a:off x="2928" y="864"/>
                <a:ext cx="0" cy="244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none" w="lg" len="med"/>
                <a:tailEnd type="none" w="lg" len="sm"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8" name="Group 19"/>
              <p:cNvGrpSpPr>
                <a:grpSpLocks/>
              </p:cNvGrpSpPr>
              <p:nvPr/>
            </p:nvGrpSpPr>
            <p:grpSpPr bwMode="auto">
              <a:xfrm>
                <a:off x="2784" y="720"/>
                <a:ext cx="288" cy="144"/>
                <a:chOff x="2784" y="720"/>
                <a:chExt cx="288" cy="144"/>
              </a:xfrm>
            </p:grpSpPr>
            <p:sp>
              <p:nvSpPr>
                <p:cNvPr id="35873" name="Line 20"/>
                <p:cNvSpPr>
                  <a:spLocks noChangeShapeType="1"/>
                </p:cNvSpPr>
                <p:nvPr/>
              </p:nvSpPr>
              <p:spPr bwMode="auto">
                <a:xfrm flipH="1" flipV="1">
                  <a:off x="2784" y="720"/>
                  <a:ext cx="144" cy="144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5874" name="Line 21"/>
                <p:cNvSpPr>
                  <a:spLocks noChangeShapeType="1"/>
                </p:cNvSpPr>
                <p:nvPr/>
              </p:nvSpPr>
              <p:spPr bwMode="auto">
                <a:xfrm flipV="1">
                  <a:off x="2928" y="720"/>
                  <a:ext cx="144" cy="144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9" name="Group 22"/>
              <p:cNvGrpSpPr>
                <a:grpSpLocks/>
              </p:cNvGrpSpPr>
              <p:nvPr/>
            </p:nvGrpSpPr>
            <p:grpSpPr bwMode="auto">
              <a:xfrm flipV="1">
                <a:off x="2784" y="3312"/>
                <a:ext cx="288" cy="144"/>
                <a:chOff x="2784" y="720"/>
                <a:chExt cx="288" cy="144"/>
              </a:xfrm>
            </p:grpSpPr>
            <p:sp>
              <p:nvSpPr>
                <p:cNvPr id="35871" name="Line 23"/>
                <p:cNvSpPr>
                  <a:spLocks noChangeShapeType="1"/>
                </p:cNvSpPr>
                <p:nvPr/>
              </p:nvSpPr>
              <p:spPr bwMode="auto">
                <a:xfrm flipH="1" flipV="1">
                  <a:off x="2784" y="720"/>
                  <a:ext cx="144" cy="144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5872" name="Line 24"/>
                <p:cNvSpPr>
                  <a:spLocks noChangeShapeType="1"/>
                </p:cNvSpPr>
                <p:nvPr/>
              </p:nvSpPr>
              <p:spPr bwMode="auto">
                <a:xfrm flipV="1">
                  <a:off x="2928" y="720"/>
                  <a:ext cx="144" cy="144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grpSp>
          <p:nvGrpSpPr>
            <p:cNvPr id="10" name="Group 25"/>
            <p:cNvGrpSpPr>
              <a:grpSpLocks/>
            </p:cNvGrpSpPr>
            <p:nvPr/>
          </p:nvGrpSpPr>
          <p:grpSpPr bwMode="auto">
            <a:xfrm>
              <a:off x="720" y="2592"/>
              <a:ext cx="4416" cy="797"/>
              <a:chOff x="720" y="2592"/>
              <a:chExt cx="4416" cy="797"/>
            </a:xfrm>
          </p:grpSpPr>
          <p:grpSp>
            <p:nvGrpSpPr>
              <p:cNvPr id="11" name="Group 26"/>
              <p:cNvGrpSpPr>
                <a:grpSpLocks/>
              </p:cNvGrpSpPr>
              <p:nvPr/>
            </p:nvGrpSpPr>
            <p:grpSpPr bwMode="auto">
              <a:xfrm>
                <a:off x="720" y="2976"/>
                <a:ext cx="4416" cy="96"/>
                <a:chOff x="768" y="1344"/>
                <a:chExt cx="4416" cy="96"/>
              </a:xfrm>
            </p:grpSpPr>
            <p:sp>
              <p:nvSpPr>
                <p:cNvPr id="35865" name="Line 27"/>
                <p:cNvSpPr>
                  <a:spLocks noChangeShapeType="1"/>
                </p:cNvSpPr>
                <p:nvPr/>
              </p:nvSpPr>
              <p:spPr bwMode="auto">
                <a:xfrm>
                  <a:off x="768" y="1392"/>
                  <a:ext cx="4416" cy="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5866" name="Oval 28"/>
                <p:cNvSpPr>
                  <a:spLocks noChangeArrowheads="1"/>
                </p:cNvSpPr>
                <p:nvPr/>
              </p:nvSpPr>
              <p:spPr bwMode="auto">
                <a:xfrm>
                  <a:off x="4032" y="1344"/>
                  <a:ext cx="96" cy="96"/>
                </a:xfrm>
                <a:prstGeom prst="ellipse">
                  <a:avLst/>
                </a:prstGeom>
                <a:solidFill>
                  <a:schemeClr val="bg2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5867" name="Oval 29"/>
                <p:cNvSpPr>
                  <a:spLocks noChangeArrowheads="1"/>
                </p:cNvSpPr>
                <p:nvPr/>
              </p:nvSpPr>
              <p:spPr bwMode="auto">
                <a:xfrm flipV="1">
                  <a:off x="1296" y="1344"/>
                  <a:ext cx="96" cy="96"/>
                </a:xfrm>
                <a:prstGeom prst="ellipse">
                  <a:avLst/>
                </a:prstGeom>
                <a:solidFill>
                  <a:schemeClr val="bg2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rot="10800000" wrap="none" anchor="ctr"/>
                <a:lstStyle/>
                <a:p>
                  <a:endParaRPr lang="ru-RU"/>
                </a:p>
              </p:txBody>
            </p:sp>
          </p:grpSp>
          <p:sp>
            <p:nvSpPr>
              <p:cNvPr id="35863" name="Text Box 30"/>
              <p:cNvSpPr txBox="1">
                <a:spLocks noChangeArrowheads="1"/>
              </p:cNvSpPr>
              <p:nvPr/>
            </p:nvSpPr>
            <p:spPr bwMode="auto">
              <a:xfrm>
                <a:off x="3936" y="2592"/>
                <a:ext cx="272" cy="365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3200" b="1">
                    <a:latin typeface="Times New Roman" charset="0"/>
                  </a:rPr>
                  <a:t>F</a:t>
                </a:r>
                <a:endParaRPr lang="ru-RU" sz="3200" b="1">
                  <a:latin typeface="Times New Roman" charset="0"/>
                </a:endParaRPr>
              </a:p>
            </p:txBody>
          </p:sp>
          <p:sp>
            <p:nvSpPr>
              <p:cNvPr id="35864" name="Text Box 31"/>
              <p:cNvSpPr txBox="1">
                <a:spLocks noChangeArrowheads="1"/>
              </p:cNvSpPr>
              <p:nvPr/>
            </p:nvSpPr>
            <p:spPr bwMode="auto">
              <a:xfrm>
                <a:off x="1152" y="3024"/>
                <a:ext cx="272" cy="365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3200" b="1">
                    <a:latin typeface="Times New Roman" charset="0"/>
                  </a:rPr>
                  <a:t>F</a:t>
                </a:r>
                <a:endParaRPr lang="ru-RU" sz="3200" b="1">
                  <a:latin typeface="Times New Roman" charset="0"/>
                </a:endParaRPr>
              </a:p>
            </p:txBody>
          </p:sp>
        </p:grpSp>
        <p:grpSp>
          <p:nvGrpSpPr>
            <p:cNvPr id="12" name="Group 32"/>
            <p:cNvGrpSpPr>
              <a:grpSpLocks/>
            </p:cNvGrpSpPr>
            <p:nvPr/>
          </p:nvGrpSpPr>
          <p:grpSpPr bwMode="auto">
            <a:xfrm>
              <a:off x="2400" y="2688"/>
              <a:ext cx="336" cy="384"/>
              <a:chOff x="2400" y="2688"/>
              <a:chExt cx="336" cy="384"/>
            </a:xfrm>
          </p:grpSpPr>
          <p:sp>
            <p:nvSpPr>
              <p:cNvPr id="35860" name="Oval 33"/>
              <p:cNvSpPr>
                <a:spLocks noChangeArrowheads="1"/>
              </p:cNvSpPr>
              <p:nvPr/>
            </p:nvSpPr>
            <p:spPr bwMode="auto">
              <a:xfrm>
                <a:off x="2640" y="2976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5861" name="Text Box 34"/>
              <p:cNvSpPr txBox="1">
                <a:spLocks noChangeArrowheads="1"/>
              </p:cNvSpPr>
              <p:nvPr/>
            </p:nvSpPr>
            <p:spPr bwMode="auto">
              <a:xfrm>
                <a:off x="2400" y="2688"/>
                <a:ext cx="244" cy="365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ru-RU" sz="3200" b="1">
                    <a:latin typeface="Times New Roman" charset="0"/>
                  </a:rPr>
                  <a:t>0</a:t>
                </a:r>
              </a:p>
            </p:txBody>
          </p:sp>
        </p:grpSp>
      </p:grpSp>
      <p:sp>
        <p:nvSpPr>
          <p:cNvPr id="35887" name="Line 47"/>
          <p:cNvSpPr>
            <a:spLocks noChangeShapeType="1"/>
          </p:cNvSpPr>
          <p:nvPr/>
        </p:nvSpPr>
        <p:spPr bwMode="auto">
          <a:xfrm flipV="1">
            <a:off x="4343400" y="4419600"/>
            <a:ext cx="2819400" cy="1066800"/>
          </a:xfrm>
          <a:prstGeom prst="line">
            <a:avLst/>
          </a:prstGeom>
          <a:noFill/>
          <a:ln w="44450">
            <a:solidFill>
              <a:schemeClr val="hlink"/>
            </a:solidFill>
            <a:miter lim="800000"/>
            <a:headEnd/>
            <a:tailEnd type="stealth" w="lg" len="lg"/>
          </a:ln>
          <a:effectLst/>
        </p:spPr>
        <p:txBody>
          <a:bodyPr wrap="none"/>
          <a:lstStyle/>
          <a:p>
            <a:endParaRPr lang="ru-RU"/>
          </a:p>
        </p:txBody>
      </p:sp>
      <p:sp>
        <p:nvSpPr>
          <p:cNvPr id="35888" name="Line 48"/>
          <p:cNvSpPr>
            <a:spLocks noChangeShapeType="1"/>
          </p:cNvSpPr>
          <p:nvPr/>
        </p:nvSpPr>
        <p:spPr bwMode="auto">
          <a:xfrm flipV="1">
            <a:off x="1905000" y="5486400"/>
            <a:ext cx="2438400" cy="914400"/>
          </a:xfrm>
          <a:prstGeom prst="line">
            <a:avLst/>
          </a:prstGeom>
          <a:noFill/>
          <a:ln w="44450">
            <a:solidFill>
              <a:schemeClr val="hlink"/>
            </a:solidFill>
            <a:miter lim="800000"/>
            <a:headEnd/>
            <a:tailEnd type="stealth" w="lg" len="lg"/>
          </a:ln>
          <a:effectLst/>
        </p:spPr>
        <p:txBody>
          <a:bodyPr wrap="none"/>
          <a:lstStyle/>
          <a:p>
            <a:endParaRPr lang="ru-RU"/>
          </a:p>
        </p:txBody>
      </p:sp>
      <p:sp>
        <p:nvSpPr>
          <p:cNvPr id="35889" name="Line 49"/>
          <p:cNvSpPr>
            <a:spLocks noChangeShapeType="1"/>
          </p:cNvSpPr>
          <p:nvPr/>
        </p:nvSpPr>
        <p:spPr bwMode="auto">
          <a:xfrm flipV="1">
            <a:off x="1752600" y="3124200"/>
            <a:ext cx="2590800" cy="990600"/>
          </a:xfrm>
          <a:prstGeom prst="line">
            <a:avLst/>
          </a:prstGeom>
          <a:noFill/>
          <a:ln w="44450">
            <a:solidFill>
              <a:schemeClr val="hlink"/>
            </a:solidFill>
            <a:miter lim="800000"/>
            <a:headEnd/>
            <a:tailEnd type="stealth" w="lg" len="lg"/>
          </a:ln>
          <a:effectLst/>
        </p:spPr>
        <p:txBody>
          <a:bodyPr wrap="none"/>
          <a:lstStyle/>
          <a:p>
            <a:endParaRPr lang="ru-RU"/>
          </a:p>
        </p:txBody>
      </p:sp>
      <p:sp>
        <p:nvSpPr>
          <p:cNvPr id="35890" name="Line 50"/>
          <p:cNvSpPr>
            <a:spLocks noChangeShapeType="1"/>
          </p:cNvSpPr>
          <p:nvPr/>
        </p:nvSpPr>
        <p:spPr bwMode="auto">
          <a:xfrm flipV="1">
            <a:off x="4343400" y="2133600"/>
            <a:ext cx="2743200" cy="990600"/>
          </a:xfrm>
          <a:prstGeom prst="line">
            <a:avLst/>
          </a:prstGeom>
          <a:noFill/>
          <a:ln w="44450">
            <a:solidFill>
              <a:schemeClr val="hlink"/>
            </a:solidFill>
            <a:miter lim="800000"/>
            <a:headEnd/>
            <a:tailEnd type="stealth" w="lg" len="lg"/>
          </a:ln>
          <a:effectLst/>
        </p:spPr>
        <p:txBody>
          <a:bodyPr wrap="none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27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5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5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5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5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animBg="1" autoUpdateAnimBg="0"/>
      <p:bldP spid="35887" grpId="0" animBg="1"/>
      <p:bldP spid="35888" grpId="0" animBg="1"/>
      <p:bldP spid="35889" grpId="0" animBg="1"/>
      <p:bldP spid="3589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82"/>
          <p:cNvGrpSpPr>
            <a:grpSpLocks/>
          </p:cNvGrpSpPr>
          <p:nvPr/>
        </p:nvGrpSpPr>
        <p:grpSpPr bwMode="auto">
          <a:xfrm>
            <a:off x="1214414" y="1857364"/>
            <a:ext cx="7010400" cy="2209800"/>
            <a:chOff x="720" y="624"/>
            <a:chExt cx="4416" cy="1392"/>
          </a:xfrm>
        </p:grpSpPr>
        <p:sp>
          <p:nvSpPr>
            <p:cNvPr id="4" name="Line 83"/>
            <p:cNvSpPr>
              <a:spLocks noChangeShapeType="1"/>
            </p:cNvSpPr>
            <p:nvPr/>
          </p:nvSpPr>
          <p:spPr bwMode="auto">
            <a:xfrm>
              <a:off x="2688" y="624"/>
              <a:ext cx="0" cy="13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arrow" w="lg" len="med"/>
              <a:tailEnd type="arrow" w="lg" len="sm"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5" name="Group 84"/>
            <p:cNvGrpSpPr>
              <a:grpSpLocks/>
            </p:cNvGrpSpPr>
            <p:nvPr/>
          </p:nvGrpSpPr>
          <p:grpSpPr bwMode="auto">
            <a:xfrm>
              <a:off x="720" y="912"/>
              <a:ext cx="4416" cy="797"/>
              <a:chOff x="720" y="912"/>
              <a:chExt cx="4416" cy="797"/>
            </a:xfrm>
          </p:grpSpPr>
          <p:grpSp>
            <p:nvGrpSpPr>
              <p:cNvPr id="6" name="Group 85"/>
              <p:cNvGrpSpPr>
                <a:grpSpLocks/>
              </p:cNvGrpSpPr>
              <p:nvPr/>
            </p:nvGrpSpPr>
            <p:grpSpPr bwMode="auto">
              <a:xfrm>
                <a:off x="720" y="912"/>
                <a:ext cx="4416" cy="797"/>
                <a:chOff x="720" y="912"/>
                <a:chExt cx="4416" cy="797"/>
              </a:xfrm>
            </p:grpSpPr>
            <p:grpSp>
              <p:nvGrpSpPr>
                <p:cNvPr id="10" name="Group 86"/>
                <p:cNvGrpSpPr>
                  <a:grpSpLocks/>
                </p:cNvGrpSpPr>
                <p:nvPr/>
              </p:nvGrpSpPr>
              <p:grpSpPr bwMode="auto">
                <a:xfrm>
                  <a:off x="720" y="1296"/>
                  <a:ext cx="4416" cy="96"/>
                  <a:chOff x="768" y="1344"/>
                  <a:chExt cx="4416" cy="96"/>
                </a:xfrm>
              </p:grpSpPr>
              <p:sp>
                <p:nvSpPr>
                  <p:cNvPr id="13" name="Line 87"/>
                  <p:cNvSpPr>
                    <a:spLocks noChangeShapeType="1"/>
                  </p:cNvSpPr>
                  <p:nvPr/>
                </p:nvSpPr>
                <p:spPr bwMode="auto">
                  <a:xfrm>
                    <a:off x="768" y="1392"/>
                    <a:ext cx="4416" cy="0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4" name="Oval 88"/>
                  <p:cNvSpPr>
                    <a:spLocks noChangeArrowheads="1"/>
                  </p:cNvSpPr>
                  <p:nvPr/>
                </p:nvSpPr>
                <p:spPr bwMode="auto">
                  <a:xfrm>
                    <a:off x="4032" y="1344"/>
                    <a:ext cx="96" cy="96"/>
                  </a:xfrm>
                  <a:prstGeom prst="ellipse">
                    <a:avLst/>
                  </a:prstGeom>
                  <a:solidFill>
                    <a:schemeClr val="bg2"/>
                  </a:solidFill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5" name="Oval 89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1296" y="1344"/>
                    <a:ext cx="96" cy="96"/>
                  </a:xfrm>
                  <a:prstGeom prst="ellipse">
                    <a:avLst/>
                  </a:prstGeom>
                  <a:solidFill>
                    <a:schemeClr val="bg2"/>
                  </a:solidFill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rot="10800000" wrap="none" anchor="ctr"/>
                  <a:lstStyle/>
                  <a:p>
                    <a:endParaRPr lang="ru-RU"/>
                  </a:p>
                </p:txBody>
              </p:sp>
            </p:grpSp>
            <p:sp>
              <p:nvSpPr>
                <p:cNvPr id="11" name="Text Box 90"/>
                <p:cNvSpPr txBox="1">
                  <a:spLocks noChangeArrowheads="1"/>
                </p:cNvSpPr>
                <p:nvPr/>
              </p:nvSpPr>
              <p:spPr bwMode="auto">
                <a:xfrm>
                  <a:off x="1152" y="1344"/>
                  <a:ext cx="272" cy="365"/>
                </a:xfrm>
                <a:prstGeom prst="rect">
                  <a:avLst/>
                </a:prstGeom>
                <a:noFill/>
                <a:ln w="19050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en-US" sz="3200" b="1">
                      <a:latin typeface="Times New Roman" charset="0"/>
                    </a:rPr>
                    <a:t>F</a:t>
                  </a:r>
                  <a:endParaRPr lang="ru-RU" sz="3200" b="1">
                    <a:latin typeface="Times New Roman" charset="0"/>
                  </a:endParaRPr>
                </a:p>
              </p:txBody>
            </p:sp>
            <p:sp>
              <p:nvSpPr>
                <p:cNvPr id="12" name="Text Box 91"/>
                <p:cNvSpPr txBox="1">
                  <a:spLocks noChangeArrowheads="1"/>
                </p:cNvSpPr>
                <p:nvPr/>
              </p:nvSpPr>
              <p:spPr bwMode="auto">
                <a:xfrm>
                  <a:off x="3936" y="912"/>
                  <a:ext cx="272" cy="365"/>
                </a:xfrm>
                <a:prstGeom prst="rect">
                  <a:avLst/>
                </a:prstGeom>
                <a:noFill/>
                <a:ln w="19050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en-US" sz="3200" b="1">
                      <a:latin typeface="Times New Roman" charset="0"/>
                    </a:rPr>
                    <a:t>F</a:t>
                  </a:r>
                  <a:endParaRPr lang="ru-RU" sz="3200" b="1">
                    <a:latin typeface="Times New Roman" charset="0"/>
                  </a:endParaRPr>
                </a:p>
              </p:txBody>
            </p:sp>
          </p:grpSp>
          <p:grpSp>
            <p:nvGrpSpPr>
              <p:cNvPr id="7" name="Group 92"/>
              <p:cNvGrpSpPr>
                <a:grpSpLocks/>
              </p:cNvGrpSpPr>
              <p:nvPr/>
            </p:nvGrpSpPr>
            <p:grpSpPr bwMode="auto">
              <a:xfrm>
                <a:off x="2400" y="1008"/>
                <a:ext cx="336" cy="384"/>
                <a:chOff x="2400" y="2688"/>
                <a:chExt cx="336" cy="384"/>
              </a:xfrm>
            </p:grpSpPr>
            <p:sp>
              <p:nvSpPr>
                <p:cNvPr id="8" name="Oval 93"/>
                <p:cNvSpPr>
                  <a:spLocks noChangeArrowheads="1"/>
                </p:cNvSpPr>
                <p:nvPr/>
              </p:nvSpPr>
              <p:spPr bwMode="auto">
                <a:xfrm>
                  <a:off x="2640" y="2976"/>
                  <a:ext cx="96" cy="96"/>
                </a:xfrm>
                <a:prstGeom prst="ellipse">
                  <a:avLst/>
                </a:prstGeom>
                <a:solidFill>
                  <a:schemeClr val="tx1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9" name="Text Box 94"/>
                <p:cNvSpPr txBox="1">
                  <a:spLocks noChangeArrowheads="1"/>
                </p:cNvSpPr>
                <p:nvPr/>
              </p:nvSpPr>
              <p:spPr bwMode="auto">
                <a:xfrm>
                  <a:off x="2400" y="2688"/>
                  <a:ext cx="244" cy="365"/>
                </a:xfrm>
                <a:prstGeom prst="rect">
                  <a:avLst/>
                </a:prstGeom>
                <a:noFill/>
                <a:ln w="19050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ru-RU" sz="3200" b="1">
                      <a:latin typeface="Times New Roman" charset="0"/>
                    </a:rPr>
                    <a:t>0</a:t>
                  </a:r>
                </a:p>
              </p:txBody>
            </p:sp>
          </p:grpSp>
        </p:grpSp>
      </p:grpSp>
      <p:grpSp>
        <p:nvGrpSpPr>
          <p:cNvPr id="16" name="Group 102"/>
          <p:cNvGrpSpPr>
            <a:grpSpLocks/>
          </p:cNvGrpSpPr>
          <p:nvPr/>
        </p:nvGrpSpPr>
        <p:grpSpPr bwMode="auto">
          <a:xfrm>
            <a:off x="1214414" y="4214818"/>
            <a:ext cx="7010400" cy="2286000"/>
            <a:chOff x="720" y="2304"/>
            <a:chExt cx="4416" cy="1440"/>
          </a:xfrm>
        </p:grpSpPr>
        <p:grpSp>
          <p:nvGrpSpPr>
            <p:cNvPr id="17" name="Group 103"/>
            <p:cNvGrpSpPr>
              <a:grpSpLocks/>
            </p:cNvGrpSpPr>
            <p:nvPr/>
          </p:nvGrpSpPr>
          <p:grpSpPr bwMode="auto">
            <a:xfrm>
              <a:off x="2544" y="2304"/>
              <a:ext cx="288" cy="1440"/>
              <a:chOff x="2784" y="720"/>
              <a:chExt cx="288" cy="2736"/>
            </a:xfrm>
          </p:grpSpPr>
          <p:sp>
            <p:nvSpPr>
              <p:cNvPr id="29" name="Line 104"/>
              <p:cNvSpPr>
                <a:spLocks noChangeShapeType="1"/>
              </p:cNvSpPr>
              <p:nvPr/>
            </p:nvSpPr>
            <p:spPr bwMode="auto">
              <a:xfrm>
                <a:off x="2928" y="864"/>
                <a:ext cx="0" cy="244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none" w="lg" len="med"/>
                <a:tailEnd type="none" w="lg" len="sm"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30" name="Group 105"/>
              <p:cNvGrpSpPr>
                <a:grpSpLocks/>
              </p:cNvGrpSpPr>
              <p:nvPr/>
            </p:nvGrpSpPr>
            <p:grpSpPr bwMode="auto">
              <a:xfrm>
                <a:off x="2784" y="720"/>
                <a:ext cx="288" cy="144"/>
                <a:chOff x="2784" y="720"/>
                <a:chExt cx="288" cy="144"/>
              </a:xfrm>
            </p:grpSpPr>
            <p:sp>
              <p:nvSpPr>
                <p:cNvPr id="34" name="Line 106"/>
                <p:cNvSpPr>
                  <a:spLocks noChangeShapeType="1"/>
                </p:cNvSpPr>
                <p:nvPr/>
              </p:nvSpPr>
              <p:spPr bwMode="auto">
                <a:xfrm flipH="1" flipV="1">
                  <a:off x="2784" y="720"/>
                  <a:ext cx="144" cy="144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5" name="Line 107"/>
                <p:cNvSpPr>
                  <a:spLocks noChangeShapeType="1"/>
                </p:cNvSpPr>
                <p:nvPr/>
              </p:nvSpPr>
              <p:spPr bwMode="auto">
                <a:xfrm flipV="1">
                  <a:off x="2928" y="720"/>
                  <a:ext cx="144" cy="144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31" name="Group 108"/>
              <p:cNvGrpSpPr>
                <a:grpSpLocks/>
              </p:cNvGrpSpPr>
              <p:nvPr/>
            </p:nvGrpSpPr>
            <p:grpSpPr bwMode="auto">
              <a:xfrm flipV="1">
                <a:off x="2784" y="3312"/>
                <a:ext cx="288" cy="144"/>
                <a:chOff x="2784" y="720"/>
                <a:chExt cx="288" cy="144"/>
              </a:xfrm>
            </p:grpSpPr>
            <p:sp>
              <p:nvSpPr>
                <p:cNvPr id="32" name="Line 109"/>
                <p:cNvSpPr>
                  <a:spLocks noChangeShapeType="1"/>
                </p:cNvSpPr>
                <p:nvPr/>
              </p:nvSpPr>
              <p:spPr bwMode="auto">
                <a:xfrm flipH="1" flipV="1">
                  <a:off x="2784" y="720"/>
                  <a:ext cx="144" cy="144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3" name="Line 110"/>
                <p:cNvSpPr>
                  <a:spLocks noChangeShapeType="1"/>
                </p:cNvSpPr>
                <p:nvPr/>
              </p:nvSpPr>
              <p:spPr bwMode="auto">
                <a:xfrm flipV="1">
                  <a:off x="2928" y="720"/>
                  <a:ext cx="144" cy="144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grpSp>
          <p:nvGrpSpPr>
            <p:cNvPr id="18" name="Group 111"/>
            <p:cNvGrpSpPr>
              <a:grpSpLocks/>
            </p:cNvGrpSpPr>
            <p:nvPr/>
          </p:nvGrpSpPr>
          <p:grpSpPr bwMode="auto">
            <a:xfrm>
              <a:off x="720" y="2592"/>
              <a:ext cx="4416" cy="797"/>
              <a:chOff x="720" y="2592"/>
              <a:chExt cx="4416" cy="797"/>
            </a:xfrm>
          </p:grpSpPr>
          <p:grpSp>
            <p:nvGrpSpPr>
              <p:cNvPr id="19" name="Group 112"/>
              <p:cNvGrpSpPr>
                <a:grpSpLocks/>
              </p:cNvGrpSpPr>
              <p:nvPr/>
            </p:nvGrpSpPr>
            <p:grpSpPr bwMode="auto">
              <a:xfrm>
                <a:off x="720" y="2592"/>
                <a:ext cx="4416" cy="797"/>
                <a:chOff x="720" y="2592"/>
                <a:chExt cx="4416" cy="797"/>
              </a:xfrm>
            </p:grpSpPr>
            <p:grpSp>
              <p:nvGrpSpPr>
                <p:cNvPr id="23" name="Group 113"/>
                <p:cNvGrpSpPr>
                  <a:grpSpLocks/>
                </p:cNvGrpSpPr>
                <p:nvPr/>
              </p:nvGrpSpPr>
              <p:grpSpPr bwMode="auto">
                <a:xfrm>
                  <a:off x="720" y="2976"/>
                  <a:ext cx="4416" cy="96"/>
                  <a:chOff x="768" y="1344"/>
                  <a:chExt cx="4416" cy="96"/>
                </a:xfrm>
              </p:grpSpPr>
              <p:sp>
                <p:nvSpPr>
                  <p:cNvPr id="26" name="Line 114"/>
                  <p:cNvSpPr>
                    <a:spLocks noChangeShapeType="1"/>
                  </p:cNvSpPr>
                  <p:nvPr/>
                </p:nvSpPr>
                <p:spPr bwMode="auto">
                  <a:xfrm>
                    <a:off x="768" y="1392"/>
                    <a:ext cx="4416" cy="0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7" name="Oval 115"/>
                  <p:cNvSpPr>
                    <a:spLocks noChangeArrowheads="1"/>
                  </p:cNvSpPr>
                  <p:nvPr/>
                </p:nvSpPr>
                <p:spPr bwMode="auto">
                  <a:xfrm>
                    <a:off x="4032" y="1344"/>
                    <a:ext cx="96" cy="96"/>
                  </a:xfrm>
                  <a:prstGeom prst="ellipse">
                    <a:avLst/>
                  </a:prstGeom>
                  <a:solidFill>
                    <a:schemeClr val="bg2"/>
                  </a:solidFill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8" name="Oval 116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1296" y="1344"/>
                    <a:ext cx="96" cy="96"/>
                  </a:xfrm>
                  <a:prstGeom prst="ellipse">
                    <a:avLst/>
                  </a:prstGeom>
                  <a:solidFill>
                    <a:schemeClr val="bg2"/>
                  </a:solidFill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rot="10800000" wrap="none" anchor="ctr"/>
                  <a:lstStyle/>
                  <a:p>
                    <a:endParaRPr lang="ru-RU"/>
                  </a:p>
                </p:txBody>
              </p:sp>
            </p:grpSp>
            <p:sp>
              <p:nvSpPr>
                <p:cNvPr id="24" name="Text Box 117"/>
                <p:cNvSpPr txBox="1">
                  <a:spLocks noChangeArrowheads="1"/>
                </p:cNvSpPr>
                <p:nvPr/>
              </p:nvSpPr>
              <p:spPr bwMode="auto">
                <a:xfrm>
                  <a:off x="3936" y="2592"/>
                  <a:ext cx="272" cy="365"/>
                </a:xfrm>
                <a:prstGeom prst="rect">
                  <a:avLst/>
                </a:prstGeom>
                <a:noFill/>
                <a:ln w="19050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en-US" sz="3200" b="1">
                      <a:latin typeface="Times New Roman" charset="0"/>
                    </a:rPr>
                    <a:t>F</a:t>
                  </a:r>
                  <a:endParaRPr lang="ru-RU" sz="3200" b="1">
                    <a:latin typeface="Times New Roman" charset="0"/>
                  </a:endParaRPr>
                </a:p>
              </p:txBody>
            </p:sp>
            <p:sp>
              <p:nvSpPr>
                <p:cNvPr id="25" name="Text Box 118"/>
                <p:cNvSpPr txBox="1">
                  <a:spLocks noChangeArrowheads="1"/>
                </p:cNvSpPr>
                <p:nvPr/>
              </p:nvSpPr>
              <p:spPr bwMode="auto">
                <a:xfrm>
                  <a:off x="1152" y="3024"/>
                  <a:ext cx="272" cy="365"/>
                </a:xfrm>
                <a:prstGeom prst="rect">
                  <a:avLst/>
                </a:prstGeom>
                <a:noFill/>
                <a:ln w="19050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en-US" sz="3200" b="1">
                      <a:latin typeface="Times New Roman" charset="0"/>
                    </a:rPr>
                    <a:t>F</a:t>
                  </a:r>
                  <a:endParaRPr lang="ru-RU" sz="3200" b="1">
                    <a:latin typeface="Times New Roman" charset="0"/>
                  </a:endParaRPr>
                </a:p>
              </p:txBody>
            </p:sp>
          </p:grpSp>
          <p:grpSp>
            <p:nvGrpSpPr>
              <p:cNvPr id="20" name="Group 119"/>
              <p:cNvGrpSpPr>
                <a:grpSpLocks/>
              </p:cNvGrpSpPr>
              <p:nvPr/>
            </p:nvGrpSpPr>
            <p:grpSpPr bwMode="auto">
              <a:xfrm>
                <a:off x="2400" y="2688"/>
                <a:ext cx="336" cy="384"/>
                <a:chOff x="2400" y="2688"/>
                <a:chExt cx="336" cy="384"/>
              </a:xfrm>
            </p:grpSpPr>
            <p:sp>
              <p:nvSpPr>
                <p:cNvPr id="21" name="Oval 120"/>
                <p:cNvSpPr>
                  <a:spLocks noChangeArrowheads="1"/>
                </p:cNvSpPr>
                <p:nvPr/>
              </p:nvSpPr>
              <p:spPr bwMode="auto">
                <a:xfrm>
                  <a:off x="2640" y="2976"/>
                  <a:ext cx="96" cy="96"/>
                </a:xfrm>
                <a:prstGeom prst="ellipse">
                  <a:avLst/>
                </a:prstGeom>
                <a:solidFill>
                  <a:schemeClr val="tx1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2" name="Text Box 121"/>
                <p:cNvSpPr txBox="1">
                  <a:spLocks noChangeArrowheads="1"/>
                </p:cNvSpPr>
                <p:nvPr/>
              </p:nvSpPr>
              <p:spPr bwMode="auto">
                <a:xfrm>
                  <a:off x="2400" y="2688"/>
                  <a:ext cx="244" cy="365"/>
                </a:xfrm>
                <a:prstGeom prst="rect">
                  <a:avLst/>
                </a:prstGeom>
                <a:noFill/>
                <a:ln w="19050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ru-RU" sz="3200" b="1">
                      <a:latin typeface="Times New Roman" charset="0"/>
                    </a:rPr>
                    <a:t>0</a:t>
                  </a:r>
                </a:p>
              </p:txBody>
            </p:sp>
          </p:grpSp>
        </p:grpSp>
      </p:grpSp>
      <p:sp>
        <p:nvSpPr>
          <p:cNvPr id="36" name="Line 96"/>
          <p:cNvSpPr>
            <a:spLocks noChangeShapeType="1"/>
          </p:cNvSpPr>
          <p:nvPr/>
        </p:nvSpPr>
        <p:spPr bwMode="auto">
          <a:xfrm>
            <a:off x="4357686" y="2143116"/>
            <a:ext cx="1752600" cy="0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/>
            <a:tailEnd type="stealth" w="med" len="lg"/>
          </a:ln>
        </p:spPr>
        <p:txBody>
          <a:bodyPr/>
          <a:lstStyle/>
          <a:p>
            <a:endParaRPr lang="ru-RU"/>
          </a:p>
        </p:txBody>
      </p:sp>
      <p:sp>
        <p:nvSpPr>
          <p:cNvPr id="37" name="Line 96"/>
          <p:cNvSpPr>
            <a:spLocks noChangeShapeType="1"/>
          </p:cNvSpPr>
          <p:nvPr/>
        </p:nvSpPr>
        <p:spPr bwMode="auto">
          <a:xfrm flipV="1">
            <a:off x="2143108" y="2143116"/>
            <a:ext cx="2214578" cy="857256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/>
            <a:tailEnd type="stealth" w="med" len="lg"/>
          </a:ln>
        </p:spPr>
        <p:txBody>
          <a:bodyPr/>
          <a:lstStyle/>
          <a:p>
            <a:endParaRPr lang="ru-RU"/>
          </a:p>
        </p:txBody>
      </p:sp>
      <p:sp>
        <p:nvSpPr>
          <p:cNvPr id="38" name="Line 96"/>
          <p:cNvSpPr>
            <a:spLocks noChangeShapeType="1"/>
          </p:cNvSpPr>
          <p:nvPr/>
        </p:nvSpPr>
        <p:spPr bwMode="auto">
          <a:xfrm flipV="1">
            <a:off x="2143108" y="4500570"/>
            <a:ext cx="2214578" cy="857256"/>
          </a:xfrm>
          <a:prstGeom prst="line">
            <a:avLst/>
          </a:prstGeom>
          <a:noFill/>
          <a:ln w="44450">
            <a:solidFill>
              <a:srgbClr val="FF0000"/>
            </a:solidFill>
            <a:prstDash val="sysDash"/>
            <a:round/>
            <a:headEnd/>
            <a:tailEnd type="none" w="med" len="lg"/>
          </a:ln>
        </p:spPr>
        <p:txBody>
          <a:bodyPr/>
          <a:lstStyle/>
          <a:p>
            <a:endParaRPr lang="ru-RU"/>
          </a:p>
        </p:txBody>
      </p:sp>
      <p:cxnSp>
        <p:nvCxnSpPr>
          <p:cNvPr id="40" name="Прямая соединительная линия 39"/>
          <p:cNvCxnSpPr/>
          <p:nvPr/>
        </p:nvCxnSpPr>
        <p:spPr>
          <a:xfrm rot="16200000" flipH="1">
            <a:off x="5249867" y="3608389"/>
            <a:ext cx="1588" cy="1785950"/>
          </a:xfrm>
          <a:prstGeom prst="line">
            <a:avLst/>
          </a:prstGeom>
          <a:ln w="44450">
            <a:solidFill>
              <a:srgbClr val="FF0000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3" descr="Газетная бумага"/>
          <p:cNvSpPr>
            <a:spLocks noGrp="1" noChangeArrowheads="1"/>
          </p:cNvSpPr>
          <p:nvPr>
            <p:ph type="title"/>
          </p:nvPr>
        </p:nvSpPr>
        <p:spPr>
          <a:xfrm>
            <a:off x="500034" y="214290"/>
            <a:ext cx="8229600" cy="1439850"/>
          </a:xfrm>
          <a:blipFill dpi="0" rotWithShape="0">
            <a:blip r:embed="rId2"/>
            <a:srcRect/>
            <a:tile tx="0" ty="0" sx="100000" sy="100000" flip="none" algn="tl"/>
          </a:blipFill>
        </p:spPr>
        <p:txBody>
          <a:bodyPr anchor="ctr">
            <a:normAutofit/>
          </a:bodyPr>
          <a:lstStyle/>
          <a:p>
            <a:pPr algn="ctr" eaLnBrk="1" hangingPunct="1">
              <a:lnSpc>
                <a:spcPct val="70000"/>
              </a:lnSpc>
            </a:pPr>
            <a:r>
              <a:rPr lang="ru-RU" sz="4000" b="1" i="1" u="sng" dirty="0" smtClean="0">
                <a:solidFill>
                  <a:schemeClr val="tx2"/>
                </a:solidFill>
                <a:latin typeface="Arial" charset="0"/>
              </a:rPr>
              <a:t>3 луч</a:t>
            </a:r>
            <a:r>
              <a:rPr lang="ru-RU" sz="4000" b="1" i="1" dirty="0" smtClean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ru-RU" sz="4000" i="1" dirty="0" smtClean="0">
                <a:solidFill>
                  <a:schemeClr val="tx1"/>
                </a:solidFill>
                <a:latin typeface="Arial" charset="0"/>
              </a:rPr>
              <a:t>проходит через фокус, после преломления параллельно главной оптической оси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950"/>
                            </p:stCondLst>
                            <p:childTnLst>
                              <p:par>
                                <p:cTn id="9" presetID="17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450"/>
                            </p:stCondLst>
                            <p:childTnLst>
                              <p:par>
                                <p:cTn id="14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  <p:bldP spid="38" grpId="0" animBg="1"/>
      <p:bldP spid="42" grpId="0" animBg="1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83"/>
          <p:cNvSpPr>
            <a:spLocks noChangeShapeType="1"/>
          </p:cNvSpPr>
          <p:nvPr/>
        </p:nvSpPr>
        <p:spPr bwMode="auto">
          <a:xfrm>
            <a:off x="6442589" y="1785926"/>
            <a:ext cx="0" cy="142876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arrow" w="lg" len="med"/>
            <a:tailEnd type="arrow" w="lg" len="sm"/>
          </a:ln>
        </p:spPr>
        <p:txBody>
          <a:bodyPr/>
          <a:lstStyle/>
          <a:p>
            <a:endParaRPr lang="ru-RU"/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4214810" y="2428868"/>
            <a:ext cx="4500594" cy="1588"/>
          </a:xfrm>
          <a:prstGeom prst="straightConnector1">
            <a:avLst/>
          </a:prstGeom>
          <a:ln w="381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Блок-схема: узел 7"/>
          <p:cNvSpPr/>
          <p:nvPr/>
        </p:nvSpPr>
        <p:spPr>
          <a:xfrm>
            <a:off x="5643570" y="2357430"/>
            <a:ext cx="142876" cy="142876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Блок-схема: узел 8"/>
          <p:cNvSpPr/>
          <p:nvPr/>
        </p:nvSpPr>
        <p:spPr>
          <a:xfrm>
            <a:off x="7072330" y="2357430"/>
            <a:ext cx="142876" cy="142876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5286380" y="2071678"/>
            <a:ext cx="1143008" cy="1588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6429388" y="2071678"/>
            <a:ext cx="2357454" cy="1214446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5286380" y="2071678"/>
            <a:ext cx="3500462" cy="1071570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Солнце 17"/>
          <p:cNvSpPr/>
          <p:nvPr/>
        </p:nvSpPr>
        <p:spPr>
          <a:xfrm>
            <a:off x="5214942" y="2000240"/>
            <a:ext cx="142876" cy="142876"/>
          </a:xfrm>
          <a:prstGeom prst="sun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олнце 18"/>
          <p:cNvSpPr/>
          <p:nvPr/>
        </p:nvSpPr>
        <p:spPr>
          <a:xfrm>
            <a:off x="8001024" y="2857496"/>
            <a:ext cx="142876" cy="142876"/>
          </a:xfrm>
          <a:prstGeom prst="sun">
            <a:avLst/>
          </a:prstGeom>
          <a:solidFill>
            <a:srgbClr val="C20EA8"/>
          </a:solidFill>
          <a:ln>
            <a:solidFill>
              <a:srgbClr val="C20E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Блок-схема: узел 19"/>
          <p:cNvSpPr/>
          <p:nvPr/>
        </p:nvSpPr>
        <p:spPr>
          <a:xfrm>
            <a:off x="6357950" y="2357430"/>
            <a:ext cx="142876" cy="142876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 Box 91"/>
          <p:cNvSpPr txBox="1">
            <a:spLocks noChangeArrowheads="1"/>
          </p:cNvSpPr>
          <p:nvPr/>
        </p:nvSpPr>
        <p:spPr bwMode="auto">
          <a:xfrm>
            <a:off x="7143768" y="2000240"/>
            <a:ext cx="372024" cy="461884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 b="1" dirty="0">
                <a:latin typeface="Times New Roman" charset="0"/>
              </a:rPr>
              <a:t>F</a:t>
            </a:r>
            <a:endParaRPr lang="ru-RU" sz="2400" b="1" dirty="0">
              <a:latin typeface="Times New Roman" charset="0"/>
            </a:endParaRPr>
          </a:p>
        </p:txBody>
      </p:sp>
      <p:sp>
        <p:nvSpPr>
          <p:cNvPr id="22" name="Text Box 91"/>
          <p:cNvSpPr txBox="1">
            <a:spLocks noChangeArrowheads="1"/>
          </p:cNvSpPr>
          <p:nvPr/>
        </p:nvSpPr>
        <p:spPr bwMode="auto">
          <a:xfrm>
            <a:off x="5429256" y="2428868"/>
            <a:ext cx="372024" cy="461884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 b="1" dirty="0">
                <a:latin typeface="Times New Roman" charset="0"/>
              </a:rPr>
              <a:t>F</a:t>
            </a:r>
            <a:endParaRPr lang="ru-RU" sz="2400" b="1" dirty="0">
              <a:latin typeface="Times New Roman" charset="0"/>
            </a:endParaRPr>
          </a:p>
        </p:txBody>
      </p:sp>
      <p:sp>
        <p:nvSpPr>
          <p:cNvPr id="23" name="Text Box 94"/>
          <p:cNvSpPr txBox="1">
            <a:spLocks noChangeArrowheads="1"/>
          </p:cNvSpPr>
          <p:nvPr/>
        </p:nvSpPr>
        <p:spPr bwMode="auto">
          <a:xfrm>
            <a:off x="6143636" y="2357430"/>
            <a:ext cx="338474" cy="461884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ru-RU" sz="2400" b="1" dirty="0">
                <a:latin typeface="Times New Roman" charset="0"/>
              </a:rPr>
              <a:t>0</a:t>
            </a:r>
          </a:p>
        </p:txBody>
      </p:sp>
      <p:sp>
        <p:nvSpPr>
          <p:cNvPr id="24" name="Блок-схема: узел 23"/>
          <p:cNvSpPr/>
          <p:nvPr/>
        </p:nvSpPr>
        <p:spPr>
          <a:xfrm>
            <a:off x="4857752" y="2357430"/>
            <a:ext cx="142876" cy="142876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 Box 91"/>
          <p:cNvSpPr txBox="1">
            <a:spLocks noChangeArrowheads="1"/>
          </p:cNvSpPr>
          <p:nvPr/>
        </p:nvSpPr>
        <p:spPr bwMode="auto">
          <a:xfrm>
            <a:off x="4500562" y="2428868"/>
            <a:ext cx="526106" cy="46166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ru-RU" sz="2400" b="1" dirty="0" smtClean="0">
                <a:latin typeface="Times New Roman" charset="0"/>
              </a:rPr>
              <a:t>2</a:t>
            </a:r>
            <a:r>
              <a:rPr lang="en-US" sz="2400" b="1" dirty="0" smtClean="0">
                <a:latin typeface="Times New Roman" charset="0"/>
              </a:rPr>
              <a:t>F</a:t>
            </a:r>
            <a:endParaRPr lang="ru-RU" sz="2400" b="1" dirty="0">
              <a:latin typeface="Times New Roman" charset="0"/>
            </a:endParaRPr>
          </a:p>
        </p:txBody>
      </p:sp>
      <p:sp>
        <p:nvSpPr>
          <p:cNvPr id="26" name="Rectangle 2" descr="Газетная бумага"/>
          <p:cNvSpPr>
            <a:spLocks noGrp="1" noChangeArrowheads="1"/>
          </p:cNvSpPr>
          <p:nvPr>
            <p:ph type="title"/>
          </p:nvPr>
        </p:nvSpPr>
        <p:spPr>
          <a:xfrm>
            <a:off x="642910" y="142852"/>
            <a:ext cx="7793037" cy="1143000"/>
          </a:xfrm>
          <a:blipFill dpi="0" rotWithShape="0">
            <a:blip r:embed="rId2"/>
            <a:srcRect/>
            <a:tile tx="0" ty="0" sx="100000" sy="100000" flip="none" algn="tl"/>
          </a:blipFill>
        </p:spPr>
        <p:txBody>
          <a:bodyPr>
            <a:normAutofit/>
          </a:bodyPr>
          <a:lstStyle/>
          <a:p>
            <a:pPr algn="ctr" eaLnBrk="1" hangingPunct="1">
              <a:lnSpc>
                <a:spcPct val="70000"/>
              </a:lnSpc>
            </a:pPr>
            <a:r>
              <a:rPr lang="ru-RU" sz="3600" b="1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Построение изображений в собирающей линзе</a:t>
            </a:r>
            <a:endParaRPr lang="ru-RU" sz="3600" i="1" dirty="0" smtClean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14282" y="1357298"/>
            <a:ext cx="4191000" cy="1960563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ru-RU" sz="2800" b="1" i="1" u="sng" dirty="0" smtClean="0">
                <a:latin typeface="Arial" charset="0"/>
              </a:rPr>
              <a:t>Расположение предмета:</a:t>
            </a:r>
            <a:r>
              <a:rPr lang="ru-RU" sz="2800" b="1" i="1" dirty="0" smtClean="0">
                <a:latin typeface="Arial" charset="0"/>
              </a:rPr>
              <a:t> </a:t>
            </a:r>
            <a:r>
              <a:rPr lang="ru-RU" sz="2800" i="1" dirty="0" smtClean="0">
                <a:latin typeface="Arial" charset="0"/>
              </a:rPr>
              <a:t>между фокусом (</a:t>
            </a:r>
            <a:r>
              <a:rPr lang="en-US" sz="2800" i="1" dirty="0" smtClean="0">
                <a:latin typeface="Arial" charset="0"/>
              </a:rPr>
              <a:t>F</a:t>
            </a:r>
            <a:r>
              <a:rPr lang="ru-RU" sz="2800" i="1" dirty="0" smtClean="0">
                <a:latin typeface="Arial" charset="0"/>
              </a:rPr>
              <a:t>) и двойным фокусом (2</a:t>
            </a:r>
            <a:r>
              <a:rPr lang="en-US" sz="2800" i="1" dirty="0" smtClean="0">
                <a:latin typeface="Arial" charset="0"/>
              </a:rPr>
              <a:t>F</a:t>
            </a:r>
            <a:r>
              <a:rPr lang="ru-RU" sz="2800" i="1" dirty="0" smtClean="0">
                <a:latin typeface="Arial" charset="0"/>
              </a:rPr>
              <a:t>)  </a:t>
            </a:r>
            <a:r>
              <a:rPr lang="en-US" sz="2800" b="1" i="1" u="sng" dirty="0" smtClean="0">
                <a:latin typeface="Arial" charset="0"/>
              </a:rPr>
              <a:t>F &lt; d &lt; 2F</a:t>
            </a:r>
            <a:endParaRPr lang="ru-RU" sz="2800" b="1" i="1" u="sng" dirty="0" smtClean="0">
              <a:latin typeface="Arial" charset="0"/>
            </a:endParaRPr>
          </a:p>
        </p:txBody>
      </p:sp>
      <p:sp>
        <p:nvSpPr>
          <p:cNvPr id="28" name="Rectangle 7"/>
          <p:cNvSpPr>
            <a:spLocks noChangeArrowheads="1"/>
          </p:cNvSpPr>
          <p:nvPr/>
        </p:nvSpPr>
        <p:spPr bwMode="auto">
          <a:xfrm>
            <a:off x="357158" y="3214686"/>
            <a:ext cx="428628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lnSpc>
                <a:spcPct val="70000"/>
              </a:lnSpc>
            </a:pPr>
            <a:r>
              <a:rPr lang="en-US" sz="2400" b="1" i="1" dirty="0">
                <a:latin typeface="Arial" charset="0"/>
              </a:rPr>
              <a:t>d</a:t>
            </a:r>
            <a:r>
              <a:rPr lang="en-US" sz="2400" i="1" dirty="0">
                <a:latin typeface="Arial" charset="0"/>
              </a:rPr>
              <a:t> - </a:t>
            </a:r>
            <a:r>
              <a:rPr lang="en-US" sz="2400" i="1" dirty="0" err="1">
                <a:latin typeface="Arial" charset="0"/>
              </a:rPr>
              <a:t>расстояние</a:t>
            </a:r>
            <a:r>
              <a:rPr lang="en-US" sz="2400" i="1" dirty="0">
                <a:latin typeface="Arial" charset="0"/>
              </a:rPr>
              <a:t> </a:t>
            </a:r>
            <a:r>
              <a:rPr lang="en-US" sz="2400" i="1" dirty="0" err="1">
                <a:latin typeface="Arial" charset="0"/>
              </a:rPr>
              <a:t>от</a:t>
            </a:r>
            <a:r>
              <a:rPr lang="en-US" sz="2400" i="1" dirty="0">
                <a:latin typeface="Arial" charset="0"/>
              </a:rPr>
              <a:t> </a:t>
            </a:r>
            <a:r>
              <a:rPr lang="en-US" sz="2400" i="1" dirty="0" err="1">
                <a:latin typeface="Arial" charset="0"/>
              </a:rPr>
              <a:t>линзы</a:t>
            </a:r>
            <a:r>
              <a:rPr lang="en-US" sz="2400" i="1" dirty="0">
                <a:latin typeface="Arial" charset="0"/>
              </a:rPr>
              <a:t> </a:t>
            </a:r>
            <a:r>
              <a:rPr lang="en-US" sz="2400" i="1" dirty="0" err="1">
                <a:latin typeface="Arial" charset="0"/>
              </a:rPr>
              <a:t>до</a:t>
            </a:r>
            <a:r>
              <a:rPr lang="en-US" sz="2400" i="1" dirty="0">
                <a:latin typeface="Arial" charset="0"/>
              </a:rPr>
              <a:t> </a:t>
            </a:r>
            <a:r>
              <a:rPr lang="en-US" sz="2400" i="1" dirty="0" err="1" smtClean="0">
                <a:latin typeface="Arial" charset="0"/>
              </a:rPr>
              <a:t>предмета</a:t>
            </a:r>
            <a:r>
              <a:rPr lang="ru-RU" sz="2400" i="1" dirty="0" smtClean="0">
                <a:latin typeface="Arial" charset="0"/>
              </a:rPr>
              <a:t>;</a:t>
            </a:r>
          </a:p>
          <a:p>
            <a:pPr eaLnBrk="0" hangingPunct="0">
              <a:lnSpc>
                <a:spcPct val="70000"/>
              </a:lnSpc>
            </a:pPr>
            <a:r>
              <a:rPr lang="en-US" sz="2400" b="1" i="1" dirty="0" smtClean="0">
                <a:latin typeface="Arial" charset="0"/>
              </a:rPr>
              <a:t>f</a:t>
            </a:r>
            <a:r>
              <a:rPr lang="ru-RU" sz="2400" b="1" i="1" dirty="0" smtClean="0">
                <a:latin typeface="Arial" charset="0"/>
              </a:rPr>
              <a:t> </a:t>
            </a:r>
            <a:r>
              <a:rPr lang="ru-RU" sz="2400" i="1" dirty="0" smtClean="0">
                <a:latin typeface="Arial" charset="0"/>
              </a:rPr>
              <a:t>– расстояние от линзы до изображения</a:t>
            </a:r>
            <a:endParaRPr lang="ru-RU" sz="2400" i="1" dirty="0">
              <a:latin typeface="Arial" charset="0"/>
            </a:endParaRPr>
          </a:p>
        </p:txBody>
      </p:sp>
      <p:sp>
        <p:nvSpPr>
          <p:cNvPr id="29" name="Rectangle 6" descr="Газетная бумага"/>
          <p:cNvSpPr>
            <a:spLocks noChangeArrowheads="1"/>
          </p:cNvSpPr>
          <p:nvPr/>
        </p:nvSpPr>
        <p:spPr bwMode="auto">
          <a:xfrm>
            <a:off x="357158" y="4429132"/>
            <a:ext cx="3810000" cy="2286000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ru-RU" sz="2800" b="1" i="1" u="sng" dirty="0">
                <a:solidFill>
                  <a:schemeClr val="tx2"/>
                </a:solidFill>
                <a:latin typeface="Arial" charset="0"/>
              </a:rPr>
              <a:t>Характеристика изображения:</a:t>
            </a:r>
            <a:endParaRPr lang="ru-RU" sz="2800" b="1" i="1" dirty="0">
              <a:solidFill>
                <a:schemeClr val="tx2"/>
              </a:solidFill>
              <a:latin typeface="Arial" charset="0"/>
            </a:endParaRPr>
          </a:p>
          <a:p>
            <a:pPr algn="ctr" eaLnBrk="0" hangingPunct="0"/>
            <a:r>
              <a:rPr lang="ru-RU" sz="2800" b="1" i="1" dirty="0">
                <a:solidFill>
                  <a:schemeClr val="tx2"/>
                </a:solidFill>
                <a:latin typeface="Arial" charset="0"/>
              </a:rPr>
              <a:t>Увеличенное,</a:t>
            </a:r>
          </a:p>
          <a:p>
            <a:pPr algn="ctr" eaLnBrk="0" hangingPunct="0"/>
            <a:r>
              <a:rPr lang="ru-RU" sz="2800" b="1" i="1" dirty="0">
                <a:solidFill>
                  <a:schemeClr val="tx2"/>
                </a:solidFill>
                <a:latin typeface="Arial" charset="0"/>
              </a:rPr>
              <a:t>перевернутое,</a:t>
            </a:r>
          </a:p>
          <a:p>
            <a:pPr algn="ctr" eaLnBrk="0" hangingPunct="0"/>
            <a:r>
              <a:rPr lang="ru-RU" sz="2800" b="1" i="1" dirty="0">
                <a:solidFill>
                  <a:schemeClr val="tx2"/>
                </a:solidFill>
                <a:latin typeface="Arial" charset="0"/>
              </a:rPr>
              <a:t>действительное</a:t>
            </a:r>
          </a:p>
        </p:txBody>
      </p:sp>
      <p:pic>
        <p:nvPicPr>
          <p:cNvPr id="3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64890" y="3717660"/>
            <a:ext cx="4050514" cy="3000640"/>
          </a:xfrm>
          <a:prstGeom prst="rect">
            <a:avLst/>
          </a:prstGeom>
          <a:noFill/>
        </p:spPr>
      </p:pic>
      <p:cxnSp>
        <p:nvCxnSpPr>
          <p:cNvPr id="32" name="Прямая соединительная линия 31"/>
          <p:cNvCxnSpPr>
            <a:stCxn id="18" idx="2"/>
          </p:cNvCxnSpPr>
          <p:nvPr/>
        </p:nvCxnSpPr>
        <p:spPr>
          <a:xfrm rot="5400000">
            <a:off x="4822033" y="2607463"/>
            <a:ext cx="928694" cy="1588"/>
          </a:xfrm>
          <a:prstGeom prst="line">
            <a:avLst/>
          </a:prstGeom>
          <a:ln w="158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>
            <a:off x="5286380" y="2928934"/>
            <a:ext cx="1143008" cy="1588"/>
          </a:xfrm>
          <a:prstGeom prst="straightConnector1">
            <a:avLst/>
          </a:prstGeom>
          <a:ln w="1587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 rot="5400000">
            <a:off x="7608115" y="2893215"/>
            <a:ext cx="928694" cy="1588"/>
          </a:xfrm>
          <a:prstGeom prst="line">
            <a:avLst/>
          </a:prstGeom>
          <a:ln w="158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>
            <a:off x="6429388" y="3071810"/>
            <a:ext cx="1643074" cy="1588"/>
          </a:xfrm>
          <a:prstGeom prst="straightConnector1">
            <a:avLst/>
          </a:prstGeom>
          <a:ln w="1587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 Box 91"/>
          <p:cNvSpPr txBox="1">
            <a:spLocks noChangeArrowheads="1"/>
          </p:cNvSpPr>
          <p:nvPr/>
        </p:nvSpPr>
        <p:spPr bwMode="auto">
          <a:xfrm>
            <a:off x="5643570" y="2857496"/>
            <a:ext cx="356188" cy="46166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 b="1" dirty="0" smtClean="0">
                <a:latin typeface="Times New Roman" charset="0"/>
              </a:rPr>
              <a:t>d</a:t>
            </a:r>
            <a:endParaRPr lang="ru-RU" sz="2400" b="1" dirty="0">
              <a:latin typeface="Times New Roman" charset="0"/>
            </a:endParaRPr>
          </a:p>
        </p:txBody>
      </p:sp>
      <p:sp>
        <p:nvSpPr>
          <p:cNvPr id="40" name="Text Box 91"/>
          <p:cNvSpPr txBox="1">
            <a:spLocks noChangeArrowheads="1"/>
          </p:cNvSpPr>
          <p:nvPr/>
        </p:nvSpPr>
        <p:spPr bwMode="auto">
          <a:xfrm>
            <a:off x="7072330" y="3000372"/>
            <a:ext cx="287258" cy="46166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 b="1" dirty="0" smtClean="0">
                <a:latin typeface="Times New Roman" charset="0"/>
              </a:rPr>
              <a:t>f</a:t>
            </a:r>
            <a:endParaRPr lang="ru-RU" sz="2400" b="1" dirty="0">
              <a:latin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utoUpdateAnimBg="0"/>
      <p:bldP spid="29" grpId="0" uiExpand="1" build="p" animBg="1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 descr="Газетная бумага"/>
          <p:cNvSpPr>
            <a:spLocks noGrp="1" noChangeArrowheads="1"/>
          </p:cNvSpPr>
          <p:nvPr>
            <p:ph type="title"/>
          </p:nvPr>
        </p:nvSpPr>
        <p:spPr>
          <a:xfrm>
            <a:off x="714348" y="214290"/>
            <a:ext cx="7793038" cy="1000132"/>
          </a:xfrm>
          <a:blipFill dpi="0" rotWithShape="0">
            <a:blip r:embed="rId3"/>
            <a:srcRect/>
            <a:tile tx="0" ty="0" sx="100000" sy="100000" flip="none" algn="tl"/>
          </a:blipFill>
        </p:spPr>
        <p:txBody>
          <a:bodyPr>
            <a:normAutofit/>
          </a:bodyPr>
          <a:lstStyle/>
          <a:p>
            <a:pPr algn="ctr" eaLnBrk="1" hangingPunct="1">
              <a:lnSpc>
                <a:spcPct val="80000"/>
              </a:lnSpc>
            </a:pPr>
            <a:r>
              <a:rPr lang="ru-RU" sz="3600" b="1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Построение изображений в собирающей линзе</a:t>
            </a:r>
            <a:endParaRPr lang="ru-RU" sz="3600" i="1" dirty="0" smtClean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28596" y="1643050"/>
            <a:ext cx="3810000" cy="1884363"/>
          </a:xfrm>
        </p:spPr>
        <p:txBody>
          <a:bodyPr/>
          <a:lstStyle/>
          <a:p>
            <a:pPr eaLnBrk="1" hangingPunct="1"/>
            <a:r>
              <a:rPr lang="ru-RU" sz="2800" b="1" i="1" u="sng" dirty="0" smtClean="0">
                <a:latin typeface="Arial" charset="0"/>
              </a:rPr>
              <a:t>Расположение предмета:</a:t>
            </a:r>
            <a:r>
              <a:rPr lang="ru-RU" sz="2800" b="1" i="1" dirty="0" smtClean="0">
                <a:latin typeface="Arial" charset="0"/>
              </a:rPr>
              <a:t> </a:t>
            </a:r>
            <a:r>
              <a:rPr lang="ru-RU" sz="2800" i="1" dirty="0" smtClean="0">
                <a:latin typeface="Arial" charset="0"/>
              </a:rPr>
              <a:t>за двойным фокусом (2</a:t>
            </a:r>
            <a:r>
              <a:rPr lang="en-US" sz="2800" i="1" dirty="0" smtClean="0">
                <a:latin typeface="Arial" charset="0"/>
              </a:rPr>
              <a:t>F</a:t>
            </a:r>
            <a:r>
              <a:rPr lang="ru-RU" sz="2800" i="1" dirty="0" smtClean="0">
                <a:latin typeface="Arial" charset="0"/>
              </a:rPr>
              <a:t>)  </a:t>
            </a:r>
            <a:r>
              <a:rPr lang="en-US" sz="2800" b="1" i="1" u="sng" dirty="0" smtClean="0">
                <a:latin typeface="Arial" charset="0"/>
              </a:rPr>
              <a:t>d &gt; 2F</a:t>
            </a:r>
            <a:endParaRPr lang="ru-RU" sz="2800" b="1" i="1" u="sng" dirty="0" smtClean="0">
              <a:latin typeface="Arial" charset="0"/>
            </a:endParaRPr>
          </a:p>
        </p:txBody>
      </p:sp>
      <p:graphicFrame>
        <p:nvGraphicFramePr>
          <p:cNvPr id="59392" name="Object 1024"/>
          <p:cNvGraphicFramePr>
            <a:graphicFrameLocks noChangeAspect="1"/>
          </p:cNvGraphicFramePr>
          <p:nvPr>
            <p:ph type="clipArt" sz="half" idx="2"/>
          </p:nvPr>
        </p:nvGraphicFramePr>
        <p:xfrm>
          <a:off x="4714876" y="4143380"/>
          <a:ext cx="3918885" cy="2428892"/>
        </p:xfrm>
        <a:graphic>
          <a:graphicData uri="http://schemas.openxmlformats.org/presentationml/2006/ole">
            <p:oleObj spid="_x0000_s25602" name="Точечный рисунок" r:id="rId4" imgW="4466667" imgH="2172003" progId="PBrush">
              <p:embed/>
            </p:oleObj>
          </a:graphicData>
        </a:graphic>
      </p:graphicFrame>
      <p:sp>
        <p:nvSpPr>
          <p:cNvPr id="41990" name="Rectangle 6" descr="Газетная бумага"/>
          <p:cNvSpPr>
            <a:spLocks noChangeArrowheads="1"/>
          </p:cNvSpPr>
          <p:nvPr/>
        </p:nvSpPr>
        <p:spPr bwMode="auto">
          <a:xfrm>
            <a:off x="500034" y="4143380"/>
            <a:ext cx="3643338" cy="2286000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ru-RU" sz="2800" b="1" i="1" u="sng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Характеристика изображения:</a:t>
            </a:r>
            <a:endParaRPr lang="ru-RU" sz="2800" b="1" i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algn="ctr" eaLnBrk="0" hangingPunct="0"/>
            <a:r>
              <a:rPr lang="ru-RU" sz="28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Уменьшенное,</a:t>
            </a:r>
          </a:p>
          <a:p>
            <a:pPr algn="ctr" eaLnBrk="0" hangingPunct="0"/>
            <a:r>
              <a:rPr lang="ru-RU" sz="28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перевернутое,</a:t>
            </a:r>
          </a:p>
          <a:p>
            <a:pPr algn="ctr" eaLnBrk="0" hangingPunct="0"/>
            <a:r>
              <a:rPr lang="ru-RU" sz="28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действительное</a:t>
            </a:r>
          </a:p>
        </p:txBody>
      </p:sp>
      <p:pic>
        <p:nvPicPr>
          <p:cNvPr id="6" name="Рисунок 5" descr="linza.gif"/>
          <p:cNvPicPr>
            <a:picLocks noChangeAspect="1"/>
          </p:cNvPicPr>
          <p:nvPr/>
        </p:nvPicPr>
        <p:blipFill>
          <a:blip r:embed="rId5"/>
          <a:srcRect r="49062" b="51252"/>
          <a:stretch>
            <a:fillRect/>
          </a:stretch>
        </p:blipFill>
        <p:spPr>
          <a:xfrm>
            <a:off x="4714876" y="1357298"/>
            <a:ext cx="3881438" cy="24288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199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19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419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419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419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90" grpId="0" uiExpand="1" build="p" animBg="1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 descr="Газетная бумага"/>
          <p:cNvSpPr>
            <a:spLocks noGrp="1" noChangeArrowheads="1"/>
          </p:cNvSpPr>
          <p:nvPr>
            <p:ph type="title"/>
          </p:nvPr>
        </p:nvSpPr>
        <p:spPr>
          <a:xfrm>
            <a:off x="714348" y="142852"/>
            <a:ext cx="7793038" cy="981060"/>
          </a:xfrm>
          <a:blipFill dpi="0" rotWithShape="0">
            <a:blip r:embed="rId3"/>
            <a:srcRect/>
            <a:tile tx="0" ty="0" sx="100000" sy="100000" flip="none" algn="tl"/>
          </a:blipFill>
        </p:spPr>
        <p:txBody>
          <a:bodyPr>
            <a:normAutofit/>
          </a:bodyPr>
          <a:lstStyle/>
          <a:p>
            <a:pPr algn="ctr" eaLnBrk="1" hangingPunct="1">
              <a:lnSpc>
                <a:spcPct val="70000"/>
              </a:lnSpc>
            </a:pPr>
            <a:r>
              <a:rPr lang="ru-RU" sz="3600" b="1" i="1" dirty="0" smtClean="0">
                <a:latin typeface="Arial" charset="0"/>
              </a:rPr>
              <a:t>Построение изображений в собирающей линзе</a:t>
            </a:r>
            <a:endParaRPr lang="ru-RU" sz="3600" i="1" dirty="0" smtClean="0">
              <a:latin typeface="Arial" charset="0"/>
            </a:endParaRPr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42910" y="1571612"/>
            <a:ext cx="3810000" cy="1944688"/>
          </a:xfrm>
        </p:spPr>
        <p:txBody>
          <a:bodyPr/>
          <a:lstStyle/>
          <a:p>
            <a:pPr eaLnBrk="1" hangingPunct="1"/>
            <a:r>
              <a:rPr lang="ru-RU" sz="2800" b="1" i="1" dirty="0" smtClean="0">
                <a:latin typeface="Arial" charset="0"/>
              </a:rPr>
              <a:t>Расположение предмета: </a:t>
            </a:r>
            <a:r>
              <a:rPr lang="ru-RU" sz="2800" i="1" dirty="0" smtClean="0">
                <a:latin typeface="Arial" charset="0"/>
              </a:rPr>
              <a:t>между фокусом (</a:t>
            </a:r>
            <a:r>
              <a:rPr lang="en-US" sz="2800" i="1" dirty="0" smtClean="0">
                <a:latin typeface="Arial" charset="0"/>
              </a:rPr>
              <a:t>F</a:t>
            </a:r>
            <a:r>
              <a:rPr lang="ru-RU" sz="2800" i="1" dirty="0" smtClean="0">
                <a:latin typeface="Arial" charset="0"/>
              </a:rPr>
              <a:t>) и линзой </a:t>
            </a:r>
            <a:r>
              <a:rPr lang="en-US" sz="2800" b="1" i="1" u="sng" dirty="0" smtClean="0">
                <a:latin typeface="Arial" charset="0"/>
              </a:rPr>
              <a:t>d &lt; F</a:t>
            </a:r>
            <a:endParaRPr lang="ru-RU" sz="2800" b="1" i="1" u="sng" dirty="0" smtClean="0">
              <a:latin typeface="Arial" charset="0"/>
            </a:endParaRPr>
          </a:p>
        </p:txBody>
      </p:sp>
      <p:graphicFrame>
        <p:nvGraphicFramePr>
          <p:cNvPr id="60416" name="Object 0"/>
          <p:cNvGraphicFramePr>
            <a:graphicFrameLocks noChangeAspect="1"/>
          </p:cNvGraphicFramePr>
          <p:nvPr>
            <p:ph type="clipArt" sz="half" idx="2"/>
          </p:nvPr>
        </p:nvGraphicFramePr>
        <p:xfrm>
          <a:off x="5203097" y="4214818"/>
          <a:ext cx="2940803" cy="2522534"/>
        </p:xfrm>
        <a:graphic>
          <a:graphicData uri="http://schemas.openxmlformats.org/presentationml/2006/ole">
            <p:oleObj spid="_x0000_s24578" name="Точечный рисунок" r:id="rId4" imgW="2695951" imgH="2486372" progId="PBrush">
              <p:embed/>
            </p:oleObj>
          </a:graphicData>
        </a:graphic>
      </p:graphicFrame>
      <p:sp>
        <p:nvSpPr>
          <p:cNvPr id="43016" name="Rectangle 8" descr="Газетная бумага"/>
          <p:cNvSpPr>
            <a:spLocks noChangeArrowheads="1"/>
          </p:cNvSpPr>
          <p:nvPr/>
        </p:nvSpPr>
        <p:spPr bwMode="auto">
          <a:xfrm>
            <a:off x="609600" y="4343400"/>
            <a:ext cx="3810000" cy="2209800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ru-RU" sz="2800" b="1" i="1" u="sng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Характеристика изображения:</a:t>
            </a:r>
            <a:endParaRPr lang="ru-RU" sz="2800" b="1" i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algn="ctr" eaLnBrk="0" hangingPunct="0"/>
            <a:r>
              <a:rPr lang="ru-RU" sz="28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Увеличенное, </a:t>
            </a:r>
          </a:p>
          <a:p>
            <a:pPr algn="ctr" eaLnBrk="0" hangingPunct="0"/>
            <a:r>
              <a:rPr lang="ru-RU" sz="28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прямое, </a:t>
            </a:r>
          </a:p>
          <a:p>
            <a:pPr algn="ctr" eaLnBrk="0" hangingPunct="0"/>
            <a:r>
              <a:rPr lang="ru-RU" sz="28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мнимое</a:t>
            </a:r>
          </a:p>
        </p:txBody>
      </p:sp>
      <p:pic>
        <p:nvPicPr>
          <p:cNvPr id="8" name="Рисунок 7" descr="linza.gif"/>
          <p:cNvPicPr>
            <a:picLocks noChangeAspect="1"/>
          </p:cNvPicPr>
          <p:nvPr/>
        </p:nvPicPr>
        <p:blipFill>
          <a:blip r:embed="rId5"/>
          <a:srcRect l="50000" b="46160"/>
          <a:stretch>
            <a:fillRect/>
          </a:stretch>
        </p:blipFill>
        <p:spPr>
          <a:xfrm>
            <a:off x="4857752" y="1214423"/>
            <a:ext cx="3643338" cy="26642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30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30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430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430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430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6" grpId="0" uiExpand="1" build="p" animBg="1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 descr="Газетная бумага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68346"/>
          </a:xfrm>
          <a:blipFill dpi="0" rotWithShape="0">
            <a:blip r:embed="rId2"/>
            <a:srcRect/>
            <a:tile tx="0" ty="0" sx="100000" sy="100000" flip="none" algn="tl"/>
          </a:blipFill>
        </p:spPr>
        <p:txBody>
          <a:bodyPr>
            <a:normAutofit/>
          </a:bodyPr>
          <a:lstStyle/>
          <a:p>
            <a:pPr algn="ctr" eaLnBrk="1" hangingPunct="1">
              <a:lnSpc>
                <a:spcPct val="70000"/>
              </a:lnSpc>
            </a:pPr>
            <a:r>
              <a:rPr lang="ru-RU" sz="3600" b="1" i="1" dirty="0" smtClean="0">
                <a:latin typeface="Arial" charset="0"/>
              </a:rPr>
              <a:t>Построение изображений в собирающей линзе</a:t>
            </a:r>
            <a:endParaRPr lang="ru-RU" sz="3600" i="1" dirty="0" smtClean="0">
              <a:latin typeface="Arial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1757362"/>
          </a:xfrm>
        </p:spPr>
        <p:txBody>
          <a:bodyPr>
            <a:normAutofit lnSpcReduction="10000"/>
          </a:bodyPr>
          <a:lstStyle/>
          <a:p>
            <a:r>
              <a:rPr lang="ru-RU" b="1" i="1" dirty="0" smtClean="0">
                <a:latin typeface="Arial" charset="0"/>
              </a:rPr>
              <a:t>Расположение предмета: </a:t>
            </a:r>
            <a:r>
              <a:rPr lang="ru-RU" i="1" dirty="0" smtClean="0">
                <a:latin typeface="Arial" charset="0"/>
              </a:rPr>
              <a:t>в фокусе (фокальной плоскости)</a:t>
            </a:r>
            <a:endParaRPr lang="ru-RU" i="1" u="sng" dirty="0" smtClean="0">
              <a:latin typeface="Arial" charset="0"/>
            </a:endParaRPr>
          </a:p>
        </p:txBody>
      </p:sp>
      <p:pic>
        <p:nvPicPr>
          <p:cNvPr id="8" name="Содержимое 7" descr="linza.gif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 l="46250" t="53756"/>
          <a:stretch>
            <a:fillRect/>
          </a:stretch>
        </p:blipFill>
        <p:spPr>
          <a:xfrm>
            <a:off x="4643438" y="1357298"/>
            <a:ext cx="4038600" cy="2601625"/>
          </a:xfrm>
          <a:prstGeom prst="rect">
            <a:avLst/>
          </a:prstGeom>
        </p:spPr>
      </p:pic>
      <p:sp>
        <p:nvSpPr>
          <p:cNvPr id="9" name="Rectangle 8" descr="Газетная бумага"/>
          <p:cNvSpPr>
            <a:spLocks noChangeArrowheads="1"/>
          </p:cNvSpPr>
          <p:nvPr/>
        </p:nvSpPr>
        <p:spPr bwMode="auto">
          <a:xfrm>
            <a:off x="500034" y="4572008"/>
            <a:ext cx="3810000" cy="1371616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ru-RU" sz="2800" b="1" i="1" u="sng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Характеристика изображения:</a:t>
            </a:r>
            <a:endParaRPr lang="ru-RU" sz="2800" b="1" i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algn="ctr" eaLnBrk="0" hangingPunct="0"/>
            <a:r>
              <a:rPr lang="ru-RU" sz="28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нет</a:t>
            </a:r>
            <a:endParaRPr lang="ru-RU" sz="2800" b="1" i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grpSp>
        <p:nvGrpSpPr>
          <p:cNvPr id="10" name="Group 82"/>
          <p:cNvGrpSpPr>
            <a:grpSpLocks/>
          </p:cNvGrpSpPr>
          <p:nvPr/>
        </p:nvGrpSpPr>
        <p:grpSpPr bwMode="auto">
          <a:xfrm>
            <a:off x="4500562" y="4714884"/>
            <a:ext cx="4357718" cy="1428760"/>
            <a:chOff x="720" y="624"/>
            <a:chExt cx="4416" cy="1392"/>
          </a:xfrm>
        </p:grpSpPr>
        <p:sp>
          <p:nvSpPr>
            <p:cNvPr id="11" name="Line 83"/>
            <p:cNvSpPr>
              <a:spLocks noChangeShapeType="1"/>
            </p:cNvSpPr>
            <p:nvPr/>
          </p:nvSpPr>
          <p:spPr bwMode="auto">
            <a:xfrm>
              <a:off x="2688" y="624"/>
              <a:ext cx="0" cy="13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arrow" w="lg" len="med"/>
              <a:tailEnd type="arrow" w="lg" len="sm"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12" name="Group 84"/>
            <p:cNvGrpSpPr>
              <a:grpSpLocks/>
            </p:cNvGrpSpPr>
            <p:nvPr/>
          </p:nvGrpSpPr>
          <p:grpSpPr bwMode="auto">
            <a:xfrm>
              <a:off x="720" y="912"/>
              <a:ext cx="4416" cy="858"/>
              <a:chOff x="720" y="912"/>
              <a:chExt cx="4416" cy="858"/>
            </a:xfrm>
          </p:grpSpPr>
          <p:grpSp>
            <p:nvGrpSpPr>
              <p:cNvPr id="13" name="Group 85"/>
              <p:cNvGrpSpPr>
                <a:grpSpLocks/>
              </p:cNvGrpSpPr>
              <p:nvPr/>
            </p:nvGrpSpPr>
            <p:grpSpPr bwMode="auto">
              <a:xfrm>
                <a:off x="720" y="912"/>
                <a:ext cx="4416" cy="858"/>
                <a:chOff x="720" y="912"/>
                <a:chExt cx="4416" cy="858"/>
              </a:xfrm>
            </p:grpSpPr>
            <p:grpSp>
              <p:nvGrpSpPr>
                <p:cNvPr id="17" name="Group 86"/>
                <p:cNvGrpSpPr>
                  <a:grpSpLocks/>
                </p:cNvGrpSpPr>
                <p:nvPr/>
              </p:nvGrpSpPr>
              <p:grpSpPr bwMode="auto">
                <a:xfrm>
                  <a:off x="720" y="1296"/>
                  <a:ext cx="4416" cy="96"/>
                  <a:chOff x="768" y="1344"/>
                  <a:chExt cx="4416" cy="96"/>
                </a:xfrm>
              </p:grpSpPr>
              <p:sp>
                <p:nvSpPr>
                  <p:cNvPr id="20" name="Line 87"/>
                  <p:cNvSpPr>
                    <a:spLocks noChangeShapeType="1"/>
                  </p:cNvSpPr>
                  <p:nvPr/>
                </p:nvSpPr>
                <p:spPr bwMode="auto">
                  <a:xfrm>
                    <a:off x="768" y="1392"/>
                    <a:ext cx="4416" cy="0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1" name="Oval 88"/>
                  <p:cNvSpPr>
                    <a:spLocks noChangeArrowheads="1"/>
                  </p:cNvSpPr>
                  <p:nvPr/>
                </p:nvSpPr>
                <p:spPr bwMode="auto">
                  <a:xfrm>
                    <a:off x="4032" y="1344"/>
                    <a:ext cx="96" cy="96"/>
                  </a:xfrm>
                  <a:prstGeom prst="ellipse">
                    <a:avLst/>
                  </a:prstGeom>
                  <a:solidFill>
                    <a:schemeClr val="bg2"/>
                  </a:solidFill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2" name="Oval 89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1296" y="1344"/>
                    <a:ext cx="96" cy="96"/>
                  </a:xfrm>
                  <a:prstGeom prst="ellipse">
                    <a:avLst/>
                  </a:prstGeom>
                  <a:solidFill>
                    <a:schemeClr val="bg2"/>
                  </a:solidFill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rot="10800000" wrap="none" anchor="ctr"/>
                  <a:lstStyle/>
                  <a:p>
                    <a:endParaRPr lang="ru-RU"/>
                  </a:p>
                </p:txBody>
              </p:sp>
            </p:grpSp>
            <p:sp>
              <p:nvSpPr>
                <p:cNvPr id="18" name="Text Box 90"/>
                <p:cNvSpPr txBox="1">
                  <a:spLocks noChangeArrowheads="1"/>
                </p:cNvSpPr>
                <p:nvPr/>
              </p:nvSpPr>
              <p:spPr bwMode="auto">
                <a:xfrm>
                  <a:off x="1227" y="1320"/>
                  <a:ext cx="377" cy="450"/>
                </a:xfrm>
                <a:prstGeom prst="rect">
                  <a:avLst/>
                </a:prstGeom>
                <a:noFill/>
                <a:ln w="19050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en-US" sz="2400" b="1" dirty="0">
                      <a:latin typeface="Times New Roman" charset="0"/>
                    </a:rPr>
                    <a:t>F</a:t>
                  </a:r>
                  <a:endParaRPr lang="ru-RU" sz="2400" b="1" dirty="0">
                    <a:latin typeface="Times New Roman" charset="0"/>
                  </a:endParaRPr>
                </a:p>
              </p:txBody>
            </p:sp>
            <p:sp>
              <p:nvSpPr>
                <p:cNvPr id="19" name="Text Box 91"/>
                <p:cNvSpPr txBox="1">
                  <a:spLocks noChangeArrowheads="1"/>
                </p:cNvSpPr>
                <p:nvPr/>
              </p:nvSpPr>
              <p:spPr bwMode="auto">
                <a:xfrm>
                  <a:off x="3936" y="912"/>
                  <a:ext cx="377" cy="450"/>
                </a:xfrm>
                <a:prstGeom prst="rect">
                  <a:avLst/>
                </a:prstGeom>
                <a:noFill/>
                <a:ln w="19050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en-US" sz="2400" b="1" dirty="0">
                      <a:latin typeface="Times New Roman" charset="0"/>
                    </a:rPr>
                    <a:t>F</a:t>
                  </a:r>
                  <a:endParaRPr lang="ru-RU" sz="2400" b="1" dirty="0">
                    <a:latin typeface="Times New Roman" charset="0"/>
                  </a:endParaRPr>
                </a:p>
              </p:txBody>
            </p:sp>
          </p:grpSp>
          <p:grpSp>
            <p:nvGrpSpPr>
              <p:cNvPr id="14" name="Group 92"/>
              <p:cNvGrpSpPr>
                <a:grpSpLocks/>
              </p:cNvGrpSpPr>
              <p:nvPr/>
            </p:nvGrpSpPr>
            <p:grpSpPr bwMode="auto">
              <a:xfrm>
                <a:off x="2385" y="972"/>
                <a:ext cx="351" cy="450"/>
                <a:chOff x="2385" y="2652"/>
                <a:chExt cx="351" cy="450"/>
              </a:xfrm>
            </p:grpSpPr>
            <p:sp>
              <p:nvSpPr>
                <p:cNvPr id="15" name="Oval 93"/>
                <p:cNvSpPr>
                  <a:spLocks noChangeArrowheads="1"/>
                </p:cNvSpPr>
                <p:nvPr/>
              </p:nvSpPr>
              <p:spPr bwMode="auto">
                <a:xfrm>
                  <a:off x="2640" y="2976"/>
                  <a:ext cx="96" cy="96"/>
                </a:xfrm>
                <a:prstGeom prst="ellipse">
                  <a:avLst/>
                </a:prstGeom>
                <a:solidFill>
                  <a:schemeClr val="tx1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6" name="Text Box 94"/>
                <p:cNvSpPr txBox="1">
                  <a:spLocks noChangeArrowheads="1"/>
                </p:cNvSpPr>
                <p:nvPr/>
              </p:nvSpPr>
              <p:spPr bwMode="auto">
                <a:xfrm>
                  <a:off x="2385" y="2652"/>
                  <a:ext cx="343" cy="450"/>
                </a:xfrm>
                <a:prstGeom prst="rect">
                  <a:avLst/>
                </a:prstGeom>
                <a:noFill/>
                <a:ln w="19050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ru-RU" sz="2400" b="1" dirty="0">
                      <a:latin typeface="Times New Roman" charset="0"/>
                    </a:rPr>
                    <a:t>0</a:t>
                  </a:r>
                </a:p>
              </p:txBody>
            </p:sp>
          </p:grpSp>
        </p:grpSp>
      </p:grpSp>
      <p:cxnSp>
        <p:nvCxnSpPr>
          <p:cNvPr id="24" name="Прямая со стрелкой 23"/>
          <p:cNvCxnSpPr/>
          <p:nvPr/>
        </p:nvCxnSpPr>
        <p:spPr>
          <a:xfrm rot="5400000" flipH="1" flipV="1">
            <a:off x="4536281" y="5464983"/>
            <a:ext cx="1071570" cy="158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>
            <a:off x="5072066" y="4929198"/>
            <a:ext cx="135732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>
            <a:off x="5072066" y="6000768"/>
            <a:ext cx="135732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>
            <a:off x="6429388" y="4929198"/>
            <a:ext cx="2000264" cy="7858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 flipV="1">
            <a:off x="6429388" y="5214950"/>
            <a:ext cx="1928826" cy="7858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>
            <a:off x="5072066" y="4929198"/>
            <a:ext cx="2928958" cy="1143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 flipV="1">
            <a:off x="5072066" y="4786322"/>
            <a:ext cx="2928958" cy="121444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 Box 90"/>
          <p:cNvSpPr txBox="1">
            <a:spLocks noChangeArrowheads="1"/>
          </p:cNvSpPr>
          <p:nvPr/>
        </p:nvSpPr>
        <p:spPr bwMode="auto">
          <a:xfrm>
            <a:off x="4714876" y="5857892"/>
            <a:ext cx="407484" cy="46166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ru-RU" sz="2400" b="1" dirty="0" smtClean="0">
                <a:latin typeface="Times New Roman" charset="0"/>
              </a:rPr>
              <a:t>А</a:t>
            </a:r>
            <a:endParaRPr lang="ru-RU" sz="2400" b="1" dirty="0">
              <a:latin typeface="Times New Roman" charset="0"/>
            </a:endParaRPr>
          </a:p>
        </p:txBody>
      </p:sp>
      <p:sp>
        <p:nvSpPr>
          <p:cNvPr id="42" name="Text Box 90"/>
          <p:cNvSpPr txBox="1">
            <a:spLocks noChangeArrowheads="1"/>
          </p:cNvSpPr>
          <p:nvPr/>
        </p:nvSpPr>
        <p:spPr bwMode="auto">
          <a:xfrm>
            <a:off x="4714876" y="4572008"/>
            <a:ext cx="389850" cy="46166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ru-RU" sz="2400" b="1" dirty="0" smtClean="0">
                <a:latin typeface="Times New Roman" charset="0"/>
              </a:rPr>
              <a:t>В</a:t>
            </a:r>
            <a:endParaRPr lang="ru-RU" sz="2400" b="1" dirty="0">
              <a:latin typeface="Times New Roman" charset="0"/>
            </a:endParaRPr>
          </a:p>
        </p:txBody>
      </p:sp>
      <p:cxnSp>
        <p:nvCxnSpPr>
          <p:cNvPr id="44" name="Прямая соединительная линия 43"/>
          <p:cNvCxnSpPr/>
          <p:nvPr/>
        </p:nvCxnSpPr>
        <p:spPr>
          <a:xfrm rot="5400000" flipH="1" flipV="1">
            <a:off x="4856958" y="4786322"/>
            <a:ext cx="429422" cy="794"/>
          </a:xfrm>
          <a:prstGeom prst="line">
            <a:avLst/>
          </a:prstGeom>
          <a:ln w="158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 rot="5400000">
            <a:off x="4929190" y="6143644"/>
            <a:ext cx="285752" cy="1588"/>
          </a:xfrm>
          <a:prstGeom prst="line">
            <a:avLst/>
          </a:prstGeom>
          <a:ln w="158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 animBg="1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 descr="Газетная бумага"/>
          <p:cNvSpPr>
            <a:spLocks noGrp="1" noChangeArrowheads="1"/>
          </p:cNvSpPr>
          <p:nvPr>
            <p:ph type="title"/>
          </p:nvPr>
        </p:nvSpPr>
        <p:spPr>
          <a:xfrm>
            <a:off x="714348" y="214290"/>
            <a:ext cx="7793038" cy="857256"/>
          </a:xfrm>
          <a:blipFill dpi="0" rotWithShape="0">
            <a:blip r:embed="rId3"/>
            <a:srcRect/>
            <a:tile tx="0" ty="0" sx="100000" sy="100000" flip="none" algn="tl"/>
          </a:blipFill>
        </p:spPr>
        <p:txBody>
          <a:bodyPr>
            <a:normAutofit fontScale="90000"/>
          </a:bodyPr>
          <a:lstStyle/>
          <a:p>
            <a:pPr algn="ctr" eaLnBrk="1" hangingPunct="1">
              <a:lnSpc>
                <a:spcPct val="80000"/>
              </a:lnSpc>
            </a:pPr>
            <a:r>
              <a:rPr lang="ru-RU" sz="3600" b="1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Построение изображений в </a:t>
            </a:r>
            <a:r>
              <a:rPr lang="ru-RU" sz="4000" b="1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рассеивающей</a:t>
            </a:r>
            <a:r>
              <a:rPr lang="ru-RU" sz="3600" b="1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линзе</a:t>
            </a:r>
            <a:endParaRPr lang="ru-RU" sz="3600" i="1" dirty="0" smtClean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00034" y="1857364"/>
            <a:ext cx="3617913" cy="1579563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ru-RU" sz="2800" b="1" i="1" dirty="0" smtClean="0">
                <a:latin typeface="Arial" charset="0"/>
              </a:rPr>
              <a:t>Расположение предмета</a:t>
            </a:r>
            <a:r>
              <a:rPr lang="ru-RU" sz="2400" b="1" i="1" dirty="0" smtClean="0">
                <a:latin typeface="Arial" charset="0"/>
              </a:rPr>
              <a:t> </a:t>
            </a:r>
            <a:r>
              <a:rPr lang="ru-RU" sz="2800" i="1" dirty="0" smtClean="0">
                <a:latin typeface="Arial" charset="0"/>
              </a:rPr>
              <a:t>относительно линзы – любое</a:t>
            </a:r>
          </a:p>
        </p:txBody>
      </p:sp>
      <p:graphicFrame>
        <p:nvGraphicFramePr>
          <p:cNvPr id="61440" name="Object 0"/>
          <p:cNvGraphicFramePr>
            <a:graphicFrameLocks noChangeAspect="1"/>
          </p:cNvGraphicFramePr>
          <p:nvPr>
            <p:ph type="clipArt" sz="half" idx="2"/>
          </p:nvPr>
        </p:nvGraphicFramePr>
        <p:xfrm>
          <a:off x="5214941" y="4071942"/>
          <a:ext cx="3080627" cy="2643185"/>
        </p:xfrm>
        <a:graphic>
          <a:graphicData uri="http://schemas.openxmlformats.org/presentationml/2006/ole">
            <p:oleObj spid="_x0000_s26626" name="Точечный рисунок" r:id="rId4" imgW="3057143" imgH="2762636" progId="PBrush">
              <p:embed/>
            </p:oleObj>
          </a:graphicData>
        </a:graphic>
      </p:graphicFrame>
      <p:sp>
        <p:nvSpPr>
          <p:cNvPr id="44038" name="Rectangle 6" descr="Газетная бумага"/>
          <p:cNvSpPr>
            <a:spLocks noChangeArrowheads="1"/>
          </p:cNvSpPr>
          <p:nvPr/>
        </p:nvSpPr>
        <p:spPr bwMode="auto">
          <a:xfrm>
            <a:off x="457200" y="4191000"/>
            <a:ext cx="3810000" cy="2209800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ru-RU" sz="2800" b="1" i="1" u="sng" dirty="0">
                <a:solidFill>
                  <a:schemeClr val="tx2"/>
                </a:solidFill>
                <a:latin typeface="Arial" charset="0"/>
              </a:rPr>
              <a:t>Характеристика изображения:</a:t>
            </a:r>
            <a:endParaRPr lang="ru-RU" sz="2800" i="1" dirty="0">
              <a:solidFill>
                <a:schemeClr val="tx2"/>
              </a:solidFill>
              <a:latin typeface="Arial" charset="0"/>
            </a:endParaRPr>
          </a:p>
          <a:p>
            <a:pPr algn="ctr" eaLnBrk="0" hangingPunct="0"/>
            <a:r>
              <a:rPr lang="ru-RU" sz="2800" b="1" i="1" dirty="0">
                <a:solidFill>
                  <a:schemeClr val="tx2"/>
                </a:solidFill>
                <a:latin typeface="Arial" charset="0"/>
              </a:rPr>
              <a:t>Уменьшенное,</a:t>
            </a:r>
          </a:p>
          <a:p>
            <a:pPr algn="ctr" eaLnBrk="0" hangingPunct="0"/>
            <a:r>
              <a:rPr lang="ru-RU" sz="2800" b="1" i="1" dirty="0">
                <a:solidFill>
                  <a:schemeClr val="tx2"/>
                </a:solidFill>
                <a:latin typeface="Arial" charset="0"/>
              </a:rPr>
              <a:t>прямое, </a:t>
            </a:r>
          </a:p>
          <a:p>
            <a:pPr algn="ctr" eaLnBrk="0" hangingPunct="0"/>
            <a:r>
              <a:rPr lang="ru-RU" sz="2800" b="1" i="1" dirty="0">
                <a:solidFill>
                  <a:schemeClr val="tx2"/>
                </a:solidFill>
                <a:latin typeface="Arial" charset="0"/>
              </a:rPr>
              <a:t>мнимое</a:t>
            </a:r>
          </a:p>
        </p:txBody>
      </p:sp>
      <p:pic>
        <p:nvPicPr>
          <p:cNvPr id="6" name="Рисунок 5" descr="linza.gif"/>
          <p:cNvPicPr>
            <a:picLocks noChangeAspect="1"/>
          </p:cNvPicPr>
          <p:nvPr/>
        </p:nvPicPr>
        <p:blipFill>
          <a:blip r:embed="rId5"/>
          <a:srcRect t="48748" r="56563"/>
          <a:stretch>
            <a:fillRect/>
          </a:stretch>
        </p:blipFill>
        <p:spPr>
          <a:xfrm>
            <a:off x="5072066" y="1214422"/>
            <a:ext cx="3309934" cy="26432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4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8" grpId="0" animBg="1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 descr="Газетная бумага"/>
          <p:cNvSpPr>
            <a:spLocks noGrp="1" noChangeArrowheads="1"/>
          </p:cNvSpPr>
          <p:nvPr>
            <p:ph type="title"/>
          </p:nvPr>
        </p:nvSpPr>
        <p:spPr>
          <a:xfrm>
            <a:off x="2438400" y="304800"/>
            <a:ext cx="6705600" cy="601663"/>
          </a:xfrm>
          <a:blipFill dpi="0" rotWithShape="0">
            <a:blip r:embed="rId3"/>
            <a:srcRect/>
            <a:tile tx="0" ty="0" sx="100000" sy="100000" flip="none" algn="tl"/>
          </a:blipFill>
        </p:spPr>
        <p:txBody>
          <a:bodyPr/>
          <a:lstStyle/>
          <a:p>
            <a:pPr algn="ctr" eaLnBrk="1" hangingPunct="1">
              <a:lnSpc>
                <a:spcPct val="70000"/>
              </a:lnSpc>
            </a:pPr>
            <a:r>
              <a:rPr lang="ru-RU" b="1" i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Линзы </a:t>
            </a:r>
          </a:p>
        </p:txBody>
      </p:sp>
      <p:graphicFrame>
        <p:nvGraphicFramePr>
          <p:cNvPr id="54272" name="Object 2048"/>
          <p:cNvGraphicFramePr>
            <a:graphicFrameLocks noChangeAspect="1"/>
          </p:cNvGraphicFramePr>
          <p:nvPr>
            <p:ph type="body" sz="half" idx="1"/>
          </p:nvPr>
        </p:nvGraphicFramePr>
        <p:xfrm>
          <a:off x="304800" y="2133600"/>
          <a:ext cx="3810000" cy="3048000"/>
        </p:xfrm>
        <a:graphic>
          <a:graphicData uri="http://schemas.openxmlformats.org/presentationml/2006/ole">
            <p:oleObj spid="_x0000_s1026" name="Точечный рисунок" r:id="rId4" imgW="2905531" imgH="2324424" progId="PBrush">
              <p:embed/>
            </p:oleObj>
          </a:graphicData>
        </a:graphic>
      </p:graphicFrame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4495800" y="2133600"/>
            <a:ext cx="4343400" cy="2971800"/>
            <a:chOff x="2688" y="1008"/>
            <a:chExt cx="2880" cy="1872"/>
          </a:xfrm>
        </p:grpSpPr>
        <p:sp>
          <p:nvSpPr>
            <p:cNvPr id="3079" name="Rectangle 7"/>
            <p:cNvSpPr>
              <a:spLocks noChangeArrowheads="1"/>
            </p:cNvSpPr>
            <p:nvPr/>
          </p:nvSpPr>
          <p:spPr bwMode="auto">
            <a:xfrm>
              <a:off x="2688" y="1008"/>
              <a:ext cx="2880" cy="1872"/>
            </a:xfrm>
            <a:prstGeom prst="rect">
              <a:avLst/>
            </a:prstGeom>
            <a:solidFill>
              <a:srgbClr val="FFFF99"/>
            </a:solidFill>
            <a:ln w="19050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80" name="Rectangle 8"/>
            <p:cNvSpPr>
              <a:spLocks noChangeArrowheads="1"/>
            </p:cNvSpPr>
            <p:nvPr/>
          </p:nvSpPr>
          <p:spPr bwMode="auto">
            <a:xfrm>
              <a:off x="3548" y="1482"/>
              <a:ext cx="812" cy="1020"/>
            </a:xfrm>
            <a:prstGeom prst="rect">
              <a:avLst/>
            </a:prstGeom>
            <a:solidFill>
              <a:srgbClr val="66CCFF"/>
            </a:solidFill>
            <a:ln w="9525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81" name="Oval 9"/>
            <p:cNvSpPr>
              <a:spLocks noChangeArrowheads="1"/>
            </p:cNvSpPr>
            <p:nvPr/>
          </p:nvSpPr>
          <p:spPr bwMode="auto">
            <a:xfrm>
              <a:off x="2736" y="1342"/>
              <a:ext cx="1206" cy="1206"/>
            </a:xfrm>
            <a:prstGeom prst="ellipse">
              <a:avLst/>
            </a:prstGeom>
            <a:solidFill>
              <a:srgbClr val="5DFFFF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82" name="Oval 10"/>
            <p:cNvSpPr>
              <a:spLocks noChangeArrowheads="1"/>
            </p:cNvSpPr>
            <p:nvPr/>
          </p:nvSpPr>
          <p:spPr bwMode="auto">
            <a:xfrm>
              <a:off x="4128" y="1296"/>
              <a:ext cx="1389" cy="1389"/>
            </a:xfrm>
            <a:prstGeom prst="ellipse">
              <a:avLst/>
            </a:prstGeom>
            <a:solidFill>
              <a:srgbClr val="85FFFF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27661" name="Rectangle 13" descr="Упаковочная бумага"/>
          <p:cNvSpPr>
            <a:spLocks noGrp="1" noChangeArrowheads="1"/>
          </p:cNvSpPr>
          <p:nvPr>
            <p:ph type="body" sz="half" idx="2"/>
          </p:nvPr>
        </p:nvSpPr>
        <p:spPr>
          <a:xfrm>
            <a:off x="0" y="5410200"/>
            <a:ext cx="9144000" cy="1066800"/>
          </a:xfrm>
          <a:blipFill dpi="0" rotWithShape="0">
            <a:blip r:embed="rId5"/>
            <a:srcRect/>
            <a:tile tx="0" ty="0" sx="100000" sy="100000" flip="none" algn="tl"/>
          </a:blipFill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3200" b="1" i="1" u="sng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Линза</a:t>
            </a:r>
            <a:r>
              <a:rPr lang="ru-RU" sz="3200" i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– прозрачное тело, ограниченное с двух сторон сферическими поверхностями</a:t>
            </a:r>
          </a:p>
        </p:txBody>
      </p:sp>
      <p:pic>
        <p:nvPicPr>
          <p:cNvPr id="3078" name="Picture 1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2400" y="0"/>
            <a:ext cx="1414463" cy="198120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" presetClass="entr" presetSubtype="5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54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76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76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 animBg="1" autoUpdateAnimBg="0"/>
      <p:bldP spid="27661" grpId="0" build="p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 descr="Газетная бумага"/>
          <p:cNvSpPr>
            <a:spLocks noGrp="1" noChangeArrowheads="1"/>
          </p:cNvSpPr>
          <p:nvPr>
            <p:ph type="title"/>
          </p:nvPr>
        </p:nvSpPr>
        <p:spPr>
          <a:xfrm>
            <a:off x="762000" y="609600"/>
            <a:ext cx="7793038" cy="754063"/>
          </a:xfrm>
          <a:blipFill dpi="0" rotWithShape="0">
            <a:blip r:embed="rId2"/>
            <a:srcRect/>
            <a:tile tx="0" ty="0" sx="100000" sy="100000" flip="none" algn="tl"/>
          </a:blipFill>
        </p:spPr>
        <p:txBody>
          <a:bodyPr>
            <a:normAutofit fontScale="90000"/>
          </a:bodyPr>
          <a:lstStyle/>
          <a:p>
            <a:pPr algn="ctr" eaLnBrk="1" hangingPunct="1">
              <a:lnSpc>
                <a:spcPct val="150000"/>
              </a:lnSpc>
            </a:pPr>
            <a:r>
              <a:rPr lang="ru-RU" b="1" i="1" smtClean="0">
                <a:latin typeface="Arial" charset="0"/>
              </a:rPr>
              <a:t>Виды изображений</a:t>
            </a:r>
            <a:endParaRPr lang="ru-RU" i="1" smtClean="0">
              <a:latin typeface="Arial" charset="0"/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4572000"/>
            <a:ext cx="8001000" cy="1905000"/>
          </a:xfrm>
        </p:spPr>
        <p:txBody>
          <a:bodyPr/>
          <a:lstStyle/>
          <a:p>
            <a:pPr algn="ctr" eaLnBrk="1" hangingPunct="1">
              <a:buClr>
                <a:srgbClr val="660066"/>
              </a:buClr>
              <a:buSzPct val="60000"/>
              <a:buFont typeface="Wingdings" pitchFamily="2" charset="2"/>
              <a:buChar char=""/>
            </a:pPr>
            <a:r>
              <a:rPr lang="ru-RU" b="1" i="1" dirty="0" smtClean="0">
                <a:latin typeface="Arial" charset="0"/>
              </a:rPr>
              <a:t>Действительное (на пересечении преломленных лучей)  </a:t>
            </a:r>
          </a:p>
          <a:p>
            <a:pPr eaLnBrk="1" hangingPunct="1">
              <a:lnSpc>
                <a:spcPct val="70000"/>
              </a:lnSpc>
              <a:buFont typeface="Wingdings" pitchFamily="2" charset="2"/>
              <a:buNone/>
            </a:pPr>
            <a:r>
              <a:rPr lang="ru-RU" b="1" i="1" dirty="0" smtClean="0">
                <a:latin typeface="Arial" charset="0"/>
              </a:rPr>
              <a:t>   Мнимое ( на пересечении продолжений преломленных лучей) </a:t>
            </a:r>
          </a:p>
        </p:txBody>
      </p:sp>
      <p:sp>
        <p:nvSpPr>
          <p:cNvPr id="36868" name="Line 5"/>
          <p:cNvSpPr>
            <a:spLocks noChangeShapeType="1"/>
          </p:cNvSpPr>
          <p:nvPr/>
        </p:nvSpPr>
        <p:spPr bwMode="auto">
          <a:xfrm flipV="1">
            <a:off x="5867400" y="3352800"/>
            <a:ext cx="0" cy="381000"/>
          </a:xfrm>
          <a:prstGeom prst="line">
            <a:avLst/>
          </a:prstGeom>
          <a:noFill/>
          <a:ln w="44450">
            <a:solidFill>
              <a:srgbClr val="FF00FF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6869" name="Line 6"/>
          <p:cNvSpPr>
            <a:spLocks noChangeShapeType="1"/>
          </p:cNvSpPr>
          <p:nvPr/>
        </p:nvSpPr>
        <p:spPr bwMode="auto">
          <a:xfrm flipV="1">
            <a:off x="5867400" y="3962400"/>
            <a:ext cx="0" cy="381000"/>
          </a:xfrm>
          <a:prstGeom prst="line">
            <a:avLst/>
          </a:prstGeom>
          <a:noFill/>
          <a:ln w="44450">
            <a:solidFill>
              <a:srgbClr val="FF00FF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6870" name="Line 9"/>
          <p:cNvSpPr>
            <a:spLocks noChangeShapeType="1"/>
          </p:cNvSpPr>
          <p:nvPr/>
        </p:nvSpPr>
        <p:spPr bwMode="auto">
          <a:xfrm flipV="1">
            <a:off x="6172200" y="3352800"/>
            <a:ext cx="0" cy="381000"/>
          </a:xfrm>
          <a:prstGeom prst="line">
            <a:avLst/>
          </a:prstGeom>
          <a:noFill/>
          <a:ln w="44450">
            <a:solidFill>
              <a:srgbClr val="FF00FF"/>
            </a:solidFill>
            <a:prstDash val="sysDot"/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6871" name="Line 10"/>
          <p:cNvSpPr>
            <a:spLocks noChangeShapeType="1"/>
          </p:cNvSpPr>
          <p:nvPr/>
        </p:nvSpPr>
        <p:spPr bwMode="auto">
          <a:xfrm>
            <a:off x="6172200" y="3962400"/>
            <a:ext cx="0" cy="381000"/>
          </a:xfrm>
          <a:prstGeom prst="line">
            <a:avLst/>
          </a:prstGeom>
          <a:noFill/>
          <a:ln w="44450">
            <a:solidFill>
              <a:srgbClr val="FF00FF"/>
            </a:solidFill>
            <a:prstDash val="sysDot"/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6872" name="Line 12"/>
          <p:cNvSpPr>
            <a:spLocks noChangeShapeType="1"/>
          </p:cNvSpPr>
          <p:nvPr/>
        </p:nvSpPr>
        <p:spPr bwMode="auto">
          <a:xfrm flipV="1">
            <a:off x="6172200" y="1981200"/>
            <a:ext cx="0" cy="457200"/>
          </a:xfrm>
          <a:prstGeom prst="line">
            <a:avLst/>
          </a:prstGeom>
          <a:noFill/>
          <a:ln w="44450">
            <a:solidFill>
              <a:srgbClr val="FF00FF"/>
            </a:solidFill>
            <a:prstDash val="sysDot"/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6873" name="Line 13"/>
          <p:cNvSpPr>
            <a:spLocks noChangeShapeType="1"/>
          </p:cNvSpPr>
          <p:nvPr/>
        </p:nvSpPr>
        <p:spPr bwMode="auto">
          <a:xfrm flipV="1">
            <a:off x="5867400" y="2057400"/>
            <a:ext cx="0" cy="381000"/>
          </a:xfrm>
          <a:prstGeom prst="line">
            <a:avLst/>
          </a:prstGeom>
          <a:noFill/>
          <a:ln w="44450">
            <a:solidFill>
              <a:srgbClr val="FF00FF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6874" name="Line 15"/>
          <p:cNvSpPr>
            <a:spLocks noChangeShapeType="1"/>
          </p:cNvSpPr>
          <p:nvPr/>
        </p:nvSpPr>
        <p:spPr bwMode="auto">
          <a:xfrm flipV="1">
            <a:off x="5867400" y="2590800"/>
            <a:ext cx="0" cy="457200"/>
          </a:xfrm>
          <a:prstGeom prst="line">
            <a:avLst/>
          </a:prstGeom>
          <a:noFill/>
          <a:ln w="44450">
            <a:solidFill>
              <a:srgbClr val="FF00FF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6875" name="Line 16"/>
          <p:cNvSpPr>
            <a:spLocks noChangeShapeType="1"/>
          </p:cNvSpPr>
          <p:nvPr/>
        </p:nvSpPr>
        <p:spPr bwMode="auto">
          <a:xfrm flipV="1">
            <a:off x="6172200" y="2667000"/>
            <a:ext cx="0" cy="381000"/>
          </a:xfrm>
          <a:prstGeom prst="line">
            <a:avLst/>
          </a:prstGeom>
          <a:noFill/>
          <a:ln w="44450">
            <a:solidFill>
              <a:srgbClr val="FF00FF"/>
            </a:solidFill>
            <a:prstDash val="sysDot"/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6876" name="Rectangle 12"/>
          <p:cNvSpPr>
            <a:spLocks noChangeArrowheads="1"/>
          </p:cNvSpPr>
          <p:nvPr/>
        </p:nvSpPr>
        <p:spPr bwMode="auto">
          <a:xfrm>
            <a:off x="2057400" y="2057400"/>
            <a:ext cx="4572000" cy="1116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ru-RU" sz="3200" b="1" i="1">
                <a:latin typeface="Arial" charset="0"/>
              </a:rPr>
              <a:t> Увеличенное</a:t>
            </a:r>
          </a:p>
          <a:p>
            <a:pPr>
              <a:lnSpc>
                <a:spcPct val="70000"/>
              </a:lnSpc>
              <a:spcBef>
                <a:spcPct val="5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ru-RU" sz="3200" b="1" i="1">
                <a:latin typeface="Arial" charset="0"/>
              </a:rPr>
              <a:t>  Уменьшенное</a:t>
            </a:r>
          </a:p>
        </p:txBody>
      </p:sp>
      <p:sp>
        <p:nvSpPr>
          <p:cNvPr id="36877" name="Rectangle 13"/>
          <p:cNvSpPr>
            <a:spLocks noChangeArrowheads="1"/>
          </p:cNvSpPr>
          <p:nvPr/>
        </p:nvSpPr>
        <p:spPr bwMode="auto">
          <a:xfrm>
            <a:off x="1828800" y="3352800"/>
            <a:ext cx="4572000" cy="116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ru-RU" sz="3200" b="1" i="1" dirty="0">
                <a:latin typeface="Arial" charset="0"/>
              </a:rPr>
              <a:t> Прямое</a:t>
            </a:r>
          </a:p>
          <a:p>
            <a:pPr>
              <a:lnSpc>
                <a:spcPct val="70000"/>
              </a:lnSpc>
              <a:spcBef>
                <a:spcPct val="5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ru-RU" sz="3200" b="1" i="1" dirty="0">
                <a:latin typeface="Arial" charset="0"/>
              </a:rPr>
              <a:t>  Перевернутое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68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68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6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6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6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36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368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368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36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36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36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 animBg="1" autoUpdateAnimBg="0"/>
      <p:bldP spid="36867" grpId="0" build="p" autoUpdateAnimBg="0"/>
      <p:bldP spid="36868" grpId="0" animBg="1"/>
      <p:bldP spid="36869" grpId="0" animBg="1"/>
      <p:bldP spid="36870" grpId="0" animBg="1"/>
      <p:bldP spid="36871" grpId="0" animBg="1"/>
      <p:bldP spid="36872" grpId="0" animBg="1"/>
      <p:bldP spid="36873" grpId="0" animBg="1"/>
      <p:bldP spid="36874" grpId="0" animBg="1"/>
      <p:bldP spid="36875" grpId="0" animBg="1"/>
      <p:bldP spid="36876" grpId="0" build="p" autoUpdateAnimBg="0"/>
      <p:bldP spid="36877" grpId="0" build="p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 descr="Газетная бумага"/>
          <p:cNvSpPr>
            <a:spLocks noGrp="1" noChangeArrowheads="1"/>
          </p:cNvSpPr>
          <p:nvPr>
            <p:ph type="title"/>
          </p:nvPr>
        </p:nvSpPr>
        <p:spPr>
          <a:blipFill dpi="0" rotWithShape="0">
            <a:blip r:embed="rId2"/>
            <a:srcRect/>
            <a:tile tx="0" ty="0" sx="100000" sy="100000" flip="none" algn="tl"/>
          </a:blipFill>
        </p:spPr>
        <p:txBody>
          <a:bodyPr>
            <a:normAutofit fontScale="90000"/>
          </a:bodyPr>
          <a:lstStyle/>
          <a:p>
            <a:pPr algn="ctr" eaLnBrk="1" hangingPunct="1">
              <a:lnSpc>
                <a:spcPct val="70000"/>
              </a:lnSpc>
            </a:pPr>
            <a:r>
              <a:rPr lang="ru-RU" sz="3600" b="1" i="1" dirty="0" smtClean="0">
                <a:latin typeface="Arial" charset="0"/>
              </a:rPr>
              <a:t>Построение изображения точки, лежащей на главной оптической оси</a:t>
            </a:r>
            <a:endParaRPr lang="ru-RU" sz="3600" i="1" dirty="0" smtClean="0">
              <a:latin typeface="Arial" charset="0"/>
            </a:endParaRPr>
          </a:p>
        </p:txBody>
      </p:sp>
      <p:sp>
        <p:nvSpPr>
          <p:cNvPr id="53" name="Line 7"/>
          <p:cNvSpPr>
            <a:spLocks noChangeShapeType="1"/>
          </p:cNvSpPr>
          <p:nvPr/>
        </p:nvSpPr>
        <p:spPr bwMode="auto">
          <a:xfrm>
            <a:off x="4500562" y="2500306"/>
            <a:ext cx="0" cy="23622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arrow" w="lg" len="med"/>
            <a:tailEnd type="arrow" w="lg" len="sm"/>
          </a:ln>
        </p:spPr>
        <p:txBody>
          <a:bodyPr/>
          <a:lstStyle/>
          <a:p>
            <a:endParaRPr lang="ru-RU"/>
          </a:p>
        </p:txBody>
      </p:sp>
      <p:cxnSp>
        <p:nvCxnSpPr>
          <p:cNvPr id="55" name="Прямая соединительная линия 54"/>
          <p:cNvCxnSpPr/>
          <p:nvPr/>
        </p:nvCxnSpPr>
        <p:spPr>
          <a:xfrm>
            <a:off x="1428728" y="3643314"/>
            <a:ext cx="6143668" cy="1588"/>
          </a:xfrm>
          <a:prstGeom prst="line">
            <a:avLst/>
          </a:prstGeom>
          <a:ln w="317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Блок-схема: узел 55"/>
          <p:cNvSpPr/>
          <p:nvPr/>
        </p:nvSpPr>
        <p:spPr>
          <a:xfrm>
            <a:off x="3571868" y="3571876"/>
            <a:ext cx="142876" cy="142876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Блок-схема: узел 56"/>
          <p:cNvSpPr/>
          <p:nvPr/>
        </p:nvSpPr>
        <p:spPr>
          <a:xfrm>
            <a:off x="2714612" y="3571876"/>
            <a:ext cx="142876" cy="142876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2" name="Прямая со стрелкой 61"/>
          <p:cNvCxnSpPr/>
          <p:nvPr/>
        </p:nvCxnSpPr>
        <p:spPr>
          <a:xfrm flipV="1">
            <a:off x="2571736" y="3071810"/>
            <a:ext cx="3786214" cy="1143008"/>
          </a:xfrm>
          <a:prstGeom prst="straightConnector1">
            <a:avLst/>
          </a:prstGeom>
          <a:ln w="25400">
            <a:solidFill>
              <a:schemeClr val="tx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 стрелкой 68"/>
          <p:cNvCxnSpPr/>
          <p:nvPr/>
        </p:nvCxnSpPr>
        <p:spPr>
          <a:xfrm>
            <a:off x="4500562" y="3000372"/>
            <a:ext cx="2286016" cy="1000132"/>
          </a:xfrm>
          <a:prstGeom prst="straightConnector1">
            <a:avLst/>
          </a:prstGeom>
          <a:ln w="381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Солнце 69"/>
          <p:cNvSpPr/>
          <p:nvPr/>
        </p:nvSpPr>
        <p:spPr>
          <a:xfrm>
            <a:off x="5857884" y="3500438"/>
            <a:ext cx="285752" cy="285752"/>
          </a:xfrm>
          <a:prstGeom prst="sun">
            <a:avLst/>
          </a:prstGeom>
          <a:solidFill>
            <a:srgbClr val="FFCC66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1" name="Прямая со стрелкой 60"/>
          <p:cNvCxnSpPr/>
          <p:nvPr/>
        </p:nvCxnSpPr>
        <p:spPr>
          <a:xfrm flipV="1">
            <a:off x="2357422" y="3000372"/>
            <a:ext cx="2143140" cy="642942"/>
          </a:xfrm>
          <a:prstGeom prst="straightConnector1">
            <a:avLst/>
          </a:prstGeom>
          <a:ln w="381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Солнце 58"/>
          <p:cNvSpPr/>
          <p:nvPr/>
        </p:nvSpPr>
        <p:spPr>
          <a:xfrm>
            <a:off x="2214546" y="3500438"/>
            <a:ext cx="285752" cy="285752"/>
          </a:xfrm>
          <a:prstGeom prst="sun">
            <a:avLst/>
          </a:prstGeom>
          <a:solidFill>
            <a:srgbClr val="FFCC66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6" name="Прямая соединительная линия 65"/>
          <p:cNvCxnSpPr/>
          <p:nvPr/>
        </p:nvCxnSpPr>
        <p:spPr>
          <a:xfrm rot="5400000">
            <a:off x="4108447" y="3678239"/>
            <a:ext cx="2499536" cy="794"/>
          </a:xfrm>
          <a:prstGeom prst="line">
            <a:avLst/>
          </a:prstGeom>
          <a:ln w="317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Блок-схема: узел 57"/>
          <p:cNvSpPr/>
          <p:nvPr/>
        </p:nvSpPr>
        <p:spPr>
          <a:xfrm>
            <a:off x="5286380" y="3571876"/>
            <a:ext cx="142876" cy="142876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Text Box 90"/>
          <p:cNvSpPr txBox="1">
            <a:spLocks noChangeArrowheads="1"/>
          </p:cNvSpPr>
          <p:nvPr/>
        </p:nvSpPr>
        <p:spPr bwMode="auto">
          <a:xfrm>
            <a:off x="3643306" y="3214686"/>
            <a:ext cx="372218" cy="46166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 b="1" dirty="0">
                <a:latin typeface="Times New Roman" charset="0"/>
              </a:rPr>
              <a:t>F</a:t>
            </a:r>
            <a:endParaRPr lang="ru-RU" sz="2400" b="1" dirty="0">
              <a:latin typeface="Times New Roman" charset="0"/>
            </a:endParaRPr>
          </a:p>
        </p:txBody>
      </p:sp>
      <p:sp>
        <p:nvSpPr>
          <p:cNvPr id="72" name="Text Box 90"/>
          <p:cNvSpPr txBox="1">
            <a:spLocks noChangeArrowheads="1"/>
          </p:cNvSpPr>
          <p:nvPr/>
        </p:nvSpPr>
        <p:spPr bwMode="auto">
          <a:xfrm>
            <a:off x="5000628" y="3571876"/>
            <a:ext cx="372218" cy="46166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 b="1" dirty="0">
                <a:latin typeface="Times New Roman" charset="0"/>
              </a:rPr>
              <a:t>F</a:t>
            </a:r>
            <a:endParaRPr lang="ru-RU" sz="2400" b="1" dirty="0">
              <a:latin typeface="Times New Roman" charset="0"/>
            </a:endParaRPr>
          </a:p>
        </p:txBody>
      </p:sp>
      <p:sp>
        <p:nvSpPr>
          <p:cNvPr id="73" name="Text Box 90"/>
          <p:cNvSpPr txBox="1">
            <a:spLocks noChangeArrowheads="1"/>
          </p:cNvSpPr>
          <p:nvPr/>
        </p:nvSpPr>
        <p:spPr bwMode="auto">
          <a:xfrm>
            <a:off x="2571736" y="3643314"/>
            <a:ext cx="526106" cy="46166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ru-RU" sz="2400" b="1" dirty="0" smtClean="0">
                <a:latin typeface="Times New Roman" charset="0"/>
              </a:rPr>
              <a:t>2</a:t>
            </a:r>
            <a:r>
              <a:rPr lang="en-US" sz="2400" b="1" dirty="0" smtClean="0">
                <a:latin typeface="Times New Roman" charset="0"/>
              </a:rPr>
              <a:t>F</a:t>
            </a:r>
            <a:endParaRPr lang="ru-RU" sz="2400" b="1" dirty="0">
              <a:latin typeface="Times New Roman" charset="0"/>
            </a:endParaRPr>
          </a:p>
        </p:txBody>
      </p:sp>
      <p:sp>
        <p:nvSpPr>
          <p:cNvPr id="74" name="Text Box 94"/>
          <p:cNvSpPr txBox="1">
            <a:spLocks noChangeArrowheads="1"/>
          </p:cNvSpPr>
          <p:nvPr/>
        </p:nvSpPr>
        <p:spPr bwMode="auto">
          <a:xfrm>
            <a:off x="4500562" y="3571876"/>
            <a:ext cx="338554" cy="46166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ru-RU" sz="2400" b="1" dirty="0">
                <a:latin typeface="Times New Roman" charset="0"/>
              </a:rPr>
              <a:t>0</a:t>
            </a:r>
          </a:p>
        </p:txBody>
      </p:sp>
      <p:sp>
        <p:nvSpPr>
          <p:cNvPr id="75" name="Text Box 94"/>
          <p:cNvSpPr txBox="1">
            <a:spLocks noChangeArrowheads="1"/>
          </p:cNvSpPr>
          <p:nvPr/>
        </p:nvSpPr>
        <p:spPr bwMode="auto">
          <a:xfrm>
            <a:off x="1928794" y="3643314"/>
            <a:ext cx="356188" cy="46166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 b="1" dirty="0" smtClean="0">
                <a:latin typeface="Times New Roman" charset="0"/>
              </a:rPr>
              <a:t>S</a:t>
            </a:r>
            <a:endParaRPr lang="ru-RU" sz="2400" b="1" dirty="0">
              <a:latin typeface="Times New Roman" charset="0"/>
            </a:endParaRPr>
          </a:p>
        </p:txBody>
      </p:sp>
      <p:sp>
        <p:nvSpPr>
          <p:cNvPr id="76" name="Text Box 94"/>
          <p:cNvSpPr txBox="1">
            <a:spLocks noChangeArrowheads="1"/>
          </p:cNvSpPr>
          <p:nvPr/>
        </p:nvSpPr>
        <p:spPr bwMode="auto">
          <a:xfrm>
            <a:off x="5786446" y="3714752"/>
            <a:ext cx="442750" cy="46166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 b="1" dirty="0" smtClean="0">
                <a:latin typeface="Times New Roman" charset="0"/>
              </a:rPr>
              <a:t>S′</a:t>
            </a:r>
            <a:endParaRPr lang="ru-RU" sz="2400" b="1" dirty="0">
              <a:latin typeface="Times New Roman" charset="0"/>
            </a:endParaRPr>
          </a:p>
        </p:txBody>
      </p:sp>
      <p:sp>
        <p:nvSpPr>
          <p:cNvPr id="77" name="Блок-схема: узел 76"/>
          <p:cNvSpPr/>
          <p:nvPr/>
        </p:nvSpPr>
        <p:spPr>
          <a:xfrm>
            <a:off x="5286380" y="3286124"/>
            <a:ext cx="142876" cy="142876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Text Box 90"/>
          <p:cNvSpPr txBox="1">
            <a:spLocks noChangeArrowheads="1"/>
          </p:cNvSpPr>
          <p:nvPr/>
        </p:nvSpPr>
        <p:spPr bwMode="auto">
          <a:xfrm>
            <a:off x="5357818" y="2857497"/>
            <a:ext cx="500066" cy="46166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2400" b="1" dirty="0" smtClean="0">
                <a:latin typeface="Times New Roman" charset="0"/>
              </a:rPr>
              <a:t>F′</a:t>
            </a:r>
            <a:endParaRPr lang="ru-RU" sz="2400" b="1" dirty="0" smtClean="0">
              <a:latin typeface="Times New Roman" charset="0"/>
            </a:endParaRPr>
          </a:p>
        </p:txBody>
      </p:sp>
      <p:sp>
        <p:nvSpPr>
          <p:cNvPr id="79" name="Прямоугольник 78"/>
          <p:cNvSpPr/>
          <p:nvPr/>
        </p:nvSpPr>
        <p:spPr>
          <a:xfrm>
            <a:off x="2571736" y="5643578"/>
            <a:ext cx="57941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i="1" u="sng" dirty="0" smtClean="0">
                <a:latin typeface="Arial" pitchFamily="34" charset="0"/>
                <a:cs typeface="Arial" pitchFamily="34" charset="0"/>
              </a:rPr>
              <a:t>F′</a:t>
            </a:r>
            <a:r>
              <a:rPr lang="en-US" sz="3200" b="1" i="1" dirty="0" smtClean="0">
                <a:latin typeface="Arial" pitchFamily="34" charset="0"/>
                <a:cs typeface="Arial" pitchFamily="34" charset="0"/>
              </a:rPr>
              <a:t> - </a:t>
            </a:r>
            <a:r>
              <a:rPr lang="ru-RU" sz="3200" b="1" i="1" dirty="0" smtClean="0">
                <a:latin typeface="Arial" pitchFamily="34" charset="0"/>
                <a:cs typeface="Arial" pitchFamily="34" charset="0"/>
              </a:rPr>
              <a:t>побочный фокус линзы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  <p:bldP spid="76" grpId="0"/>
      <p:bldP spid="77" grpId="0" animBg="1"/>
      <p:bldP spid="78" grpId="0"/>
      <p:bldP spid="7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 descr="Газетная бумага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471626"/>
          </a:xfrm>
          <a:blipFill dpi="0" rotWithShape="0">
            <a:blip r:embed="rId2"/>
            <a:srcRect/>
            <a:tile tx="0" ty="0" sx="100000" sy="100000" flip="none" algn="tl"/>
          </a:blipFill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ru-RU" sz="54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Формула тонкой линзы</a:t>
            </a:r>
            <a:endParaRPr lang="ru-RU" i="1" dirty="0" smtClean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 стрелкой 6"/>
          <p:cNvCxnSpPr/>
          <p:nvPr/>
        </p:nvCxnSpPr>
        <p:spPr>
          <a:xfrm rot="5400000">
            <a:off x="2499504" y="3643314"/>
            <a:ext cx="3715570" cy="794"/>
          </a:xfrm>
          <a:prstGeom prst="straightConnector1">
            <a:avLst/>
          </a:prstGeom>
          <a:ln w="38100">
            <a:solidFill>
              <a:schemeClr val="tx1"/>
            </a:solidFill>
            <a:headEnd type="arrow" w="lg" len="sm"/>
            <a:tailEnd type="arrow"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1285852" y="3571876"/>
            <a:ext cx="6643734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Блок-схема: узел 11"/>
          <p:cNvSpPr/>
          <p:nvPr/>
        </p:nvSpPr>
        <p:spPr>
          <a:xfrm>
            <a:off x="4286248" y="3500438"/>
            <a:ext cx="142876" cy="142876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Блок-схема: узел 12"/>
          <p:cNvSpPr/>
          <p:nvPr/>
        </p:nvSpPr>
        <p:spPr>
          <a:xfrm>
            <a:off x="3428992" y="3500438"/>
            <a:ext cx="142876" cy="142876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Блок-схема: узел 15"/>
          <p:cNvSpPr/>
          <p:nvPr/>
        </p:nvSpPr>
        <p:spPr>
          <a:xfrm>
            <a:off x="5143504" y="3500438"/>
            <a:ext cx="142876" cy="142876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Блок-схема: узел 16"/>
          <p:cNvSpPr/>
          <p:nvPr/>
        </p:nvSpPr>
        <p:spPr>
          <a:xfrm>
            <a:off x="2571736" y="3500438"/>
            <a:ext cx="142876" cy="142876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Блок-схема: узел 17"/>
          <p:cNvSpPr/>
          <p:nvPr/>
        </p:nvSpPr>
        <p:spPr>
          <a:xfrm>
            <a:off x="6072198" y="3500438"/>
            <a:ext cx="142876" cy="142876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2" name="Прямая со стрелкой 21"/>
          <p:cNvCxnSpPr/>
          <p:nvPr/>
        </p:nvCxnSpPr>
        <p:spPr>
          <a:xfrm rot="5400000" flipH="1" flipV="1">
            <a:off x="2857488" y="3286124"/>
            <a:ext cx="571504" cy="1588"/>
          </a:xfrm>
          <a:prstGeom prst="straightConnector1">
            <a:avLst/>
          </a:prstGeom>
          <a:ln w="5080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>
            <a:off x="3143240" y="3000372"/>
            <a:ext cx="1214446" cy="1588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>
            <a:off x="4357686" y="3000372"/>
            <a:ext cx="3500462" cy="2357454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>
            <a:off x="3143240" y="3000372"/>
            <a:ext cx="4643470" cy="2214578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 rot="5400000" flipH="1" flipV="1">
            <a:off x="6572264" y="4286256"/>
            <a:ext cx="1428760" cy="1588"/>
          </a:xfrm>
          <a:prstGeom prst="straightConnector1">
            <a:avLst/>
          </a:prstGeom>
          <a:ln w="50800">
            <a:solidFill>
              <a:schemeClr val="accent1">
                <a:lumMod val="75000"/>
              </a:schemeClr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 Box 91"/>
          <p:cNvSpPr txBox="1">
            <a:spLocks noChangeArrowheads="1"/>
          </p:cNvSpPr>
          <p:nvPr/>
        </p:nvSpPr>
        <p:spPr bwMode="auto">
          <a:xfrm>
            <a:off x="6000760" y="3071810"/>
            <a:ext cx="642942" cy="52322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ru-RU" sz="2800" b="1" dirty="0" smtClean="0">
                <a:latin typeface="Times New Roman" charset="0"/>
              </a:rPr>
              <a:t>2</a:t>
            </a:r>
            <a:r>
              <a:rPr lang="en-US" sz="2800" b="1" dirty="0" smtClean="0">
                <a:latin typeface="Times New Roman" charset="0"/>
              </a:rPr>
              <a:t>F</a:t>
            </a:r>
            <a:endParaRPr lang="ru-RU" sz="2800" b="1" dirty="0">
              <a:latin typeface="Times New Roman" charset="0"/>
            </a:endParaRPr>
          </a:p>
        </p:txBody>
      </p:sp>
      <p:sp>
        <p:nvSpPr>
          <p:cNvPr id="40" name="Text Box 91"/>
          <p:cNvSpPr txBox="1">
            <a:spLocks noChangeArrowheads="1"/>
          </p:cNvSpPr>
          <p:nvPr/>
        </p:nvSpPr>
        <p:spPr bwMode="auto">
          <a:xfrm>
            <a:off x="2143108" y="3571876"/>
            <a:ext cx="642942" cy="52322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ru-RU" sz="2800" b="1" dirty="0" smtClean="0">
                <a:latin typeface="Times New Roman" charset="0"/>
              </a:rPr>
              <a:t>2</a:t>
            </a:r>
            <a:r>
              <a:rPr lang="en-US" sz="2800" b="1" dirty="0" smtClean="0">
                <a:latin typeface="Times New Roman" charset="0"/>
              </a:rPr>
              <a:t>F</a:t>
            </a:r>
            <a:endParaRPr lang="ru-RU" sz="2800" b="1" dirty="0">
              <a:latin typeface="Times New Roman" charset="0"/>
            </a:endParaRPr>
          </a:p>
        </p:txBody>
      </p:sp>
      <p:sp>
        <p:nvSpPr>
          <p:cNvPr id="41" name="Text Box 91"/>
          <p:cNvSpPr txBox="1">
            <a:spLocks noChangeArrowheads="1"/>
          </p:cNvSpPr>
          <p:nvPr/>
        </p:nvSpPr>
        <p:spPr bwMode="auto">
          <a:xfrm>
            <a:off x="3286116" y="3571876"/>
            <a:ext cx="428628" cy="52322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2800" b="1" dirty="0">
                <a:latin typeface="Times New Roman" charset="0"/>
              </a:rPr>
              <a:t>F</a:t>
            </a:r>
            <a:endParaRPr lang="ru-RU" sz="2800" b="1" dirty="0">
              <a:latin typeface="Times New Roman" charset="0"/>
            </a:endParaRPr>
          </a:p>
        </p:txBody>
      </p:sp>
      <p:sp>
        <p:nvSpPr>
          <p:cNvPr id="42" name="Text Box 91"/>
          <p:cNvSpPr txBox="1">
            <a:spLocks noChangeArrowheads="1"/>
          </p:cNvSpPr>
          <p:nvPr/>
        </p:nvSpPr>
        <p:spPr bwMode="auto">
          <a:xfrm>
            <a:off x="2714612" y="3143248"/>
            <a:ext cx="357189" cy="52322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Times New Roman" charset="0"/>
              </a:rPr>
              <a:t>A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Times New Roman" charset="0"/>
            </a:endParaRPr>
          </a:p>
        </p:txBody>
      </p:sp>
      <p:sp>
        <p:nvSpPr>
          <p:cNvPr id="43" name="Text Box 91"/>
          <p:cNvSpPr txBox="1">
            <a:spLocks noChangeArrowheads="1"/>
          </p:cNvSpPr>
          <p:nvPr/>
        </p:nvSpPr>
        <p:spPr bwMode="auto">
          <a:xfrm>
            <a:off x="2714612" y="2714620"/>
            <a:ext cx="403589" cy="52322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Times New Roman" charset="0"/>
              </a:rPr>
              <a:t>B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Times New Roman" charset="0"/>
            </a:endParaRPr>
          </a:p>
        </p:txBody>
      </p:sp>
      <p:sp>
        <p:nvSpPr>
          <p:cNvPr id="44" name="Text Box 91"/>
          <p:cNvSpPr txBox="1">
            <a:spLocks noChangeArrowheads="1"/>
          </p:cNvSpPr>
          <p:nvPr/>
        </p:nvSpPr>
        <p:spPr bwMode="auto">
          <a:xfrm>
            <a:off x="7286644" y="3500438"/>
            <a:ext cx="563217" cy="52322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Times New Roman" charset="0"/>
              </a:rPr>
              <a:t>A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Times New Roman" charset="0"/>
              </a:rPr>
              <a:t>1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Times New Roman" charset="0"/>
            </a:endParaRPr>
          </a:p>
        </p:txBody>
      </p:sp>
      <p:sp>
        <p:nvSpPr>
          <p:cNvPr id="46" name="Text Box 91"/>
          <p:cNvSpPr txBox="1">
            <a:spLocks noChangeArrowheads="1"/>
          </p:cNvSpPr>
          <p:nvPr/>
        </p:nvSpPr>
        <p:spPr bwMode="auto">
          <a:xfrm>
            <a:off x="7358082" y="4572008"/>
            <a:ext cx="563217" cy="52322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Times New Roman" charset="0"/>
              </a:rPr>
              <a:t>B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Times New Roman" charset="0"/>
              </a:rPr>
              <a:t>1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Times New Roman" charset="0"/>
            </a:endParaRPr>
          </a:p>
        </p:txBody>
      </p:sp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8913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628" y="1214422"/>
            <a:ext cx="3829440" cy="1143008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19050">
            <a:solidFill>
              <a:schemeClr val="accent1">
                <a:lumMod val="75000"/>
              </a:schemeClr>
            </a:solidFill>
          </a:ln>
        </p:spPr>
      </p:pic>
      <p:sp>
        <p:nvSpPr>
          <p:cNvPr id="51" name="Rectangle 2" descr="Газетная бумага"/>
          <p:cNvSpPr txBox="1">
            <a:spLocks noGrp="1" noChangeArrowheads="1"/>
          </p:cNvSpPr>
          <p:nvPr>
            <p:ph type="title"/>
          </p:nvPr>
        </p:nvSpPr>
        <p:spPr>
          <a:xfrm>
            <a:off x="428596" y="214290"/>
            <a:ext cx="8229600" cy="654032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</p:spPr>
        <p:txBody>
          <a:bodyPr vert="horz" lIns="91440" tIns="45720" rIns="91440" bIns="45720" rtlCol="0" anchor="ctr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  <a:t>Увеличение линзы</a:t>
            </a:r>
            <a:endParaRPr kumimoji="0" lang="ru-RU" sz="44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j-ea"/>
              <a:cs typeface="+mj-cs"/>
            </a:endParaRPr>
          </a:p>
        </p:txBody>
      </p:sp>
      <p:cxnSp>
        <p:nvCxnSpPr>
          <p:cNvPr id="53" name="Прямая соединительная линия 52"/>
          <p:cNvCxnSpPr/>
          <p:nvPr/>
        </p:nvCxnSpPr>
        <p:spPr>
          <a:xfrm rot="5400000">
            <a:off x="2750331" y="3964785"/>
            <a:ext cx="785818" cy="1588"/>
          </a:xfrm>
          <a:prstGeom prst="line">
            <a:avLst/>
          </a:prstGeom>
          <a:ln w="15875">
            <a:solidFill>
              <a:schemeClr val="accent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 стрелкой 54"/>
          <p:cNvCxnSpPr/>
          <p:nvPr/>
        </p:nvCxnSpPr>
        <p:spPr>
          <a:xfrm>
            <a:off x="3143240" y="4214818"/>
            <a:ext cx="1214446" cy="1588"/>
          </a:xfrm>
          <a:prstGeom prst="straightConnector1">
            <a:avLst/>
          </a:prstGeom>
          <a:ln w="15875">
            <a:solidFill>
              <a:schemeClr val="accent1">
                <a:lumMod val="75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/>
        </p:nvCxnSpPr>
        <p:spPr>
          <a:xfrm rot="5400000">
            <a:off x="7108049" y="5179231"/>
            <a:ext cx="357190" cy="1588"/>
          </a:xfrm>
          <a:prstGeom prst="line">
            <a:avLst/>
          </a:prstGeom>
          <a:ln w="15875">
            <a:solidFill>
              <a:schemeClr val="accent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 стрелкой 58"/>
          <p:cNvCxnSpPr/>
          <p:nvPr/>
        </p:nvCxnSpPr>
        <p:spPr>
          <a:xfrm>
            <a:off x="4357686" y="5143512"/>
            <a:ext cx="2928958" cy="1588"/>
          </a:xfrm>
          <a:prstGeom prst="straightConnector1">
            <a:avLst/>
          </a:prstGeom>
          <a:ln w="15875">
            <a:solidFill>
              <a:schemeClr val="accent1">
                <a:lumMod val="75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 Box 91"/>
          <p:cNvSpPr txBox="1">
            <a:spLocks noChangeArrowheads="1"/>
          </p:cNvSpPr>
          <p:nvPr/>
        </p:nvSpPr>
        <p:spPr bwMode="auto">
          <a:xfrm>
            <a:off x="4357686" y="3143248"/>
            <a:ext cx="428628" cy="52322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ru-RU" sz="2800" b="1" dirty="0" smtClean="0">
                <a:latin typeface="Times New Roman" charset="0"/>
              </a:rPr>
              <a:t>0</a:t>
            </a:r>
            <a:endParaRPr lang="ru-RU" sz="2800" b="1" dirty="0">
              <a:latin typeface="Times New Roman" charset="0"/>
            </a:endParaRPr>
          </a:p>
        </p:txBody>
      </p:sp>
      <p:sp>
        <p:nvSpPr>
          <p:cNvPr id="62" name="Text Box 91"/>
          <p:cNvSpPr txBox="1">
            <a:spLocks noChangeArrowheads="1"/>
          </p:cNvSpPr>
          <p:nvPr/>
        </p:nvSpPr>
        <p:spPr bwMode="auto">
          <a:xfrm>
            <a:off x="3214678" y="3071810"/>
            <a:ext cx="357190" cy="52322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Times New Roman" charset="0"/>
              </a:rPr>
              <a:t>h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Times New Roman" charset="0"/>
            </a:endParaRPr>
          </a:p>
        </p:txBody>
      </p:sp>
      <p:sp>
        <p:nvSpPr>
          <p:cNvPr id="63" name="Text Box 91"/>
          <p:cNvSpPr txBox="1">
            <a:spLocks noChangeArrowheads="1"/>
          </p:cNvSpPr>
          <p:nvPr/>
        </p:nvSpPr>
        <p:spPr bwMode="auto">
          <a:xfrm>
            <a:off x="6786578" y="4000504"/>
            <a:ext cx="500066" cy="52322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charset="0"/>
              </a:rPr>
              <a:t>Н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Times New Roman" charset="0"/>
            </a:endParaRPr>
          </a:p>
        </p:txBody>
      </p:sp>
      <p:sp>
        <p:nvSpPr>
          <p:cNvPr id="64" name="Text Box 91"/>
          <p:cNvSpPr txBox="1">
            <a:spLocks noChangeArrowheads="1"/>
          </p:cNvSpPr>
          <p:nvPr/>
        </p:nvSpPr>
        <p:spPr bwMode="auto">
          <a:xfrm>
            <a:off x="5715008" y="5072074"/>
            <a:ext cx="428628" cy="52322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Times New Roman" charset="0"/>
              </a:rPr>
              <a:t>f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Times New Roman" charset="0"/>
            </a:endParaRPr>
          </a:p>
        </p:txBody>
      </p:sp>
      <p:sp>
        <p:nvSpPr>
          <p:cNvPr id="65" name="Text Box 91"/>
          <p:cNvSpPr txBox="1">
            <a:spLocks noChangeArrowheads="1"/>
          </p:cNvSpPr>
          <p:nvPr/>
        </p:nvSpPr>
        <p:spPr bwMode="auto">
          <a:xfrm>
            <a:off x="3571868" y="4143380"/>
            <a:ext cx="428628" cy="52322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Times New Roman" charset="0"/>
              </a:rPr>
              <a:t>d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Times New Roman" charset="0"/>
            </a:endParaRPr>
          </a:p>
        </p:txBody>
      </p:sp>
      <p:sp>
        <p:nvSpPr>
          <p:cNvPr id="66" name="Text Box 91"/>
          <p:cNvSpPr txBox="1">
            <a:spLocks noChangeArrowheads="1"/>
          </p:cNvSpPr>
          <p:nvPr/>
        </p:nvSpPr>
        <p:spPr bwMode="auto">
          <a:xfrm>
            <a:off x="5072066" y="3071810"/>
            <a:ext cx="428628" cy="52322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2800" b="1" dirty="0">
                <a:latin typeface="Times New Roman" charset="0"/>
              </a:rPr>
              <a:t>F</a:t>
            </a:r>
            <a:endParaRPr lang="ru-RU" sz="2800" b="1" dirty="0">
              <a:latin typeface="Times New Roman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285720" y="5643578"/>
            <a:ext cx="554921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smtClean="0">
                <a:latin typeface="Arial" pitchFamily="34" charset="0"/>
                <a:cs typeface="Arial" pitchFamily="34" charset="0"/>
              </a:rPr>
              <a:t>h</a:t>
            </a:r>
            <a:r>
              <a:rPr lang="ru-RU" sz="2800" b="1" i="1" dirty="0" smtClean="0">
                <a:latin typeface="Arial" pitchFamily="34" charset="0"/>
                <a:cs typeface="Arial" pitchFamily="34" charset="0"/>
              </a:rPr>
              <a:t> (АВ)</a:t>
            </a:r>
            <a:r>
              <a:rPr lang="ru-RU" sz="2800" i="1" dirty="0" smtClean="0">
                <a:latin typeface="Arial" pitchFamily="34" charset="0"/>
                <a:cs typeface="Arial" pitchFamily="34" charset="0"/>
              </a:rPr>
              <a:t> – высота предмета</a:t>
            </a:r>
          </a:p>
          <a:p>
            <a:r>
              <a:rPr lang="ru-RU" sz="2800" b="1" i="1" dirty="0" smtClean="0">
                <a:latin typeface="Arial" pitchFamily="34" charset="0"/>
                <a:cs typeface="Arial" pitchFamily="34" charset="0"/>
              </a:rPr>
              <a:t>Н (А</a:t>
            </a:r>
            <a:r>
              <a:rPr lang="ru-RU" b="1" i="1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ru-RU" sz="2800" b="1" i="1" dirty="0" smtClean="0">
                <a:latin typeface="Arial" pitchFamily="34" charset="0"/>
                <a:cs typeface="Arial" pitchFamily="34" charset="0"/>
              </a:rPr>
              <a:t>В</a:t>
            </a:r>
            <a:r>
              <a:rPr lang="ru-RU" b="1" i="1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ru-RU" sz="2800" b="1" i="1" dirty="0" smtClean="0">
                <a:latin typeface="Arial" pitchFamily="34" charset="0"/>
                <a:cs typeface="Arial" pitchFamily="34" charset="0"/>
              </a:rPr>
              <a:t>) </a:t>
            </a:r>
            <a:r>
              <a:rPr lang="ru-RU" sz="2800" i="1" dirty="0" smtClean="0">
                <a:latin typeface="Arial" pitchFamily="34" charset="0"/>
                <a:cs typeface="Arial" pitchFamily="34" charset="0"/>
              </a:rPr>
              <a:t>– высота изображения</a:t>
            </a:r>
            <a:endParaRPr lang="ru-RU" sz="28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00034" y="1428736"/>
            <a:ext cx="324133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latin typeface="Arial" pitchFamily="34" charset="0"/>
                <a:cs typeface="Arial" pitchFamily="34" charset="0"/>
              </a:rPr>
              <a:t>∆АОВ и ∆</a:t>
            </a:r>
            <a:r>
              <a:rPr lang="en-US" sz="2800" b="1" i="1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en-US" b="1" i="1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ru-RU" sz="2800" b="1" i="1" dirty="0" smtClean="0">
                <a:latin typeface="Arial" pitchFamily="34" charset="0"/>
                <a:cs typeface="Arial" pitchFamily="34" charset="0"/>
              </a:rPr>
              <a:t>О</a:t>
            </a:r>
            <a:r>
              <a:rPr lang="en-US" sz="2800" b="1" i="1" smtClean="0">
                <a:latin typeface="Arial" pitchFamily="34" charset="0"/>
                <a:cs typeface="Arial" pitchFamily="34" charset="0"/>
              </a:rPr>
              <a:t>B</a:t>
            </a:r>
            <a:r>
              <a:rPr lang="en-US" b="1" i="1" smtClean="0">
                <a:latin typeface="Arial" pitchFamily="34" charset="0"/>
                <a:cs typeface="Arial" pitchFamily="34" charset="0"/>
              </a:rPr>
              <a:t>1 </a:t>
            </a:r>
            <a:r>
              <a:rPr lang="en-US" sz="2800" b="1" i="1" dirty="0" smtClean="0">
                <a:latin typeface="Arial" pitchFamily="34" charset="0"/>
                <a:cs typeface="Arial" pitchFamily="34" charset="0"/>
              </a:rPr>
              <a:t>– </a:t>
            </a:r>
            <a:endParaRPr lang="ru-RU" sz="2800" b="1" i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800" b="1" i="1" dirty="0" smtClean="0">
                <a:latin typeface="Arial" pitchFamily="34" charset="0"/>
                <a:cs typeface="Arial" pitchFamily="34" charset="0"/>
              </a:rPr>
              <a:t>подобные</a:t>
            </a:r>
            <a:endParaRPr lang="ru-RU" sz="2800" i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8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4" dur="500" fill="hold"/>
                                        <p:tgtEl>
                                          <p:spTgt spid="389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CCFF"/>
                                      </p:to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389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389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 autoUpdateAnimBg="0"/>
      <p:bldP spid="68" grpId="0"/>
      <p:bldP spid="3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 стрелкой 6"/>
          <p:cNvCxnSpPr/>
          <p:nvPr/>
        </p:nvCxnSpPr>
        <p:spPr>
          <a:xfrm rot="5400000">
            <a:off x="2499504" y="3643314"/>
            <a:ext cx="3715570" cy="794"/>
          </a:xfrm>
          <a:prstGeom prst="straightConnector1">
            <a:avLst/>
          </a:prstGeom>
          <a:ln w="38100">
            <a:solidFill>
              <a:schemeClr val="tx1"/>
            </a:solidFill>
            <a:headEnd type="arrow" w="lg" len="sm"/>
            <a:tailEnd type="arrow"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1285852" y="3571876"/>
            <a:ext cx="6643734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Блок-схема: узел 11"/>
          <p:cNvSpPr/>
          <p:nvPr/>
        </p:nvSpPr>
        <p:spPr>
          <a:xfrm>
            <a:off x="4286248" y="3500438"/>
            <a:ext cx="142876" cy="142876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Блок-схема: узел 12"/>
          <p:cNvSpPr/>
          <p:nvPr/>
        </p:nvSpPr>
        <p:spPr>
          <a:xfrm>
            <a:off x="3428992" y="3500438"/>
            <a:ext cx="142876" cy="142876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Блок-схема: узел 15"/>
          <p:cNvSpPr/>
          <p:nvPr/>
        </p:nvSpPr>
        <p:spPr>
          <a:xfrm>
            <a:off x="5143504" y="3500438"/>
            <a:ext cx="142876" cy="142876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Блок-схема: узел 16"/>
          <p:cNvSpPr/>
          <p:nvPr/>
        </p:nvSpPr>
        <p:spPr>
          <a:xfrm>
            <a:off x="2571736" y="3500438"/>
            <a:ext cx="142876" cy="142876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Блок-схема: узел 17"/>
          <p:cNvSpPr/>
          <p:nvPr/>
        </p:nvSpPr>
        <p:spPr>
          <a:xfrm>
            <a:off x="6072198" y="3500438"/>
            <a:ext cx="142876" cy="142876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2" name="Прямая со стрелкой 21"/>
          <p:cNvCxnSpPr/>
          <p:nvPr/>
        </p:nvCxnSpPr>
        <p:spPr>
          <a:xfrm rot="5400000" flipH="1" flipV="1">
            <a:off x="2857488" y="3286124"/>
            <a:ext cx="571504" cy="1588"/>
          </a:xfrm>
          <a:prstGeom prst="straightConnector1">
            <a:avLst/>
          </a:prstGeom>
          <a:ln w="5080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>
            <a:off x="3143240" y="3000372"/>
            <a:ext cx="1214446" cy="1588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>
            <a:off x="4357686" y="3000372"/>
            <a:ext cx="3500462" cy="2357454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>
            <a:off x="3143240" y="3000372"/>
            <a:ext cx="4643470" cy="2214578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 rot="5400000" flipH="1" flipV="1">
            <a:off x="6572264" y="4286256"/>
            <a:ext cx="1428760" cy="1588"/>
          </a:xfrm>
          <a:prstGeom prst="straightConnector1">
            <a:avLst/>
          </a:prstGeom>
          <a:ln w="50800">
            <a:solidFill>
              <a:schemeClr val="accent1">
                <a:lumMod val="75000"/>
              </a:schemeClr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 Box 91"/>
          <p:cNvSpPr txBox="1">
            <a:spLocks noChangeArrowheads="1"/>
          </p:cNvSpPr>
          <p:nvPr/>
        </p:nvSpPr>
        <p:spPr bwMode="auto">
          <a:xfrm>
            <a:off x="6000760" y="3071810"/>
            <a:ext cx="642942" cy="52322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ru-RU" sz="2800" b="1" dirty="0" smtClean="0">
                <a:latin typeface="Times New Roman" charset="0"/>
              </a:rPr>
              <a:t>2</a:t>
            </a:r>
            <a:r>
              <a:rPr lang="en-US" sz="2800" b="1" dirty="0" smtClean="0">
                <a:latin typeface="Times New Roman" charset="0"/>
              </a:rPr>
              <a:t>F</a:t>
            </a:r>
            <a:endParaRPr lang="ru-RU" sz="2800" b="1" dirty="0">
              <a:latin typeface="Times New Roman" charset="0"/>
            </a:endParaRPr>
          </a:p>
        </p:txBody>
      </p:sp>
      <p:sp>
        <p:nvSpPr>
          <p:cNvPr id="40" name="Text Box 91"/>
          <p:cNvSpPr txBox="1">
            <a:spLocks noChangeArrowheads="1"/>
          </p:cNvSpPr>
          <p:nvPr/>
        </p:nvSpPr>
        <p:spPr bwMode="auto">
          <a:xfrm>
            <a:off x="2143108" y="3571876"/>
            <a:ext cx="642942" cy="52322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ru-RU" sz="2800" b="1" dirty="0" smtClean="0">
                <a:latin typeface="Times New Roman" charset="0"/>
              </a:rPr>
              <a:t>2</a:t>
            </a:r>
            <a:r>
              <a:rPr lang="en-US" sz="2800" b="1" dirty="0" smtClean="0">
                <a:latin typeface="Times New Roman" charset="0"/>
              </a:rPr>
              <a:t>F</a:t>
            </a:r>
            <a:endParaRPr lang="ru-RU" sz="2800" b="1" dirty="0">
              <a:latin typeface="Times New Roman" charset="0"/>
            </a:endParaRPr>
          </a:p>
        </p:txBody>
      </p:sp>
      <p:sp>
        <p:nvSpPr>
          <p:cNvPr id="41" name="Text Box 91"/>
          <p:cNvSpPr txBox="1">
            <a:spLocks noChangeArrowheads="1"/>
          </p:cNvSpPr>
          <p:nvPr/>
        </p:nvSpPr>
        <p:spPr bwMode="auto">
          <a:xfrm>
            <a:off x="3286116" y="3571876"/>
            <a:ext cx="428628" cy="52322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2800" b="1" dirty="0">
                <a:latin typeface="Times New Roman" charset="0"/>
              </a:rPr>
              <a:t>F</a:t>
            </a:r>
            <a:endParaRPr lang="ru-RU" sz="2800" b="1" dirty="0">
              <a:latin typeface="Times New Roman" charset="0"/>
            </a:endParaRPr>
          </a:p>
        </p:txBody>
      </p:sp>
      <p:sp>
        <p:nvSpPr>
          <p:cNvPr id="42" name="Text Box 91"/>
          <p:cNvSpPr txBox="1">
            <a:spLocks noChangeArrowheads="1"/>
          </p:cNvSpPr>
          <p:nvPr/>
        </p:nvSpPr>
        <p:spPr bwMode="auto">
          <a:xfrm>
            <a:off x="2714612" y="3143248"/>
            <a:ext cx="357189" cy="52322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Times New Roman" charset="0"/>
              </a:rPr>
              <a:t>A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Times New Roman" charset="0"/>
            </a:endParaRPr>
          </a:p>
        </p:txBody>
      </p:sp>
      <p:sp>
        <p:nvSpPr>
          <p:cNvPr id="43" name="Text Box 91"/>
          <p:cNvSpPr txBox="1">
            <a:spLocks noChangeArrowheads="1"/>
          </p:cNvSpPr>
          <p:nvPr/>
        </p:nvSpPr>
        <p:spPr bwMode="auto">
          <a:xfrm>
            <a:off x="2714612" y="2714620"/>
            <a:ext cx="403589" cy="52322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Times New Roman" charset="0"/>
              </a:rPr>
              <a:t>B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Times New Roman" charset="0"/>
            </a:endParaRPr>
          </a:p>
        </p:txBody>
      </p:sp>
      <p:sp>
        <p:nvSpPr>
          <p:cNvPr id="44" name="Text Box 91"/>
          <p:cNvSpPr txBox="1">
            <a:spLocks noChangeArrowheads="1"/>
          </p:cNvSpPr>
          <p:nvPr/>
        </p:nvSpPr>
        <p:spPr bwMode="auto">
          <a:xfrm>
            <a:off x="7286644" y="3500438"/>
            <a:ext cx="563217" cy="52322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Times New Roman" charset="0"/>
              </a:rPr>
              <a:t>A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Times New Roman" charset="0"/>
              </a:rPr>
              <a:t>1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Times New Roman" charset="0"/>
            </a:endParaRPr>
          </a:p>
        </p:txBody>
      </p:sp>
      <p:sp>
        <p:nvSpPr>
          <p:cNvPr id="46" name="Text Box 91"/>
          <p:cNvSpPr txBox="1">
            <a:spLocks noChangeArrowheads="1"/>
          </p:cNvSpPr>
          <p:nvPr/>
        </p:nvSpPr>
        <p:spPr bwMode="auto">
          <a:xfrm>
            <a:off x="7358082" y="4572008"/>
            <a:ext cx="563217" cy="52322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Times New Roman" charset="0"/>
              </a:rPr>
              <a:t>B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Times New Roman" charset="0"/>
              </a:rPr>
              <a:t>1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Times New Roman" charset="0"/>
            </a:endParaRPr>
          </a:p>
        </p:txBody>
      </p:sp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1" name="Rectangle 2" descr="Газетная бумага"/>
          <p:cNvSpPr txBox="1">
            <a:spLocks noGrp="1" noChangeArrowheads="1"/>
          </p:cNvSpPr>
          <p:nvPr>
            <p:ph type="title"/>
          </p:nvPr>
        </p:nvSpPr>
        <p:spPr>
          <a:xfrm>
            <a:off x="428596" y="214290"/>
            <a:ext cx="8229600" cy="571504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</p:spPr>
        <p:txBody>
          <a:bodyPr vert="horz" lIns="91440" tIns="45720" rIns="91440" bIns="45720" rtlCol="0" anchor="ctr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i="1" dirty="0" smtClean="0">
                <a:latin typeface="Arial" charset="0"/>
              </a:rPr>
              <a:t>Формула тонкой линзы</a:t>
            </a:r>
            <a:endParaRPr kumimoji="0" lang="ru-RU" sz="44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j-ea"/>
              <a:cs typeface="+mj-cs"/>
            </a:endParaRPr>
          </a:p>
        </p:txBody>
      </p:sp>
      <p:cxnSp>
        <p:nvCxnSpPr>
          <p:cNvPr id="53" name="Прямая соединительная линия 52"/>
          <p:cNvCxnSpPr/>
          <p:nvPr/>
        </p:nvCxnSpPr>
        <p:spPr>
          <a:xfrm rot="5400000">
            <a:off x="2750331" y="3964785"/>
            <a:ext cx="785818" cy="1588"/>
          </a:xfrm>
          <a:prstGeom prst="line">
            <a:avLst/>
          </a:prstGeom>
          <a:ln w="15875">
            <a:solidFill>
              <a:schemeClr val="accent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 стрелкой 54"/>
          <p:cNvCxnSpPr/>
          <p:nvPr/>
        </p:nvCxnSpPr>
        <p:spPr>
          <a:xfrm>
            <a:off x="3143240" y="4214818"/>
            <a:ext cx="1214446" cy="1588"/>
          </a:xfrm>
          <a:prstGeom prst="straightConnector1">
            <a:avLst/>
          </a:prstGeom>
          <a:ln w="15875">
            <a:solidFill>
              <a:schemeClr val="accent1">
                <a:lumMod val="75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/>
        </p:nvCxnSpPr>
        <p:spPr>
          <a:xfrm rot="5400000">
            <a:off x="7108049" y="5179231"/>
            <a:ext cx="357190" cy="1588"/>
          </a:xfrm>
          <a:prstGeom prst="line">
            <a:avLst/>
          </a:prstGeom>
          <a:ln w="15875">
            <a:solidFill>
              <a:schemeClr val="accent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 стрелкой 58"/>
          <p:cNvCxnSpPr/>
          <p:nvPr/>
        </p:nvCxnSpPr>
        <p:spPr>
          <a:xfrm>
            <a:off x="4357686" y="5143512"/>
            <a:ext cx="2928958" cy="1588"/>
          </a:xfrm>
          <a:prstGeom prst="straightConnector1">
            <a:avLst/>
          </a:prstGeom>
          <a:ln w="15875">
            <a:solidFill>
              <a:schemeClr val="accent1">
                <a:lumMod val="75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 Box 91"/>
          <p:cNvSpPr txBox="1">
            <a:spLocks noChangeArrowheads="1"/>
          </p:cNvSpPr>
          <p:nvPr/>
        </p:nvSpPr>
        <p:spPr bwMode="auto">
          <a:xfrm>
            <a:off x="4357686" y="3143248"/>
            <a:ext cx="428628" cy="52322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ru-RU" sz="2800" b="1" dirty="0" smtClean="0">
                <a:latin typeface="Times New Roman" charset="0"/>
              </a:rPr>
              <a:t>0</a:t>
            </a:r>
            <a:endParaRPr lang="ru-RU" sz="2800" b="1" dirty="0">
              <a:latin typeface="Times New Roman" charset="0"/>
            </a:endParaRPr>
          </a:p>
        </p:txBody>
      </p:sp>
      <p:sp>
        <p:nvSpPr>
          <p:cNvPr id="62" name="Text Box 91"/>
          <p:cNvSpPr txBox="1">
            <a:spLocks noChangeArrowheads="1"/>
          </p:cNvSpPr>
          <p:nvPr/>
        </p:nvSpPr>
        <p:spPr bwMode="auto">
          <a:xfrm>
            <a:off x="3214678" y="3071810"/>
            <a:ext cx="357190" cy="52322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Times New Roman" charset="0"/>
              </a:rPr>
              <a:t>h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Times New Roman" charset="0"/>
            </a:endParaRPr>
          </a:p>
        </p:txBody>
      </p:sp>
      <p:sp>
        <p:nvSpPr>
          <p:cNvPr id="63" name="Text Box 91"/>
          <p:cNvSpPr txBox="1">
            <a:spLocks noChangeArrowheads="1"/>
          </p:cNvSpPr>
          <p:nvPr/>
        </p:nvSpPr>
        <p:spPr bwMode="auto">
          <a:xfrm>
            <a:off x="6786578" y="4000504"/>
            <a:ext cx="500066" cy="52322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charset="0"/>
              </a:rPr>
              <a:t>Н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Times New Roman" charset="0"/>
            </a:endParaRPr>
          </a:p>
        </p:txBody>
      </p:sp>
      <p:sp>
        <p:nvSpPr>
          <p:cNvPr id="64" name="Text Box 91"/>
          <p:cNvSpPr txBox="1">
            <a:spLocks noChangeArrowheads="1"/>
          </p:cNvSpPr>
          <p:nvPr/>
        </p:nvSpPr>
        <p:spPr bwMode="auto">
          <a:xfrm>
            <a:off x="5715008" y="5072074"/>
            <a:ext cx="428628" cy="52322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Times New Roman" charset="0"/>
              </a:rPr>
              <a:t>f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Times New Roman" charset="0"/>
            </a:endParaRPr>
          </a:p>
        </p:txBody>
      </p:sp>
      <p:sp>
        <p:nvSpPr>
          <p:cNvPr id="65" name="Text Box 91"/>
          <p:cNvSpPr txBox="1">
            <a:spLocks noChangeArrowheads="1"/>
          </p:cNvSpPr>
          <p:nvPr/>
        </p:nvSpPr>
        <p:spPr bwMode="auto">
          <a:xfrm>
            <a:off x="3571868" y="4143380"/>
            <a:ext cx="428628" cy="52322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Times New Roman" charset="0"/>
              </a:rPr>
              <a:t>d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Times New Roman" charset="0"/>
            </a:endParaRPr>
          </a:p>
        </p:txBody>
      </p:sp>
      <p:sp>
        <p:nvSpPr>
          <p:cNvPr id="66" name="Text Box 91"/>
          <p:cNvSpPr txBox="1">
            <a:spLocks noChangeArrowheads="1"/>
          </p:cNvSpPr>
          <p:nvPr/>
        </p:nvSpPr>
        <p:spPr bwMode="auto">
          <a:xfrm>
            <a:off x="5072066" y="3071810"/>
            <a:ext cx="428628" cy="52322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2800" b="1" dirty="0">
                <a:latin typeface="Times New Roman" charset="0"/>
              </a:rPr>
              <a:t>F</a:t>
            </a:r>
            <a:endParaRPr lang="ru-RU" sz="2800" b="1" dirty="0">
              <a:latin typeface="Times New Roman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214282" y="928670"/>
            <a:ext cx="315983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latin typeface="Arial" pitchFamily="34" charset="0"/>
                <a:cs typeface="Arial" pitchFamily="34" charset="0"/>
              </a:rPr>
              <a:t>∆</a:t>
            </a:r>
            <a:r>
              <a:rPr lang="en-US" sz="2800" b="1" i="1" dirty="0" smtClean="0">
                <a:latin typeface="Arial" pitchFamily="34" charset="0"/>
                <a:cs typeface="Arial" pitchFamily="34" charset="0"/>
              </a:rPr>
              <a:t>OFC</a:t>
            </a:r>
            <a:r>
              <a:rPr lang="ru-RU" sz="2800" b="1" i="1" dirty="0" smtClean="0">
                <a:latin typeface="Arial" pitchFamily="34" charset="0"/>
                <a:cs typeface="Arial" pitchFamily="34" charset="0"/>
              </a:rPr>
              <a:t> и ∆</a:t>
            </a:r>
            <a:r>
              <a:rPr lang="en-US" sz="2800" b="1" i="1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en-US" b="1" i="1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en-US" sz="2800" b="1" i="1" dirty="0" smtClean="0">
                <a:latin typeface="Arial" pitchFamily="34" charset="0"/>
                <a:cs typeface="Arial" pitchFamily="34" charset="0"/>
              </a:rPr>
              <a:t>FB</a:t>
            </a:r>
            <a:r>
              <a:rPr lang="en-US" b="1" i="1" dirty="0" smtClean="0">
                <a:latin typeface="Arial" pitchFamily="34" charset="0"/>
                <a:cs typeface="Arial" pitchFamily="34" charset="0"/>
              </a:rPr>
              <a:t>1 </a:t>
            </a:r>
            <a:r>
              <a:rPr lang="en-US" sz="2800" b="1" i="1" dirty="0" smtClean="0">
                <a:latin typeface="Arial" pitchFamily="34" charset="0"/>
                <a:cs typeface="Arial" pitchFamily="34" charset="0"/>
              </a:rPr>
              <a:t>– </a:t>
            </a:r>
            <a:endParaRPr lang="ru-RU" sz="2800" b="1" i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800" b="1" i="1" dirty="0" smtClean="0">
                <a:latin typeface="Arial" pitchFamily="34" charset="0"/>
                <a:cs typeface="Arial" pitchFamily="34" charset="0"/>
              </a:rPr>
              <a:t>подобные</a:t>
            </a:r>
            <a:endParaRPr lang="ru-RU" sz="28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 Box 91"/>
          <p:cNvSpPr txBox="1">
            <a:spLocks noChangeArrowheads="1"/>
          </p:cNvSpPr>
          <p:nvPr/>
        </p:nvSpPr>
        <p:spPr bwMode="auto">
          <a:xfrm>
            <a:off x="4286248" y="2571744"/>
            <a:ext cx="428628" cy="52322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ru-RU" sz="2800" b="1" dirty="0" smtClean="0">
                <a:latin typeface="Times New Roman" charset="0"/>
              </a:rPr>
              <a:t>С</a:t>
            </a:r>
            <a:endParaRPr lang="ru-RU" sz="2800" b="1" dirty="0">
              <a:latin typeface="Times New Roman" charset="0"/>
            </a:endParaRPr>
          </a:p>
        </p:txBody>
      </p:sp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44033" name="Picture 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628" y="928670"/>
            <a:ext cx="3777574" cy="1271585"/>
          </a:xfrm>
          <a:prstGeom prst="rect">
            <a:avLst/>
          </a:prstGeom>
          <a:noFill/>
        </p:spPr>
      </p:pic>
      <p:sp>
        <p:nvSpPr>
          <p:cNvPr id="44037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44036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00694" y="2285992"/>
            <a:ext cx="3071834" cy="667116"/>
          </a:xfrm>
          <a:prstGeom prst="rect">
            <a:avLst/>
          </a:prstGeom>
          <a:noFill/>
        </p:spPr>
      </p:pic>
      <p:sp>
        <p:nvSpPr>
          <p:cNvPr id="44038" name="Rectangle 6"/>
          <p:cNvSpPr>
            <a:spLocks noChangeArrowheads="1"/>
          </p:cNvSpPr>
          <p:nvPr/>
        </p:nvSpPr>
        <p:spPr bwMode="auto">
          <a:xfrm>
            <a:off x="0" y="12763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4040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44039" name="Picture 7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57224" y="4786322"/>
            <a:ext cx="2667000" cy="160972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19050">
            <a:solidFill>
              <a:schemeClr val="accent1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4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4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4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30" dur="2000" fill="hold"/>
                                        <p:tgtEl>
                                          <p:spTgt spid="440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CCFF"/>
                                      </p:to>
                                    </p:animClr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440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440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 autoUpdateAnimBg="0"/>
      <p:bldP spid="6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 descr="Газетная бумага"/>
          <p:cNvSpPr>
            <a:spLocks noGrp="1" noChangeArrowheads="1"/>
          </p:cNvSpPr>
          <p:nvPr>
            <p:ph type="title"/>
          </p:nvPr>
        </p:nvSpPr>
        <p:spPr>
          <a:xfrm>
            <a:off x="3810000" y="304800"/>
            <a:ext cx="5334000" cy="685800"/>
          </a:xfrm>
          <a:blipFill dpi="0" rotWithShape="0">
            <a:blip r:embed="rId2"/>
            <a:srcRect/>
            <a:tile tx="0" ty="0" sx="100000" sy="100000" flip="none" algn="tl"/>
          </a:blipFill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b="1" i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Виды линз</a:t>
            </a:r>
            <a:endParaRPr lang="ru-RU" i="1" smtClean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105400" y="4495800"/>
            <a:ext cx="3352800" cy="2057400"/>
          </a:xfrm>
          <a:solidFill>
            <a:srgbClr val="CCFFFF">
              <a:alpha val="50195"/>
            </a:srgbClr>
          </a:solidFill>
        </p:spPr>
        <p:txBody>
          <a:bodyPr/>
          <a:lstStyle/>
          <a:p>
            <a:pPr algn="ctr" eaLnBrk="1" hangingPunct="1">
              <a:lnSpc>
                <a:spcPct val="90000"/>
              </a:lnSpc>
            </a:pPr>
            <a:r>
              <a:rPr lang="ru-RU" sz="2400" b="1" i="1" u="sng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Рассеивающие:</a:t>
            </a:r>
            <a:endParaRPr lang="ru-RU" sz="2400" b="1" i="1" smtClean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40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а) двояковогнутая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40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б) плосковогнутая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40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в) выпукловогнутая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40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г) на рисунке</a:t>
            </a:r>
          </a:p>
        </p:txBody>
      </p:sp>
      <p:pic>
        <p:nvPicPr>
          <p:cNvPr id="30724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2209800"/>
            <a:ext cx="7391400" cy="190500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  <p:sp>
        <p:nvSpPr>
          <p:cNvPr id="28679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4495800"/>
            <a:ext cx="3429000" cy="2057400"/>
          </a:xfrm>
          <a:solidFill>
            <a:srgbClr val="CCFFFF">
              <a:alpha val="50195"/>
            </a:srgbClr>
          </a:solidFill>
        </p:spPr>
        <p:txBody>
          <a:bodyPr/>
          <a:lstStyle/>
          <a:p>
            <a:pPr algn="ctr" eaLnBrk="1" hangingPunct="1">
              <a:lnSpc>
                <a:spcPct val="90000"/>
              </a:lnSpc>
            </a:pPr>
            <a:r>
              <a:rPr lang="ru-RU" sz="2400" b="1" i="1" u="sng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Собирающие:</a:t>
            </a:r>
            <a:endParaRPr lang="ru-RU" sz="2400" i="1" smtClean="0">
              <a:solidFill>
                <a:schemeClr val="tx2"/>
              </a:solidFill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400" i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а) двояковыпуклая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400" i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б) плосковыпуклая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400" i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в) вогнутовыпуклая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400" i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г) на рисунке</a:t>
            </a:r>
            <a:endParaRPr lang="ru-RU" sz="2400" i="1" smtClean="0">
              <a:solidFill>
                <a:schemeClr val="tx2"/>
              </a:solidFill>
            </a:endParaRPr>
          </a:p>
        </p:txBody>
      </p:sp>
      <p:pic>
        <p:nvPicPr>
          <p:cNvPr id="30726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0"/>
            <a:ext cx="3429000" cy="2016125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27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86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86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286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286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286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28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286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286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286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286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 animBg="1" autoUpdateAnimBg="0"/>
      <p:bldP spid="28676" grpId="0" build="p" autoUpdateAnimBg="0"/>
      <p:bldP spid="28679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 descr="Газетная бумага"/>
          <p:cNvSpPr>
            <a:spLocks noGrp="1" noChangeArrowheads="1"/>
          </p:cNvSpPr>
          <p:nvPr>
            <p:ph type="title"/>
          </p:nvPr>
        </p:nvSpPr>
        <p:spPr>
          <a:xfrm>
            <a:off x="2438400" y="304800"/>
            <a:ext cx="6705600" cy="685800"/>
          </a:xfrm>
          <a:blipFill dpi="0" rotWithShape="0">
            <a:blip r:embed="rId3"/>
            <a:srcRect/>
            <a:tile tx="0" ty="0" sx="100000" sy="100000" flip="none" algn="tl"/>
          </a:blipFill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b="1" i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Характеристики линз</a:t>
            </a:r>
            <a:endParaRPr lang="ru-RU" i="1" smtClean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2286000" y="2438400"/>
            <a:ext cx="4576763" cy="3660775"/>
            <a:chOff x="1344" y="720"/>
            <a:chExt cx="2883" cy="2306"/>
          </a:xfrm>
        </p:grpSpPr>
        <p:graphicFrame>
          <p:nvGraphicFramePr>
            <p:cNvPr id="4098" name="Object 0"/>
            <p:cNvGraphicFramePr>
              <a:graphicFrameLocks noChangeAspect="1"/>
            </p:cNvGraphicFramePr>
            <p:nvPr/>
          </p:nvGraphicFramePr>
          <p:xfrm>
            <a:off x="1344" y="720"/>
            <a:ext cx="2883" cy="2306"/>
          </p:xfrm>
          <a:graphic>
            <a:graphicData uri="http://schemas.openxmlformats.org/presentationml/2006/ole">
              <p:oleObj spid="_x0000_s2050" name="Точечный рисунок" r:id="rId4" imgW="2905531" imgH="2324424" progId="PBrush">
                <p:embed/>
              </p:oleObj>
            </a:graphicData>
          </a:graphic>
        </p:graphicFrame>
        <p:grpSp>
          <p:nvGrpSpPr>
            <p:cNvPr id="3" name="Group 23"/>
            <p:cNvGrpSpPr>
              <a:grpSpLocks/>
            </p:cNvGrpSpPr>
            <p:nvPr/>
          </p:nvGrpSpPr>
          <p:grpSpPr bwMode="auto">
            <a:xfrm>
              <a:off x="2304" y="1776"/>
              <a:ext cx="1008" cy="96"/>
              <a:chOff x="2208" y="2304"/>
              <a:chExt cx="1008" cy="96"/>
            </a:xfrm>
          </p:grpSpPr>
          <p:sp>
            <p:nvSpPr>
              <p:cNvPr id="4114" name="Oval 24"/>
              <p:cNvSpPr>
                <a:spLocks noChangeArrowheads="1"/>
              </p:cNvSpPr>
              <p:nvPr/>
            </p:nvSpPr>
            <p:spPr bwMode="auto">
              <a:xfrm>
                <a:off x="2208" y="2304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115" name="Oval 25"/>
              <p:cNvSpPr>
                <a:spLocks noChangeArrowheads="1"/>
              </p:cNvSpPr>
              <p:nvPr/>
            </p:nvSpPr>
            <p:spPr bwMode="auto">
              <a:xfrm>
                <a:off x="3120" y="2304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sp>
        <p:nvSpPr>
          <p:cNvPr id="31770" name="Line 26"/>
          <p:cNvSpPr>
            <a:spLocks noChangeShapeType="1"/>
          </p:cNvSpPr>
          <p:nvPr/>
        </p:nvSpPr>
        <p:spPr bwMode="auto">
          <a:xfrm>
            <a:off x="1524000" y="4191000"/>
            <a:ext cx="62484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4" name="Group 27"/>
          <p:cNvGrpSpPr>
            <a:grpSpLocks/>
          </p:cNvGrpSpPr>
          <p:nvPr/>
        </p:nvGrpSpPr>
        <p:grpSpPr bwMode="auto">
          <a:xfrm>
            <a:off x="4572000" y="3276600"/>
            <a:ext cx="438150" cy="990600"/>
            <a:chOff x="2784" y="1296"/>
            <a:chExt cx="276" cy="624"/>
          </a:xfrm>
        </p:grpSpPr>
        <p:sp>
          <p:nvSpPr>
            <p:cNvPr id="4111" name="Oval 28"/>
            <p:cNvSpPr>
              <a:spLocks noChangeArrowheads="1"/>
            </p:cNvSpPr>
            <p:nvPr/>
          </p:nvSpPr>
          <p:spPr bwMode="auto">
            <a:xfrm>
              <a:off x="2880" y="1824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12" name="Text Box 29"/>
            <p:cNvSpPr txBox="1">
              <a:spLocks noChangeArrowheads="1"/>
            </p:cNvSpPr>
            <p:nvPr/>
          </p:nvSpPr>
          <p:spPr bwMode="auto">
            <a:xfrm>
              <a:off x="2784" y="1296"/>
              <a:ext cx="276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ru-RU" sz="4000" b="1" dirty="0">
                  <a:latin typeface="Times New Roman" charset="0"/>
                </a:rPr>
                <a:t>0</a:t>
              </a:r>
            </a:p>
          </p:txBody>
        </p:sp>
      </p:grpSp>
      <p:sp>
        <p:nvSpPr>
          <p:cNvPr id="31774" name="Text Box 30" descr="Пергамент"/>
          <p:cNvSpPr txBox="1">
            <a:spLocks noChangeArrowheads="1"/>
          </p:cNvSpPr>
          <p:nvPr/>
        </p:nvSpPr>
        <p:spPr bwMode="auto">
          <a:xfrm>
            <a:off x="4648200" y="1828800"/>
            <a:ext cx="2133600" cy="688975"/>
          </a:xfrm>
          <a:prstGeom prst="rect">
            <a:avLst/>
          </a:prstGeom>
          <a:blipFill dpi="0" rotWithShape="0">
            <a:blip r:embed="rId5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70000"/>
              </a:lnSpc>
            </a:pPr>
            <a:r>
              <a:rPr lang="ru-RU" sz="2800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charset="0"/>
              </a:rPr>
              <a:t>оптический центр линзы</a:t>
            </a:r>
          </a:p>
        </p:txBody>
      </p:sp>
      <p:sp>
        <p:nvSpPr>
          <p:cNvPr id="31776" name="Text Box 32" descr="Пергамент"/>
          <p:cNvSpPr txBox="1">
            <a:spLocks noChangeArrowheads="1"/>
          </p:cNvSpPr>
          <p:nvPr/>
        </p:nvSpPr>
        <p:spPr bwMode="auto">
          <a:xfrm>
            <a:off x="5410200" y="5791200"/>
            <a:ext cx="3276600" cy="688975"/>
          </a:xfrm>
          <a:prstGeom prst="rect">
            <a:avLst/>
          </a:prstGeom>
          <a:blipFill dpi="0" rotWithShape="0">
            <a:blip r:embed="rId5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70000"/>
              </a:lnSpc>
            </a:pPr>
            <a:r>
              <a:rPr lang="ru-RU" sz="2800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charset="0"/>
              </a:rPr>
              <a:t>главная оптическая ось линзы</a:t>
            </a:r>
            <a:endParaRPr lang="ru-RU" sz="2800" i="1" dirty="0">
              <a:latin typeface="Times New Roman" charset="0"/>
            </a:endParaRPr>
          </a:p>
        </p:txBody>
      </p:sp>
      <p:sp>
        <p:nvSpPr>
          <p:cNvPr id="31778" name="Text Box 34" descr="Пергамент"/>
          <p:cNvSpPr txBox="1">
            <a:spLocks noChangeArrowheads="1"/>
          </p:cNvSpPr>
          <p:nvPr/>
        </p:nvSpPr>
        <p:spPr bwMode="auto">
          <a:xfrm>
            <a:off x="457200" y="5791200"/>
            <a:ext cx="3429000" cy="688975"/>
          </a:xfrm>
          <a:prstGeom prst="rect">
            <a:avLst/>
          </a:prstGeom>
          <a:blipFill dpi="0" rotWithShape="0">
            <a:blip r:embed="rId5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70000"/>
              </a:lnSpc>
              <a:spcBef>
                <a:spcPct val="50000"/>
              </a:spcBef>
            </a:pPr>
            <a:r>
              <a:rPr lang="ru-RU" sz="2800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charset="0"/>
              </a:rPr>
              <a:t>центры сферических поверхностей</a:t>
            </a:r>
          </a:p>
        </p:txBody>
      </p:sp>
      <p:sp>
        <p:nvSpPr>
          <p:cNvPr id="31785" name="Line 41"/>
          <p:cNvSpPr>
            <a:spLocks noChangeShapeType="1"/>
          </p:cNvSpPr>
          <p:nvPr/>
        </p:nvSpPr>
        <p:spPr bwMode="auto">
          <a:xfrm flipH="1">
            <a:off x="4876800" y="2590800"/>
            <a:ext cx="83820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1786" name="Line 42"/>
          <p:cNvSpPr>
            <a:spLocks noChangeShapeType="1"/>
          </p:cNvSpPr>
          <p:nvPr/>
        </p:nvSpPr>
        <p:spPr bwMode="auto">
          <a:xfrm flipV="1">
            <a:off x="2286000" y="4343400"/>
            <a:ext cx="152400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1787" name="Line 43"/>
          <p:cNvSpPr>
            <a:spLocks noChangeShapeType="1"/>
          </p:cNvSpPr>
          <p:nvPr/>
        </p:nvSpPr>
        <p:spPr bwMode="auto">
          <a:xfrm flipV="1">
            <a:off x="2286000" y="4343400"/>
            <a:ext cx="297180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1789" name="Line 45"/>
          <p:cNvSpPr>
            <a:spLocks noChangeShapeType="1"/>
          </p:cNvSpPr>
          <p:nvPr/>
        </p:nvSpPr>
        <p:spPr bwMode="auto">
          <a:xfrm flipH="1" flipV="1">
            <a:off x="5943600" y="4267200"/>
            <a:ext cx="76200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31793" name="Picture 4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2400" y="0"/>
            <a:ext cx="2133600" cy="203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grpSp>
        <p:nvGrpSpPr>
          <p:cNvPr id="5" name="Group 27"/>
          <p:cNvGrpSpPr>
            <a:grpSpLocks/>
          </p:cNvGrpSpPr>
          <p:nvPr/>
        </p:nvGrpSpPr>
        <p:grpSpPr bwMode="auto">
          <a:xfrm>
            <a:off x="3657600" y="3276600"/>
            <a:ext cx="609600" cy="990600"/>
            <a:chOff x="2784" y="1296"/>
            <a:chExt cx="384" cy="624"/>
          </a:xfrm>
        </p:grpSpPr>
        <p:sp>
          <p:nvSpPr>
            <p:cNvPr id="4117" name="Oval 28"/>
            <p:cNvSpPr>
              <a:spLocks noChangeArrowheads="1"/>
            </p:cNvSpPr>
            <p:nvPr/>
          </p:nvSpPr>
          <p:spPr bwMode="auto">
            <a:xfrm>
              <a:off x="2880" y="1824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18" name="Text Box 29"/>
            <p:cNvSpPr txBox="1">
              <a:spLocks noChangeArrowheads="1"/>
            </p:cNvSpPr>
            <p:nvPr/>
          </p:nvSpPr>
          <p:spPr bwMode="auto">
            <a:xfrm>
              <a:off x="2784" y="1296"/>
              <a:ext cx="384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ru-RU" sz="4000" b="1" dirty="0">
                  <a:latin typeface="Times New Roman" charset="0"/>
                </a:rPr>
                <a:t>0</a:t>
              </a:r>
              <a:r>
                <a:rPr lang="ru-RU" sz="4000" b="1" baseline="-30000" dirty="0">
                  <a:latin typeface="Times New Roman" charset="0"/>
                  <a:cs typeface="Arial" charset="0"/>
                </a:rPr>
                <a:t>1</a:t>
              </a:r>
              <a:endParaRPr lang="ru-RU" sz="4000" b="1" dirty="0">
                <a:latin typeface="Times New Roman" charset="0"/>
              </a:endParaRPr>
            </a:p>
          </p:txBody>
        </p:sp>
      </p:grpSp>
      <p:grpSp>
        <p:nvGrpSpPr>
          <p:cNvPr id="6" name="Group 27"/>
          <p:cNvGrpSpPr>
            <a:grpSpLocks/>
          </p:cNvGrpSpPr>
          <p:nvPr/>
        </p:nvGrpSpPr>
        <p:grpSpPr bwMode="auto">
          <a:xfrm>
            <a:off x="5105400" y="3276600"/>
            <a:ext cx="736600" cy="990600"/>
            <a:chOff x="2784" y="1296"/>
            <a:chExt cx="464" cy="624"/>
          </a:xfrm>
        </p:grpSpPr>
        <p:sp>
          <p:nvSpPr>
            <p:cNvPr id="4120" name="Oval 28"/>
            <p:cNvSpPr>
              <a:spLocks noChangeArrowheads="1"/>
            </p:cNvSpPr>
            <p:nvPr/>
          </p:nvSpPr>
          <p:spPr bwMode="auto">
            <a:xfrm>
              <a:off x="2880" y="1824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21" name="Text Box 29"/>
            <p:cNvSpPr txBox="1">
              <a:spLocks noChangeArrowheads="1"/>
            </p:cNvSpPr>
            <p:nvPr/>
          </p:nvSpPr>
          <p:spPr bwMode="auto">
            <a:xfrm>
              <a:off x="2784" y="1296"/>
              <a:ext cx="464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ru-RU" sz="4000" b="1" dirty="0">
                  <a:solidFill>
                    <a:schemeClr val="tx2"/>
                  </a:solidFill>
                  <a:latin typeface="Times New Roman" charset="0"/>
                </a:rPr>
                <a:t> </a:t>
              </a:r>
              <a:r>
                <a:rPr lang="ru-RU" sz="4000" b="1" dirty="0">
                  <a:latin typeface="Times New Roman" charset="0"/>
                </a:rPr>
                <a:t>0</a:t>
              </a:r>
              <a:r>
                <a:rPr lang="ru-RU" sz="4000" b="1" baseline="-30000" dirty="0">
                  <a:latin typeface="Times New Roman" charset="0"/>
                  <a:cs typeface="Times New Roman" charset="0"/>
                </a:rPr>
                <a:t>2</a:t>
              </a:r>
              <a:endParaRPr lang="ru-RU" sz="4000" b="1" dirty="0">
                <a:latin typeface="Times New Roman" charset="0"/>
              </a:endParaRPr>
            </a:p>
          </p:txBody>
        </p:sp>
      </p:grpSp>
      <p:cxnSp>
        <p:nvCxnSpPr>
          <p:cNvPr id="27" name="Прямая соединительная линия 26"/>
          <p:cNvCxnSpPr/>
          <p:nvPr/>
        </p:nvCxnSpPr>
        <p:spPr>
          <a:xfrm rot="16200000" flipH="1">
            <a:off x="3214678" y="2786058"/>
            <a:ext cx="3071834" cy="2643206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 Box 30" descr="Пергамент"/>
          <p:cNvSpPr txBox="1">
            <a:spLocks noChangeArrowheads="1"/>
          </p:cNvSpPr>
          <p:nvPr/>
        </p:nvSpPr>
        <p:spPr bwMode="auto">
          <a:xfrm>
            <a:off x="2000232" y="1500174"/>
            <a:ext cx="2133600" cy="1005916"/>
          </a:xfrm>
          <a:prstGeom prst="rect">
            <a:avLst/>
          </a:prstGeom>
          <a:blipFill dpi="0" rotWithShape="0">
            <a:blip r:embed="rId5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70000"/>
              </a:lnSpc>
            </a:pPr>
            <a:r>
              <a:rPr lang="ru-RU" sz="2800" i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charset="0"/>
              </a:rPr>
              <a:t>побочная оптическая ось линзы</a:t>
            </a:r>
            <a:endParaRPr lang="ru-RU" sz="2800" i="1" dirty="0">
              <a:effectLst>
                <a:outerShdw blurRad="38100" dist="38100" dir="2700000" algn="tl">
                  <a:srgbClr val="FFFFFF"/>
                </a:outerShdw>
              </a:effectLst>
              <a:latin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31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" presetClass="entr" presetSubtype="1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17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17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17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17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2" dur="500"/>
                                        <p:tgtEl>
                                          <p:spTgt spid="31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1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1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17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17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7" dur="500"/>
                                        <p:tgtEl>
                                          <p:spTgt spid="31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17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17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2" dur="500"/>
                                        <p:tgtEl>
                                          <p:spTgt spid="31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4" presetClass="entr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 animBg="1" autoUpdateAnimBg="0"/>
      <p:bldP spid="31770" grpId="0" animBg="1"/>
      <p:bldP spid="31774" grpId="0" animBg="1" autoUpdateAnimBg="0"/>
      <p:bldP spid="31776" grpId="0" animBg="1" autoUpdateAnimBg="0"/>
      <p:bldP spid="31778" grpId="0" animBg="1" autoUpdateAnimBg="0"/>
      <p:bldP spid="31785" grpId="0" animBg="1"/>
      <p:bldP spid="31786" grpId="0" animBg="1"/>
      <p:bldP spid="31787" grpId="0" animBg="1"/>
      <p:bldP spid="31789" grpId="0" animBg="1"/>
      <p:bldP spid="28" grpId="0" animBg="1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 descr="Газетная бумага"/>
          <p:cNvSpPr>
            <a:spLocks noGrp="1" noChangeArrowheads="1"/>
          </p:cNvSpPr>
          <p:nvPr>
            <p:ph type="title"/>
          </p:nvPr>
        </p:nvSpPr>
        <p:spPr>
          <a:xfrm>
            <a:off x="3352800" y="228600"/>
            <a:ext cx="5791200" cy="1143000"/>
          </a:xfrm>
          <a:blipFill dpi="0" rotWithShape="0">
            <a:blip r:embed="rId3"/>
            <a:srcRect/>
            <a:tile tx="0" ty="0" sx="100000" sy="100000" flip="none" algn="tl"/>
          </a:blipFill>
        </p:spPr>
        <p:txBody>
          <a:bodyPr>
            <a:normAutofit fontScale="90000"/>
          </a:bodyPr>
          <a:lstStyle/>
          <a:p>
            <a:pPr algn="ctr" eaLnBrk="1" hangingPunct="1">
              <a:lnSpc>
                <a:spcPct val="80000"/>
              </a:lnSpc>
            </a:pPr>
            <a:r>
              <a:rPr lang="ru-RU" b="1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Собирающие линзы</a:t>
            </a:r>
            <a:endParaRPr lang="ru-RU" i="1" dirty="0" smtClean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32775" name="Line 7"/>
          <p:cNvSpPr>
            <a:spLocks noChangeShapeType="1"/>
          </p:cNvSpPr>
          <p:nvPr/>
        </p:nvSpPr>
        <p:spPr bwMode="auto">
          <a:xfrm>
            <a:off x="2971800" y="2590800"/>
            <a:ext cx="0" cy="23622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arrow" w="lg" len="med"/>
            <a:tailEnd type="arrow" w="lg" len="sm"/>
          </a:ln>
        </p:spPr>
        <p:txBody>
          <a:bodyPr/>
          <a:lstStyle/>
          <a:p>
            <a:endParaRPr lang="ru-RU"/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685800" y="2971800"/>
            <a:ext cx="2286000" cy="77788"/>
            <a:chOff x="912" y="3744"/>
            <a:chExt cx="1872" cy="0"/>
          </a:xfrm>
        </p:grpSpPr>
        <p:sp>
          <p:nvSpPr>
            <p:cNvPr id="5135" name="Line 9"/>
            <p:cNvSpPr>
              <a:spLocks noChangeShapeType="1"/>
            </p:cNvSpPr>
            <p:nvPr/>
          </p:nvSpPr>
          <p:spPr bwMode="auto">
            <a:xfrm>
              <a:off x="912" y="3744"/>
              <a:ext cx="1104" cy="0"/>
            </a:xfrm>
            <a:prstGeom prst="line">
              <a:avLst/>
            </a:prstGeom>
            <a:noFill/>
            <a:ln w="44450">
              <a:solidFill>
                <a:srgbClr val="FF0000"/>
              </a:solidFill>
              <a:round/>
              <a:headEnd/>
              <a:tailEnd type="stealth" w="med" len="lg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36" name="Line 10"/>
            <p:cNvSpPr>
              <a:spLocks noChangeShapeType="1"/>
            </p:cNvSpPr>
            <p:nvPr/>
          </p:nvSpPr>
          <p:spPr bwMode="auto">
            <a:xfrm>
              <a:off x="1968" y="3744"/>
              <a:ext cx="816" cy="0"/>
            </a:xfrm>
            <a:prstGeom prst="line">
              <a:avLst/>
            </a:prstGeom>
            <a:noFill/>
            <a:ln w="444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685800" y="4572000"/>
            <a:ext cx="2286000" cy="76200"/>
            <a:chOff x="912" y="3744"/>
            <a:chExt cx="1872" cy="0"/>
          </a:xfrm>
        </p:grpSpPr>
        <p:sp>
          <p:nvSpPr>
            <p:cNvPr id="5133" name="Line 12"/>
            <p:cNvSpPr>
              <a:spLocks noChangeShapeType="1"/>
            </p:cNvSpPr>
            <p:nvPr/>
          </p:nvSpPr>
          <p:spPr bwMode="auto">
            <a:xfrm>
              <a:off x="912" y="3744"/>
              <a:ext cx="1104" cy="0"/>
            </a:xfrm>
            <a:prstGeom prst="line">
              <a:avLst/>
            </a:prstGeom>
            <a:noFill/>
            <a:ln w="44450">
              <a:solidFill>
                <a:srgbClr val="FF0000"/>
              </a:solidFill>
              <a:round/>
              <a:headEnd/>
              <a:tailEnd type="stealth" w="med" len="lg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34" name="Line 13"/>
            <p:cNvSpPr>
              <a:spLocks noChangeShapeType="1"/>
            </p:cNvSpPr>
            <p:nvPr/>
          </p:nvSpPr>
          <p:spPr bwMode="auto">
            <a:xfrm>
              <a:off x="1968" y="3744"/>
              <a:ext cx="816" cy="0"/>
            </a:xfrm>
            <a:prstGeom prst="line">
              <a:avLst/>
            </a:prstGeom>
            <a:noFill/>
            <a:ln w="444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aphicFrame>
        <p:nvGraphicFramePr>
          <p:cNvPr id="56320" name="Object 0"/>
          <p:cNvGraphicFramePr>
            <a:graphicFrameLocks noChangeAspect="1"/>
          </p:cNvGraphicFramePr>
          <p:nvPr/>
        </p:nvGraphicFramePr>
        <p:xfrm>
          <a:off x="152400" y="0"/>
          <a:ext cx="2514600" cy="2100263"/>
        </p:xfrm>
        <a:graphic>
          <a:graphicData uri="http://schemas.openxmlformats.org/presentationml/2006/ole">
            <p:oleObj spid="_x0000_s3074" name="Точечный рисунок" r:id="rId4" imgW="3191320" imgH="2666667" progId="PBrush">
              <p:embed/>
            </p:oleObj>
          </a:graphicData>
        </a:graphic>
      </p:graphicFrame>
      <p:sp>
        <p:nvSpPr>
          <p:cNvPr id="32790" name="Line 22"/>
          <p:cNvSpPr>
            <a:spLocks noChangeShapeType="1"/>
          </p:cNvSpPr>
          <p:nvPr/>
        </p:nvSpPr>
        <p:spPr bwMode="auto">
          <a:xfrm flipV="1">
            <a:off x="2971800" y="3505200"/>
            <a:ext cx="2438400" cy="1066800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/>
            <a:tailEnd type="triangle" w="med" len="lg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2791" name="Line 23"/>
          <p:cNvSpPr>
            <a:spLocks noChangeShapeType="1"/>
          </p:cNvSpPr>
          <p:nvPr/>
        </p:nvSpPr>
        <p:spPr bwMode="auto">
          <a:xfrm>
            <a:off x="2971800" y="2971800"/>
            <a:ext cx="2438400" cy="1143000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/>
            <a:tailEnd type="triangle" w="med" len="lg"/>
          </a:ln>
        </p:spPr>
        <p:txBody>
          <a:bodyPr wrap="none" anchor="ctr"/>
          <a:lstStyle/>
          <a:p>
            <a:endParaRPr lang="ru-RU"/>
          </a:p>
        </p:txBody>
      </p:sp>
      <p:grpSp>
        <p:nvGrpSpPr>
          <p:cNvPr id="4" name="Group 27"/>
          <p:cNvGrpSpPr>
            <a:grpSpLocks/>
          </p:cNvGrpSpPr>
          <p:nvPr/>
        </p:nvGrpSpPr>
        <p:grpSpPr bwMode="auto">
          <a:xfrm>
            <a:off x="685800" y="3810000"/>
            <a:ext cx="5105400" cy="76200"/>
            <a:chOff x="912" y="3744"/>
            <a:chExt cx="1872" cy="0"/>
          </a:xfrm>
        </p:grpSpPr>
        <p:sp>
          <p:nvSpPr>
            <p:cNvPr id="5131" name="Line 28"/>
            <p:cNvSpPr>
              <a:spLocks noChangeShapeType="1"/>
            </p:cNvSpPr>
            <p:nvPr/>
          </p:nvSpPr>
          <p:spPr bwMode="auto">
            <a:xfrm>
              <a:off x="912" y="3744"/>
              <a:ext cx="1104" cy="0"/>
            </a:xfrm>
            <a:prstGeom prst="line">
              <a:avLst/>
            </a:prstGeom>
            <a:noFill/>
            <a:ln w="44450">
              <a:solidFill>
                <a:srgbClr val="FF0000"/>
              </a:solidFill>
              <a:round/>
              <a:headEnd/>
              <a:tailEnd type="stealth" w="med" len="lg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32" name="Line 29"/>
            <p:cNvSpPr>
              <a:spLocks noChangeShapeType="1"/>
            </p:cNvSpPr>
            <p:nvPr/>
          </p:nvSpPr>
          <p:spPr bwMode="auto">
            <a:xfrm>
              <a:off x="1968" y="3744"/>
              <a:ext cx="816" cy="0"/>
            </a:xfrm>
            <a:prstGeom prst="line">
              <a:avLst/>
            </a:prstGeom>
            <a:noFill/>
            <a:ln w="444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aphicFrame>
        <p:nvGraphicFramePr>
          <p:cNvPr id="56321" name="Object 1"/>
          <p:cNvGraphicFramePr>
            <a:graphicFrameLocks noChangeAspect="1"/>
          </p:cNvGraphicFramePr>
          <p:nvPr/>
        </p:nvGraphicFramePr>
        <p:xfrm>
          <a:off x="6096000" y="2743200"/>
          <a:ext cx="2362200" cy="2009775"/>
        </p:xfrm>
        <a:graphic>
          <a:graphicData uri="http://schemas.openxmlformats.org/presentationml/2006/ole">
            <p:oleObj spid="_x0000_s3075" name="Точечный рисунок" r:id="rId5" imgW="3323810" imgH="2828571" progId="PBrush">
              <p:embed/>
            </p:oleObj>
          </a:graphicData>
        </a:graphic>
      </p:graphicFrame>
      <p:cxnSp>
        <p:nvCxnSpPr>
          <p:cNvPr id="21" name="Прямая со стрелкой 20"/>
          <p:cNvCxnSpPr>
            <a:endCxn id="18" idx="4"/>
          </p:cNvCxnSpPr>
          <p:nvPr/>
        </p:nvCxnSpPr>
        <p:spPr>
          <a:xfrm rot="16200000" flipV="1">
            <a:off x="4252908" y="4395792"/>
            <a:ext cx="1509730" cy="55721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 Box 30" descr="Пергамент"/>
          <p:cNvSpPr txBox="1">
            <a:spLocks noChangeArrowheads="1"/>
          </p:cNvSpPr>
          <p:nvPr/>
        </p:nvSpPr>
        <p:spPr bwMode="auto">
          <a:xfrm>
            <a:off x="4357686" y="5500702"/>
            <a:ext cx="2133600" cy="402674"/>
          </a:xfrm>
          <a:prstGeom prst="rect">
            <a:avLst/>
          </a:prstGeom>
          <a:blipFill dpi="0" rotWithShape="0">
            <a:blip r:embed="rId6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70000"/>
              </a:lnSpc>
            </a:pPr>
            <a:r>
              <a:rPr lang="ru-RU" sz="2800" i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charset="0"/>
              </a:rPr>
              <a:t>фокус линзы</a:t>
            </a:r>
            <a:endParaRPr lang="ru-RU" sz="2800" i="1" dirty="0">
              <a:effectLst>
                <a:outerShdw blurRad="38100" dist="38100" dir="2700000" algn="tl">
                  <a:srgbClr val="FFFFFF"/>
                </a:outerShdw>
              </a:effectLst>
              <a:latin typeface="Times New Roman" charset="0"/>
            </a:endParaRPr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>
            <a:off x="714348" y="3786190"/>
            <a:ext cx="5072098" cy="1588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27"/>
          <p:cNvGrpSpPr>
            <a:grpSpLocks/>
          </p:cNvGrpSpPr>
          <p:nvPr/>
        </p:nvGrpSpPr>
        <p:grpSpPr bwMode="auto">
          <a:xfrm>
            <a:off x="4500566" y="2928934"/>
            <a:ext cx="496888" cy="990600"/>
            <a:chOff x="2784" y="1296"/>
            <a:chExt cx="313" cy="624"/>
          </a:xfrm>
        </p:grpSpPr>
        <p:sp>
          <p:nvSpPr>
            <p:cNvPr id="18" name="Oval 28"/>
            <p:cNvSpPr>
              <a:spLocks noChangeArrowheads="1"/>
            </p:cNvSpPr>
            <p:nvPr/>
          </p:nvSpPr>
          <p:spPr bwMode="auto">
            <a:xfrm>
              <a:off x="2880" y="1824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9" name="Text Box 29"/>
            <p:cNvSpPr txBox="1">
              <a:spLocks noChangeArrowheads="1"/>
            </p:cNvSpPr>
            <p:nvPr/>
          </p:nvSpPr>
          <p:spPr bwMode="auto">
            <a:xfrm>
              <a:off x="2784" y="1296"/>
              <a:ext cx="313" cy="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4000" b="1" dirty="0" smtClean="0">
                  <a:latin typeface="Times New Roman" charset="0"/>
                </a:rPr>
                <a:t>F</a:t>
              </a:r>
              <a:endParaRPr lang="ru-RU" sz="4000" b="1" dirty="0">
                <a:latin typeface="Times New Roman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77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77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7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32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2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4" presetClass="entr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56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 autoUpdateAnimBg="0"/>
      <p:bldP spid="32775" grpId="0" animBg="1"/>
      <p:bldP spid="32790" grpId="0" animBg="1"/>
      <p:bldP spid="32791" grpId="0" animBg="1"/>
      <p:bldP spid="23" grpId="0" animBg="1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2" descr="Газетная бумага"/>
          <p:cNvSpPr>
            <a:spLocks noGrp="1" noChangeArrowheads="1"/>
          </p:cNvSpPr>
          <p:nvPr>
            <p:ph type="title"/>
          </p:nvPr>
        </p:nvSpPr>
        <p:spPr>
          <a:xfrm>
            <a:off x="3429000" y="304800"/>
            <a:ext cx="5715000" cy="1143000"/>
          </a:xfrm>
          <a:blipFill dpi="0" rotWithShape="0">
            <a:blip r:embed="rId3"/>
            <a:srcRect/>
            <a:tile tx="0" ty="0" sx="100000" sy="100000" flip="none" algn="tl"/>
          </a:blipFill>
        </p:spPr>
        <p:txBody>
          <a:bodyPr>
            <a:normAutofit fontScale="90000"/>
          </a:bodyPr>
          <a:lstStyle/>
          <a:p>
            <a:pPr algn="ctr" eaLnBrk="1" hangingPunct="1">
              <a:lnSpc>
                <a:spcPct val="80000"/>
              </a:lnSpc>
            </a:pPr>
            <a:r>
              <a:rPr lang="ru-RU" b="1" i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Рассеивающие линзы</a:t>
            </a:r>
            <a:endParaRPr lang="ru-RU" i="1" smtClean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29700" name="Rectangle 4" descr="Пергамент"/>
          <p:cNvSpPr>
            <a:spLocks noGrp="1" noChangeArrowheads="1"/>
          </p:cNvSpPr>
          <p:nvPr>
            <p:ph type="body" sz="half" idx="2"/>
          </p:nvPr>
        </p:nvSpPr>
        <p:spPr>
          <a:xfrm>
            <a:off x="0" y="5410200"/>
            <a:ext cx="9144000" cy="990600"/>
          </a:xfrm>
          <a:blipFill dpi="0" rotWithShape="0">
            <a:blip r:embed="rId4"/>
            <a:srcRect/>
            <a:tile tx="0" ty="0" sx="100000" sy="100000" flip="none" algn="tl"/>
          </a:blipFill>
        </p:spPr>
        <p:txBody>
          <a:bodyPr>
            <a:normAutofit/>
          </a:bodyPr>
          <a:lstStyle/>
          <a:p>
            <a:pPr algn="just" eaLnBrk="1" hangingPunct="1">
              <a:lnSpc>
                <a:spcPct val="70000"/>
              </a:lnSpc>
            </a:pPr>
            <a:r>
              <a:rPr lang="ru-RU" b="1" i="1" u="sng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Фокус линзы</a:t>
            </a:r>
            <a:r>
              <a:rPr lang="ru-RU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- точка, в которой собираются после преломления лучи (или их продолжения), падавшие на линзу параллельным пучком</a:t>
            </a:r>
            <a:r>
              <a:rPr lang="ru-RU" i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endParaRPr lang="ru-RU" sz="2400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graphicFrame>
        <p:nvGraphicFramePr>
          <p:cNvPr id="57344" name="Object 0"/>
          <p:cNvGraphicFramePr>
            <a:graphicFrameLocks noChangeAspect="1"/>
          </p:cNvGraphicFramePr>
          <p:nvPr/>
        </p:nvGraphicFramePr>
        <p:xfrm>
          <a:off x="152400" y="0"/>
          <a:ext cx="2667000" cy="2043113"/>
        </p:xfrm>
        <a:graphic>
          <a:graphicData uri="http://schemas.openxmlformats.org/presentationml/2006/ole">
            <p:oleObj spid="_x0000_s4098" name="Точечный рисунок" r:id="rId5" imgW="3305160" imgH="2533680" progId="PBrush">
              <p:embed/>
            </p:oleObj>
          </a:graphicData>
        </a:graphic>
      </p:graphicFrame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3429000" y="2438400"/>
            <a:ext cx="457200" cy="2667000"/>
            <a:chOff x="2784" y="720"/>
            <a:chExt cx="288" cy="2736"/>
          </a:xfrm>
        </p:grpSpPr>
        <p:sp>
          <p:nvSpPr>
            <p:cNvPr id="6164" name="Line 7"/>
            <p:cNvSpPr>
              <a:spLocks noChangeShapeType="1"/>
            </p:cNvSpPr>
            <p:nvPr/>
          </p:nvSpPr>
          <p:spPr bwMode="auto">
            <a:xfrm>
              <a:off x="2928" y="864"/>
              <a:ext cx="0" cy="2448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lg" len="med"/>
              <a:tailEnd type="none" w="lg" len="sm"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3" name="Group 8"/>
            <p:cNvGrpSpPr>
              <a:grpSpLocks/>
            </p:cNvGrpSpPr>
            <p:nvPr/>
          </p:nvGrpSpPr>
          <p:grpSpPr bwMode="auto">
            <a:xfrm>
              <a:off x="2784" y="720"/>
              <a:ext cx="288" cy="144"/>
              <a:chOff x="2784" y="720"/>
              <a:chExt cx="288" cy="144"/>
            </a:xfrm>
          </p:grpSpPr>
          <p:sp>
            <p:nvSpPr>
              <p:cNvPr id="6169" name="Line 9"/>
              <p:cNvSpPr>
                <a:spLocks noChangeShapeType="1"/>
              </p:cNvSpPr>
              <p:nvPr/>
            </p:nvSpPr>
            <p:spPr bwMode="auto">
              <a:xfrm flipH="1" flipV="1">
                <a:off x="2784" y="720"/>
                <a:ext cx="144" cy="144"/>
              </a:xfrm>
              <a:prstGeom prst="line">
                <a:avLst/>
              </a:prstGeom>
              <a:noFill/>
              <a:ln w="508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70" name="Line 10"/>
              <p:cNvSpPr>
                <a:spLocks noChangeShapeType="1"/>
              </p:cNvSpPr>
              <p:nvPr/>
            </p:nvSpPr>
            <p:spPr bwMode="auto">
              <a:xfrm flipV="1">
                <a:off x="2928" y="720"/>
                <a:ext cx="144" cy="144"/>
              </a:xfrm>
              <a:prstGeom prst="line">
                <a:avLst/>
              </a:prstGeom>
              <a:noFill/>
              <a:ln w="508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4" name="Group 11"/>
            <p:cNvGrpSpPr>
              <a:grpSpLocks/>
            </p:cNvGrpSpPr>
            <p:nvPr/>
          </p:nvGrpSpPr>
          <p:grpSpPr bwMode="auto">
            <a:xfrm flipV="1">
              <a:off x="2784" y="3312"/>
              <a:ext cx="288" cy="144"/>
              <a:chOff x="2784" y="720"/>
              <a:chExt cx="288" cy="144"/>
            </a:xfrm>
          </p:grpSpPr>
          <p:sp>
            <p:nvSpPr>
              <p:cNvPr id="6167" name="Line 12"/>
              <p:cNvSpPr>
                <a:spLocks noChangeShapeType="1"/>
              </p:cNvSpPr>
              <p:nvPr/>
            </p:nvSpPr>
            <p:spPr bwMode="auto">
              <a:xfrm flipH="1" flipV="1">
                <a:off x="2784" y="720"/>
                <a:ext cx="144" cy="144"/>
              </a:xfrm>
              <a:prstGeom prst="line">
                <a:avLst/>
              </a:prstGeom>
              <a:noFill/>
              <a:ln w="508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68" name="Line 13"/>
              <p:cNvSpPr>
                <a:spLocks noChangeShapeType="1"/>
              </p:cNvSpPr>
              <p:nvPr/>
            </p:nvSpPr>
            <p:spPr bwMode="auto">
              <a:xfrm flipV="1">
                <a:off x="2928" y="720"/>
                <a:ext cx="144" cy="144"/>
              </a:xfrm>
              <a:prstGeom prst="line">
                <a:avLst/>
              </a:prstGeom>
              <a:noFill/>
              <a:ln w="508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5" name="Group 14"/>
          <p:cNvGrpSpPr>
            <a:grpSpLocks/>
          </p:cNvGrpSpPr>
          <p:nvPr/>
        </p:nvGrpSpPr>
        <p:grpSpPr bwMode="auto">
          <a:xfrm>
            <a:off x="685800" y="2971800"/>
            <a:ext cx="2973388" cy="1588"/>
            <a:chOff x="912" y="3744"/>
            <a:chExt cx="1872" cy="0"/>
          </a:xfrm>
        </p:grpSpPr>
        <p:sp>
          <p:nvSpPr>
            <p:cNvPr id="6162" name="Line 15"/>
            <p:cNvSpPr>
              <a:spLocks noChangeShapeType="1"/>
            </p:cNvSpPr>
            <p:nvPr/>
          </p:nvSpPr>
          <p:spPr bwMode="auto">
            <a:xfrm>
              <a:off x="912" y="3744"/>
              <a:ext cx="1104" cy="0"/>
            </a:xfrm>
            <a:prstGeom prst="line">
              <a:avLst/>
            </a:prstGeom>
            <a:noFill/>
            <a:ln w="44450">
              <a:solidFill>
                <a:srgbClr val="FF00FF"/>
              </a:solidFill>
              <a:round/>
              <a:headEnd/>
              <a:tailEnd type="stealth" w="med" len="lg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63" name="Line 16"/>
            <p:cNvSpPr>
              <a:spLocks noChangeShapeType="1"/>
            </p:cNvSpPr>
            <p:nvPr/>
          </p:nvSpPr>
          <p:spPr bwMode="auto">
            <a:xfrm>
              <a:off x="1968" y="3744"/>
              <a:ext cx="816" cy="0"/>
            </a:xfrm>
            <a:prstGeom prst="line">
              <a:avLst/>
            </a:prstGeom>
            <a:noFill/>
            <a:ln w="4445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6" name="Group 20"/>
          <p:cNvGrpSpPr>
            <a:grpSpLocks/>
          </p:cNvGrpSpPr>
          <p:nvPr/>
        </p:nvGrpSpPr>
        <p:grpSpPr bwMode="auto">
          <a:xfrm>
            <a:off x="685800" y="4572000"/>
            <a:ext cx="2971800" cy="1588"/>
            <a:chOff x="912" y="3744"/>
            <a:chExt cx="1872" cy="0"/>
          </a:xfrm>
        </p:grpSpPr>
        <p:sp>
          <p:nvSpPr>
            <p:cNvPr id="6160" name="Line 21"/>
            <p:cNvSpPr>
              <a:spLocks noChangeShapeType="1"/>
            </p:cNvSpPr>
            <p:nvPr/>
          </p:nvSpPr>
          <p:spPr bwMode="auto">
            <a:xfrm>
              <a:off x="912" y="3744"/>
              <a:ext cx="1104" cy="0"/>
            </a:xfrm>
            <a:prstGeom prst="line">
              <a:avLst/>
            </a:prstGeom>
            <a:noFill/>
            <a:ln w="44450">
              <a:solidFill>
                <a:srgbClr val="FF00FF"/>
              </a:solidFill>
              <a:round/>
              <a:headEnd/>
              <a:tailEnd type="stealth" w="med" len="lg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61" name="Line 22"/>
            <p:cNvSpPr>
              <a:spLocks noChangeShapeType="1"/>
            </p:cNvSpPr>
            <p:nvPr/>
          </p:nvSpPr>
          <p:spPr bwMode="auto">
            <a:xfrm>
              <a:off x="1968" y="3744"/>
              <a:ext cx="816" cy="0"/>
            </a:xfrm>
            <a:prstGeom prst="line">
              <a:avLst/>
            </a:prstGeom>
            <a:noFill/>
            <a:ln w="4445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9720" name="Line 24"/>
          <p:cNvSpPr>
            <a:spLocks noChangeShapeType="1"/>
          </p:cNvSpPr>
          <p:nvPr/>
        </p:nvSpPr>
        <p:spPr bwMode="auto">
          <a:xfrm flipV="1">
            <a:off x="3657600" y="2286000"/>
            <a:ext cx="914400" cy="685800"/>
          </a:xfrm>
          <a:prstGeom prst="line">
            <a:avLst/>
          </a:prstGeom>
          <a:noFill/>
          <a:ln w="44450">
            <a:solidFill>
              <a:srgbClr val="FF00FF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9721" name="Line 25"/>
          <p:cNvSpPr>
            <a:spLocks noChangeShapeType="1"/>
          </p:cNvSpPr>
          <p:nvPr/>
        </p:nvSpPr>
        <p:spPr bwMode="auto">
          <a:xfrm>
            <a:off x="3657600" y="4572000"/>
            <a:ext cx="1066800" cy="685800"/>
          </a:xfrm>
          <a:prstGeom prst="line">
            <a:avLst/>
          </a:prstGeom>
          <a:noFill/>
          <a:ln w="44450">
            <a:solidFill>
              <a:srgbClr val="FF00FF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ru-RU"/>
          </a:p>
        </p:txBody>
      </p:sp>
      <p:grpSp>
        <p:nvGrpSpPr>
          <p:cNvPr id="7" name="Group 26"/>
          <p:cNvGrpSpPr>
            <a:grpSpLocks/>
          </p:cNvGrpSpPr>
          <p:nvPr/>
        </p:nvGrpSpPr>
        <p:grpSpPr bwMode="auto">
          <a:xfrm>
            <a:off x="609600" y="3810000"/>
            <a:ext cx="4800600" cy="76200"/>
            <a:chOff x="912" y="3744"/>
            <a:chExt cx="1872" cy="0"/>
          </a:xfrm>
        </p:grpSpPr>
        <p:sp>
          <p:nvSpPr>
            <p:cNvPr id="6158" name="Line 27"/>
            <p:cNvSpPr>
              <a:spLocks noChangeShapeType="1"/>
            </p:cNvSpPr>
            <p:nvPr/>
          </p:nvSpPr>
          <p:spPr bwMode="auto">
            <a:xfrm>
              <a:off x="912" y="3744"/>
              <a:ext cx="1104" cy="0"/>
            </a:xfrm>
            <a:prstGeom prst="line">
              <a:avLst/>
            </a:prstGeom>
            <a:noFill/>
            <a:ln w="44450">
              <a:solidFill>
                <a:srgbClr val="FF00FF"/>
              </a:solidFill>
              <a:round/>
              <a:headEnd/>
              <a:tailEnd type="stealth" w="med" len="lg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59" name="Line 28"/>
            <p:cNvSpPr>
              <a:spLocks noChangeShapeType="1"/>
            </p:cNvSpPr>
            <p:nvPr/>
          </p:nvSpPr>
          <p:spPr bwMode="auto">
            <a:xfrm>
              <a:off x="1968" y="3744"/>
              <a:ext cx="816" cy="0"/>
            </a:xfrm>
            <a:prstGeom prst="line">
              <a:avLst/>
            </a:prstGeom>
            <a:noFill/>
            <a:ln w="4445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aphicFrame>
        <p:nvGraphicFramePr>
          <p:cNvPr id="57345" name="Object 1"/>
          <p:cNvGraphicFramePr>
            <a:graphicFrameLocks noChangeAspect="1"/>
          </p:cNvGraphicFramePr>
          <p:nvPr/>
        </p:nvGraphicFramePr>
        <p:xfrm>
          <a:off x="6096000" y="2819400"/>
          <a:ext cx="2362200" cy="2039938"/>
        </p:xfrm>
        <a:graphic>
          <a:graphicData uri="http://schemas.openxmlformats.org/presentationml/2006/ole">
            <p:oleObj spid="_x0000_s4099" name="Точечный рисунок" r:id="rId6" imgW="3352381" imgH="2895238" progId="PBrush">
              <p:embed/>
            </p:oleObj>
          </a:graphicData>
        </a:graphic>
      </p:graphicFrame>
      <p:sp>
        <p:nvSpPr>
          <p:cNvPr id="6171" name="Line 27"/>
          <p:cNvSpPr>
            <a:spLocks noChangeShapeType="1"/>
          </p:cNvSpPr>
          <p:nvPr/>
        </p:nvSpPr>
        <p:spPr bwMode="auto">
          <a:xfrm flipH="1" flipV="1">
            <a:off x="2514600" y="3810000"/>
            <a:ext cx="1143000" cy="762000"/>
          </a:xfrm>
          <a:prstGeom prst="line">
            <a:avLst/>
          </a:prstGeom>
          <a:noFill/>
          <a:ln w="38100">
            <a:solidFill>
              <a:srgbClr val="FF00FF"/>
            </a:solidFill>
            <a:prstDash val="dash"/>
            <a:miter lim="800000"/>
            <a:headEnd/>
            <a:tailEnd/>
          </a:ln>
          <a:effectLst/>
        </p:spPr>
        <p:txBody>
          <a:bodyPr wrap="none"/>
          <a:lstStyle/>
          <a:p>
            <a:endParaRPr lang="ru-RU"/>
          </a:p>
        </p:txBody>
      </p:sp>
      <p:sp>
        <p:nvSpPr>
          <p:cNvPr id="6172" name="Line 28"/>
          <p:cNvSpPr>
            <a:spLocks noChangeShapeType="1"/>
          </p:cNvSpPr>
          <p:nvPr/>
        </p:nvSpPr>
        <p:spPr bwMode="auto">
          <a:xfrm flipH="1">
            <a:off x="2514600" y="2971800"/>
            <a:ext cx="1143000" cy="838200"/>
          </a:xfrm>
          <a:prstGeom prst="line">
            <a:avLst/>
          </a:prstGeom>
          <a:noFill/>
          <a:ln w="38100">
            <a:solidFill>
              <a:srgbClr val="FF00FF"/>
            </a:solidFill>
            <a:prstDash val="dash"/>
            <a:miter lim="800000"/>
            <a:headEnd/>
            <a:tailEnd/>
          </a:ln>
          <a:effectLst/>
        </p:spPr>
        <p:txBody>
          <a:bodyPr wrap="none"/>
          <a:lstStyle/>
          <a:p>
            <a:endParaRPr lang="ru-RU"/>
          </a:p>
        </p:txBody>
      </p:sp>
      <p:cxnSp>
        <p:nvCxnSpPr>
          <p:cNvPr id="31" name="Прямая соединительная линия 30"/>
          <p:cNvCxnSpPr>
            <a:endCxn id="6159" idx="1"/>
          </p:cNvCxnSpPr>
          <p:nvPr/>
        </p:nvCxnSpPr>
        <p:spPr>
          <a:xfrm>
            <a:off x="571472" y="3786190"/>
            <a:ext cx="4838728" cy="23810"/>
          </a:xfrm>
          <a:prstGeom prst="line">
            <a:avLst/>
          </a:prstGeom>
          <a:ln w="38100">
            <a:solidFill>
              <a:srgbClr val="C20EA8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27"/>
          <p:cNvGrpSpPr>
            <a:grpSpLocks/>
          </p:cNvGrpSpPr>
          <p:nvPr/>
        </p:nvGrpSpPr>
        <p:grpSpPr bwMode="auto">
          <a:xfrm>
            <a:off x="2357422" y="2928934"/>
            <a:ext cx="496888" cy="990600"/>
            <a:chOff x="2784" y="1296"/>
            <a:chExt cx="313" cy="624"/>
          </a:xfrm>
        </p:grpSpPr>
        <p:sp>
          <p:nvSpPr>
            <p:cNvPr id="28" name="Oval 28"/>
            <p:cNvSpPr>
              <a:spLocks noChangeArrowheads="1"/>
            </p:cNvSpPr>
            <p:nvPr/>
          </p:nvSpPr>
          <p:spPr bwMode="auto">
            <a:xfrm>
              <a:off x="2880" y="1824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9" name="Text Box 29"/>
            <p:cNvSpPr txBox="1">
              <a:spLocks noChangeArrowheads="1"/>
            </p:cNvSpPr>
            <p:nvPr/>
          </p:nvSpPr>
          <p:spPr bwMode="auto">
            <a:xfrm>
              <a:off x="2784" y="1296"/>
              <a:ext cx="313" cy="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4000" b="1" dirty="0" smtClean="0">
                  <a:latin typeface="Times New Roman" charset="0"/>
                </a:rPr>
                <a:t>F</a:t>
              </a:r>
              <a:endParaRPr lang="ru-RU" sz="4000" b="1" dirty="0">
                <a:latin typeface="Times New Roman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7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7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9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29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6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6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57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23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97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97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 animBg="1" autoUpdateAnimBg="0"/>
      <p:bldP spid="29700" grpId="0" build="p" autoUpdateAnimBg="0" advAuto="2000"/>
      <p:bldP spid="29720" grpId="0" animBg="1"/>
      <p:bldP spid="29721" grpId="0" animBg="1"/>
      <p:bldP spid="6171" grpId="0" animBg="1"/>
      <p:bldP spid="617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ru-RU" sz="2800" b="1" i="1" u="sng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Фокальная плоскость </a:t>
            </a:r>
            <a:r>
              <a:rPr lang="ru-RU" sz="2800" b="1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– плоскость, проведенная через фокус линзы перпендикулярно главной оптической оси</a:t>
            </a:r>
            <a:endParaRPr lang="ru-RU" sz="2800" b="1" i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Line 7"/>
          <p:cNvSpPr>
            <a:spLocks noChangeShapeType="1"/>
          </p:cNvSpPr>
          <p:nvPr/>
        </p:nvSpPr>
        <p:spPr bwMode="auto">
          <a:xfrm>
            <a:off x="2571736" y="2571744"/>
            <a:ext cx="0" cy="23622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arrow" w="lg" len="med"/>
            <a:tailEnd type="arrow" w="lg" len="sm"/>
          </a:ln>
        </p:spPr>
        <p:txBody>
          <a:bodyPr/>
          <a:lstStyle/>
          <a:p>
            <a:endParaRPr lang="ru-RU"/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428596" y="3714752"/>
            <a:ext cx="3786214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428596" y="2928934"/>
            <a:ext cx="2143140" cy="1588"/>
          </a:xfrm>
          <a:prstGeom prst="line">
            <a:avLst/>
          </a:prstGeom>
          <a:ln w="381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428596" y="4429132"/>
            <a:ext cx="2143140" cy="1588"/>
          </a:xfrm>
          <a:prstGeom prst="line">
            <a:avLst/>
          </a:prstGeom>
          <a:ln w="381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>
            <a:off x="2571736" y="2928934"/>
            <a:ext cx="1785950" cy="1214446"/>
          </a:xfrm>
          <a:prstGeom prst="straightConnector1">
            <a:avLst/>
          </a:prstGeom>
          <a:ln w="381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flipV="1">
            <a:off x="2571736" y="3286124"/>
            <a:ext cx="1785950" cy="1143008"/>
          </a:xfrm>
          <a:prstGeom prst="straightConnector1">
            <a:avLst/>
          </a:prstGeom>
          <a:ln w="381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5072066" y="2928934"/>
            <a:ext cx="2143140" cy="1588"/>
          </a:xfrm>
          <a:prstGeom prst="line">
            <a:avLst/>
          </a:prstGeom>
          <a:ln w="38100">
            <a:solidFill>
              <a:srgbClr val="C20EA8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5072066" y="3714752"/>
            <a:ext cx="3786214" cy="1588"/>
          </a:xfrm>
          <a:prstGeom prst="line">
            <a:avLst/>
          </a:prstGeom>
          <a:ln w="38100">
            <a:solidFill>
              <a:srgbClr val="C20E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5072066" y="4500570"/>
            <a:ext cx="2143140" cy="1588"/>
          </a:xfrm>
          <a:prstGeom prst="line">
            <a:avLst/>
          </a:prstGeom>
          <a:ln w="38100">
            <a:solidFill>
              <a:srgbClr val="C20EA8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 rot="5400000">
            <a:off x="4751389" y="3749677"/>
            <a:ext cx="2928164" cy="794"/>
          </a:xfrm>
          <a:prstGeom prst="line">
            <a:avLst/>
          </a:prstGeom>
          <a:ln w="2222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 rot="10800000" flipV="1">
            <a:off x="6215074" y="2928934"/>
            <a:ext cx="1000132" cy="785818"/>
          </a:xfrm>
          <a:prstGeom prst="line">
            <a:avLst/>
          </a:prstGeom>
          <a:ln w="38100">
            <a:solidFill>
              <a:srgbClr val="C20EA8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>
            <a:off x="6215074" y="3714752"/>
            <a:ext cx="1000132" cy="785818"/>
          </a:xfrm>
          <a:prstGeom prst="line">
            <a:avLst/>
          </a:prstGeom>
          <a:ln w="38100">
            <a:solidFill>
              <a:srgbClr val="C20EA8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 flipV="1">
            <a:off x="7215206" y="2357430"/>
            <a:ext cx="785818" cy="571504"/>
          </a:xfrm>
          <a:prstGeom prst="straightConnector1">
            <a:avLst/>
          </a:prstGeom>
          <a:ln w="38100">
            <a:solidFill>
              <a:srgbClr val="C20EA8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>
            <a:off x="7215206" y="4500570"/>
            <a:ext cx="785818" cy="642942"/>
          </a:xfrm>
          <a:prstGeom prst="straightConnector1">
            <a:avLst/>
          </a:prstGeom>
          <a:ln w="38100">
            <a:solidFill>
              <a:srgbClr val="C20EA8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 стрелкой 51"/>
          <p:cNvCxnSpPr/>
          <p:nvPr/>
        </p:nvCxnSpPr>
        <p:spPr>
          <a:xfrm rot="16200000" flipV="1">
            <a:off x="3571868" y="4857760"/>
            <a:ext cx="1214446" cy="92869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 стрелкой 53"/>
          <p:cNvCxnSpPr/>
          <p:nvPr/>
        </p:nvCxnSpPr>
        <p:spPr>
          <a:xfrm rot="5400000" flipH="1" flipV="1">
            <a:off x="5186368" y="4957772"/>
            <a:ext cx="1214446" cy="72867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 Box 30" descr="Пергамент"/>
          <p:cNvSpPr txBox="1">
            <a:spLocks noChangeArrowheads="1"/>
          </p:cNvSpPr>
          <p:nvPr/>
        </p:nvSpPr>
        <p:spPr bwMode="auto">
          <a:xfrm>
            <a:off x="3643306" y="6000768"/>
            <a:ext cx="2714644" cy="695575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lnSpc>
                <a:spcPct val="70000"/>
              </a:lnSpc>
            </a:pPr>
            <a:r>
              <a:rPr lang="ru-RU" sz="2800" i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charset="0"/>
              </a:rPr>
              <a:t>фокальная плоскость</a:t>
            </a:r>
            <a:endParaRPr lang="ru-RU" sz="2800" i="1" dirty="0">
              <a:effectLst>
                <a:outerShdw blurRad="38100" dist="38100" dir="2700000" algn="tl">
                  <a:srgbClr val="FFFFFF"/>
                </a:outerShdw>
              </a:effectLst>
              <a:latin typeface="Times New Roman" charset="0"/>
            </a:endParaRPr>
          </a:p>
        </p:txBody>
      </p:sp>
      <p:grpSp>
        <p:nvGrpSpPr>
          <p:cNvPr id="59" name="Group 6"/>
          <p:cNvGrpSpPr>
            <a:grpSpLocks/>
          </p:cNvGrpSpPr>
          <p:nvPr/>
        </p:nvGrpSpPr>
        <p:grpSpPr bwMode="auto">
          <a:xfrm>
            <a:off x="7000892" y="2428868"/>
            <a:ext cx="457200" cy="2667000"/>
            <a:chOff x="2784" y="720"/>
            <a:chExt cx="288" cy="2736"/>
          </a:xfrm>
        </p:grpSpPr>
        <p:sp>
          <p:nvSpPr>
            <p:cNvPr id="60" name="Line 7"/>
            <p:cNvSpPr>
              <a:spLocks noChangeShapeType="1"/>
            </p:cNvSpPr>
            <p:nvPr/>
          </p:nvSpPr>
          <p:spPr bwMode="auto">
            <a:xfrm>
              <a:off x="2928" y="864"/>
              <a:ext cx="0" cy="2448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lg" len="med"/>
              <a:tailEnd type="none" w="lg" len="sm"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61" name="Group 8"/>
            <p:cNvGrpSpPr>
              <a:grpSpLocks/>
            </p:cNvGrpSpPr>
            <p:nvPr/>
          </p:nvGrpSpPr>
          <p:grpSpPr bwMode="auto">
            <a:xfrm>
              <a:off x="2784" y="720"/>
              <a:ext cx="288" cy="144"/>
              <a:chOff x="2784" y="720"/>
              <a:chExt cx="288" cy="144"/>
            </a:xfrm>
          </p:grpSpPr>
          <p:sp>
            <p:nvSpPr>
              <p:cNvPr id="65" name="Line 9"/>
              <p:cNvSpPr>
                <a:spLocks noChangeShapeType="1"/>
              </p:cNvSpPr>
              <p:nvPr/>
            </p:nvSpPr>
            <p:spPr bwMode="auto">
              <a:xfrm flipH="1" flipV="1">
                <a:off x="2784" y="720"/>
                <a:ext cx="144" cy="144"/>
              </a:xfrm>
              <a:prstGeom prst="line">
                <a:avLst/>
              </a:prstGeom>
              <a:noFill/>
              <a:ln w="508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6" name="Line 10"/>
              <p:cNvSpPr>
                <a:spLocks noChangeShapeType="1"/>
              </p:cNvSpPr>
              <p:nvPr/>
            </p:nvSpPr>
            <p:spPr bwMode="auto">
              <a:xfrm flipV="1">
                <a:off x="2928" y="720"/>
                <a:ext cx="144" cy="144"/>
              </a:xfrm>
              <a:prstGeom prst="line">
                <a:avLst/>
              </a:prstGeom>
              <a:noFill/>
              <a:ln w="508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62" name="Group 11"/>
            <p:cNvGrpSpPr>
              <a:grpSpLocks/>
            </p:cNvGrpSpPr>
            <p:nvPr/>
          </p:nvGrpSpPr>
          <p:grpSpPr bwMode="auto">
            <a:xfrm flipV="1">
              <a:off x="2784" y="3312"/>
              <a:ext cx="288" cy="144"/>
              <a:chOff x="2784" y="720"/>
              <a:chExt cx="288" cy="144"/>
            </a:xfrm>
          </p:grpSpPr>
          <p:sp>
            <p:nvSpPr>
              <p:cNvPr id="63" name="Line 12"/>
              <p:cNvSpPr>
                <a:spLocks noChangeShapeType="1"/>
              </p:cNvSpPr>
              <p:nvPr/>
            </p:nvSpPr>
            <p:spPr bwMode="auto">
              <a:xfrm flipH="1" flipV="1">
                <a:off x="2784" y="720"/>
                <a:ext cx="144" cy="144"/>
              </a:xfrm>
              <a:prstGeom prst="line">
                <a:avLst/>
              </a:prstGeom>
              <a:noFill/>
              <a:ln w="508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4" name="Line 13"/>
              <p:cNvSpPr>
                <a:spLocks noChangeShapeType="1"/>
              </p:cNvSpPr>
              <p:nvPr/>
            </p:nvSpPr>
            <p:spPr bwMode="auto">
              <a:xfrm flipV="1">
                <a:off x="2928" y="720"/>
                <a:ext cx="144" cy="144"/>
              </a:xfrm>
              <a:prstGeom prst="line">
                <a:avLst/>
              </a:prstGeom>
              <a:noFill/>
              <a:ln w="508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cxnSp>
        <p:nvCxnSpPr>
          <p:cNvPr id="51" name="Прямая соединительная линия 50"/>
          <p:cNvCxnSpPr/>
          <p:nvPr/>
        </p:nvCxnSpPr>
        <p:spPr>
          <a:xfrm rot="5400000">
            <a:off x="2251059" y="3749677"/>
            <a:ext cx="2928164" cy="794"/>
          </a:xfrm>
          <a:prstGeom prst="line">
            <a:avLst/>
          </a:prstGeom>
          <a:ln w="2222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" name="Group 27"/>
          <p:cNvGrpSpPr>
            <a:grpSpLocks/>
          </p:cNvGrpSpPr>
          <p:nvPr/>
        </p:nvGrpSpPr>
        <p:grpSpPr bwMode="auto">
          <a:xfrm>
            <a:off x="3500430" y="2786058"/>
            <a:ext cx="496888" cy="990600"/>
            <a:chOff x="2784" y="1296"/>
            <a:chExt cx="313" cy="624"/>
          </a:xfrm>
        </p:grpSpPr>
        <p:sp>
          <p:nvSpPr>
            <p:cNvPr id="46" name="Oval 28"/>
            <p:cNvSpPr>
              <a:spLocks noChangeArrowheads="1"/>
            </p:cNvSpPr>
            <p:nvPr/>
          </p:nvSpPr>
          <p:spPr bwMode="auto">
            <a:xfrm>
              <a:off x="2880" y="1824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7" name="Text Box 29"/>
            <p:cNvSpPr txBox="1">
              <a:spLocks noChangeArrowheads="1"/>
            </p:cNvSpPr>
            <p:nvPr/>
          </p:nvSpPr>
          <p:spPr bwMode="auto">
            <a:xfrm>
              <a:off x="2784" y="1296"/>
              <a:ext cx="313" cy="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4000" b="1" dirty="0" smtClean="0">
                  <a:latin typeface="Times New Roman" charset="0"/>
                </a:rPr>
                <a:t>F</a:t>
              </a:r>
              <a:endParaRPr lang="ru-RU" sz="4000" b="1" dirty="0">
                <a:latin typeface="Times New Roman" charset="0"/>
              </a:endParaRPr>
            </a:p>
          </p:txBody>
        </p:sp>
      </p:grpSp>
      <p:grpSp>
        <p:nvGrpSpPr>
          <p:cNvPr id="48" name="Group 27"/>
          <p:cNvGrpSpPr>
            <a:grpSpLocks/>
          </p:cNvGrpSpPr>
          <p:nvPr/>
        </p:nvGrpSpPr>
        <p:grpSpPr bwMode="auto">
          <a:xfrm>
            <a:off x="6000760" y="2786058"/>
            <a:ext cx="496888" cy="990600"/>
            <a:chOff x="2784" y="1296"/>
            <a:chExt cx="313" cy="624"/>
          </a:xfrm>
        </p:grpSpPr>
        <p:sp>
          <p:nvSpPr>
            <p:cNvPr id="49" name="Oval 28"/>
            <p:cNvSpPr>
              <a:spLocks noChangeArrowheads="1"/>
            </p:cNvSpPr>
            <p:nvPr/>
          </p:nvSpPr>
          <p:spPr bwMode="auto">
            <a:xfrm>
              <a:off x="2880" y="1824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0" name="Text Box 29"/>
            <p:cNvSpPr txBox="1">
              <a:spLocks noChangeArrowheads="1"/>
            </p:cNvSpPr>
            <p:nvPr/>
          </p:nvSpPr>
          <p:spPr bwMode="auto">
            <a:xfrm>
              <a:off x="2784" y="1296"/>
              <a:ext cx="313" cy="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4000" b="1" dirty="0" smtClean="0">
                  <a:latin typeface="Times New Roman" charset="0"/>
                </a:rPr>
                <a:t>F</a:t>
              </a:r>
              <a:endParaRPr lang="ru-RU" sz="4000" b="1" dirty="0">
                <a:latin typeface="Times New Roman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 descr="Газетная бумага"/>
          <p:cNvSpPr>
            <a:spLocks noGrp="1" noChangeArrowheads="1"/>
          </p:cNvSpPr>
          <p:nvPr>
            <p:ph type="title"/>
          </p:nvPr>
        </p:nvSpPr>
        <p:spPr>
          <a:xfrm>
            <a:off x="1447800" y="685800"/>
            <a:ext cx="7391400" cy="754063"/>
          </a:xfrm>
          <a:blipFill dpi="0" rotWithShape="0">
            <a:blip r:embed="rId2"/>
            <a:srcRect/>
            <a:tile tx="0" ty="0" sx="100000" sy="100000" flip="none" algn="tl"/>
          </a:blipFill>
        </p:spPr>
        <p:txBody>
          <a:bodyPr>
            <a:normAutofit fontScale="90000"/>
          </a:bodyPr>
          <a:lstStyle/>
          <a:p>
            <a:pPr algn="ctr"/>
            <a:r>
              <a:rPr lang="ru-RU" b="1" i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Оптическая сила линзы</a:t>
            </a:r>
          </a:p>
        </p:txBody>
      </p:sp>
      <p:pic>
        <p:nvPicPr>
          <p:cNvPr id="64517" name="Picture 5" descr="C:\Documents and Settings\Ricky\Мои документы\МОИДОК~1\презентации\свет\U35_04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37225" y="1981200"/>
            <a:ext cx="2635250" cy="4648200"/>
          </a:xfrm>
          <a:prstGeom prst="rect">
            <a:avLst/>
          </a:prstGeom>
          <a:noFill/>
        </p:spPr>
      </p:pic>
      <p:pic>
        <p:nvPicPr>
          <p:cNvPr id="64518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2057400"/>
            <a:ext cx="4953000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78" name="Text Box 34" descr="Пергамент"/>
          <p:cNvSpPr txBox="1">
            <a:spLocks noChangeArrowheads="1"/>
          </p:cNvSpPr>
          <p:nvPr/>
        </p:nvSpPr>
        <p:spPr bwMode="auto">
          <a:xfrm>
            <a:off x="1143000" y="6096000"/>
            <a:ext cx="3429000" cy="433388"/>
          </a:xfrm>
          <a:prstGeom prst="rect">
            <a:avLst/>
          </a:prstGeom>
          <a:blipFill dpi="0" rotWithShape="0">
            <a:blip r:embed="rId5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80000"/>
              </a:lnSpc>
              <a:spcBef>
                <a:spcPct val="50000"/>
              </a:spcBef>
            </a:pPr>
            <a:r>
              <a:rPr lang="ru-RU" sz="2800" i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[</a:t>
            </a:r>
            <a:r>
              <a:rPr lang="en-US" sz="2800" i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D</a:t>
            </a:r>
            <a:r>
              <a:rPr lang="ru-RU" sz="2800" i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]</a:t>
            </a:r>
            <a:r>
              <a:rPr lang="en-US" sz="2800" i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 = </a:t>
            </a:r>
            <a:r>
              <a:rPr lang="ru-RU" sz="2800" i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1 / м = </a:t>
            </a:r>
            <a:r>
              <a:rPr lang="ru-RU" sz="2800" i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1 </a:t>
            </a:r>
            <a:r>
              <a:rPr lang="ru-RU" sz="2800" i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дптр</a:t>
            </a:r>
            <a:endParaRPr lang="ru-RU" sz="2800" i="1" dirty="0">
              <a:effectLst>
                <a:outerShdw blurRad="38100" dist="38100" dir="2700000" algn="tl">
                  <a:srgbClr val="FFFFFF"/>
                </a:outerShdw>
              </a:effectLst>
              <a:latin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4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4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64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64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75"/>
                                        <p:tgtEl>
                                          <p:spTgt spid="31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4" grpId="0" animBg="1" autoUpdateAnimBg="0"/>
      <p:bldP spid="31778" grpId="0" animBg="1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7344" name="Object 0"/>
          <p:cNvGraphicFramePr>
            <a:graphicFrameLocks noChangeAspect="1"/>
          </p:cNvGraphicFramePr>
          <p:nvPr/>
        </p:nvGraphicFramePr>
        <p:xfrm>
          <a:off x="0" y="3786190"/>
          <a:ext cx="2667000" cy="2043113"/>
        </p:xfrm>
        <a:graphic>
          <a:graphicData uri="http://schemas.openxmlformats.org/presentationml/2006/ole">
            <p:oleObj spid="_x0000_s5122" name="Точечный рисунок" r:id="rId3" imgW="3305160" imgH="2533680" progId="PBrush">
              <p:embed/>
            </p:oleObj>
          </a:graphicData>
        </a:graphic>
      </p:graphicFrame>
      <p:sp>
        <p:nvSpPr>
          <p:cNvPr id="4" name="Rectangle 2" descr="Газетная бумага"/>
          <p:cNvSpPr txBox="1">
            <a:spLocks noChangeArrowheads="1"/>
          </p:cNvSpPr>
          <p:nvPr/>
        </p:nvSpPr>
        <p:spPr>
          <a:xfrm>
            <a:off x="3429000" y="3786190"/>
            <a:ext cx="5715000" cy="1143000"/>
          </a:xfrm>
          <a:prstGeom prst="rect">
            <a:avLst/>
          </a:prstGeom>
          <a:blipFill dpi="0" rotWithShape="0">
            <a:blip r:embed="rId4"/>
            <a:srcRect/>
            <a:tile tx="0" ty="0" sx="100000" sy="100000" flip="none" algn="tl"/>
          </a:blipFill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charset="0"/>
                <a:ea typeface="+mj-ea"/>
                <a:cs typeface="+mj-cs"/>
              </a:rPr>
              <a:t>Рассеивающие линзы</a:t>
            </a:r>
            <a:endParaRPr kumimoji="0" lang="ru-RU" sz="44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charset="0"/>
              <a:ea typeface="+mj-ea"/>
              <a:cs typeface="+mj-cs"/>
            </a:endParaRPr>
          </a:p>
        </p:txBody>
      </p:sp>
      <p:graphicFrame>
        <p:nvGraphicFramePr>
          <p:cNvPr id="56320" name="Object 0"/>
          <p:cNvGraphicFramePr>
            <a:graphicFrameLocks noChangeAspect="1"/>
          </p:cNvGraphicFramePr>
          <p:nvPr/>
        </p:nvGraphicFramePr>
        <p:xfrm>
          <a:off x="152400" y="0"/>
          <a:ext cx="2514600" cy="2100263"/>
        </p:xfrm>
        <a:graphic>
          <a:graphicData uri="http://schemas.openxmlformats.org/presentationml/2006/ole">
            <p:oleObj spid="_x0000_s5123" name="Точечный рисунок" r:id="rId5" imgW="3191320" imgH="2666667" progId="PBrush">
              <p:embed/>
            </p:oleObj>
          </a:graphicData>
        </a:graphic>
      </p:graphicFrame>
      <p:sp>
        <p:nvSpPr>
          <p:cNvPr id="6" name="Rectangle 2" descr="Газетная бумага"/>
          <p:cNvSpPr txBox="1">
            <a:spLocks noChangeArrowheads="1"/>
          </p:cNvSpPr>
          <p:nvPr/>
        </p:nvSpPr>
        <p:spPr>
          <a:xfrm>
            <a:off x="3352800" y="228600"/>
            <a:ext cx="5791200" cy="1143000"/>
          </a:xfrm>
          <a:prstGeom prst="rect">
            <a:avLst/>
          </a:prstGeom>
          <a:blipFill dpi="0" rotWithShape="0">
            <a:blip r:embed="rId4"/>
            <a:srcRect/>
            <a:tile tx="0" ty="0" sx="100000" sy="100000" flip="none" algn="tl"/>
          </a:blipFill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charset="0"/>
                <a:ea typeface="+mj-ea"/>
                <a:cs typeface="+mj-cs"/>
              </a:rPr>
              <a:t>Собирающие линзы</a:t>
            </a:r>
            <a:endParaRPr kumimoji="0" lang="ru-RU" sz="44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charset="0"/>
              <a:ea typeface="+mj-ea"/>
              <a:cs typeface="+mj-cs"/>
            </a:endParaRPr>
          </a:p>
        </p:txBody>
      </p:sp>
      <p:sp>
        <p:nvSpPr>
          <p:cNvPr id="7" name="Text Box 30" descr="Пергамент"/>
          <p:cNvSpPr txBox="1">
            <a:spLocks noChangeArrowheads="1"/>
          </p:cNvSpPr>
          <p:nvPr/>
        </p:nvSpPr>
        <p:spPr bwMode="auto">
          <a:xfrm>
            <a:off x="4429124" y="1785926"/>
            <a:ext cx="2714644" cy="1212640"/>
          </a:xfrm>
          <a:prstGeom prst="rect">
            <a:avLst/>
          </a:prstGeom>
          <a:blipFill dpi="0" rotWithShape="0">
            <a:blip r:embed="rId6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lnSpc>
                <a:spcPct val="70000"/>
              </a:lnSpc>
            </a:pPr>
            <a:endParaRPr lang="ru-RU" sz="2800" i="1" dirty="0" smtClean="0"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  <a:cs typeface="Arial" charset="0"/>
            </a:endParaRPr>
          </a:p>
          <a:p>
            <a:pPr algn="ctr" eaLnBrk="0" hangingPunct="0">
              <a:lnSpc>
                <a:spcPct val="70000"/>
              </a:lnSpc>
            </a:pPr>
            <a:r>
              <a:rPr lang="en-US" sz="4800" b="1" i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D&gt;</a:t>
            </a:r>
            <a:r>
              <a:rPr lang="ru-RU" sz="4800" b="1" i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0</a:t>
            </a:r>
          </a:p>
          <a:p>
            <a:pPr algn="ctr" eaLnBrk="0" hangingPunct="0">
              <a:lnSpc>
                <a:spcPct val="70000"/>
              </a:lnSpc>
            </a:pPr>
            <a:endParaRPr lang="ru-RU" sz="2800" i="1" dirty="0">
              <a:effectLst>
                <a:outerShdw blurRad="38100" dist="38100" dir="2700000" algn="tl">
                  <a:srgbClr val="FFFFFF"/>
                </a:outerShdw>
              </a:effectLst>
              <a:latin typeface="Times New Roman" charset="0"/>
            </a:endParaRPr>
          </a:p>
        </p:txBody>
      </p:sp>
      <p:sp>
        <p:nvSpPr>
          <p:cNvPr id="8" name="Text Box 30" descr="Пергамент"/>
          <p:cNvSpPr txBox="1">
            <a:spLocks noChangeArrowheads="1"/>
          </p:cNvSpPr>
          <p:nvPr/>
        </p:nvSpPr>
        <p:spPr bwMode="auto">
          <a:xfrm>
            <a:off x="4572000" y="5572140"/>
            <a:ext cx="2714644" cy="1212640"/>
          </a:xfrm>
          <a:prstGeom prst="rect">
            <a:avLst/>
          </a:prstGeom>
          <a:blipFill dpi="0" rotWithShape="0">
            <a:blip r:embed="rId6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lnSpc>
                <a:spcPct val="70000"/>
              </a:lnSpc>
            </a:pPr>
            <a:endParaRPr lang="ru-RU" sz="2800" i="1" dirty="0" smtClean="0"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  <a:cs typeface="Arial" charset="0"/>
            </a:endParaRPr>
          </a:p>
          <a:p>
            <a:pPr algn="ctr" eaLnBrk="0" hangingPunct="0">
              <a:lnSpc>
                <a:spcPct val="70000"/>
              </a:lnSpc>
            </a:pPr>
            <a:r>
              <a:rPr lang="en-US" sz="4800" b="1" i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D&lt;</a:t>
            </a:r>
            <a:r>
              <a:rPr lang="ru-RU" sz="4800" b="1" i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0</a:t>
            </a:r>
          </a:p>
          <a:p>
            <a:pPr algn="ctr" eaLnBrk="0" hangingPunct="0">
              <a:lnSpc>
                <a:spcPct val="70000"/>
              </a:lnSpc>
            </a:pPr>
            <a:endParaRPr lang="ru-RU" sz="2800" i="1" dirty="0">
              <a:effectLst>
                <a:outerShdw blurRad="38100" dist="38100" dir="2700000" algn="tl">
                  <a:srgbClr val="FFFFFF"/>
                </a:outerShdw>
              </a:effectLst>
              <a:latin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 autoUpdateAnimBg="0"/>
      <p:bldP spid="8" grpId="0" animBg="1" autoUpdateAnimBg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377</TotalTime>
  <Words>464</Words>
  <PresentationFormat>Экран (4:3)</PresentationFormat>
  <Paragraphs>156</Paragraphs>
  <Slides>24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6" baseType="lpstr">
      <vt:lpstr>Тема Office</vt:lpstr>
      <vt:lpstr>Точечный рисунок</vt:lpstr>
      <vt:lpstr>Слайд 1</vt:lpstr>
      <vt:lpstr>Линзы </vt:lpstr>
      <vt:lpstr>Виды линз</vt:lpstr>
      <vt:lpstr>Характеристики линз</vt:lpstr>
      <vt:lpstr>Собирающие линзы</vt:lpstr>
      <vt:lpstr>Рассеивающие линзы</vt:lpstr>
      <vt:lpstr>Фокальная плоскость – плоскость, проведенная через фокус линзы перпендикулярно главной оптической оси</vt:lpstr>
      <vt:lpstr>Оптическая сила линзы</vt:lpstr>
      <vt:lpstr>Слайд 9</vt:lpstr>
      <vt:lpstr>Слайд 10</vt:lpstr>
      <vt:lpstr>Слайд 11</vt:lpstr>
      <vt:lpstr>1 луч проходит параллельно главной оптической оси, после преломления через фокус</vt:lpstr>
      <vt:lpstr>2 луч проходит через оптический центр и не преломляется</vt:lpstr>
      <vt:lpstr>3 луч проходит через фокус, после преломления параллельно главной оптической оси</vt:lpstr>
      <vt:lpstr>Построение изображений в собирающей линзе</vt:lpstr>
      <vt:lpstr>Построение изображений в собирающей линзе</vt:lpstr>
      <vt:lpstr>Построение изображений в собирающей линзе</vt:lpstr>
      <vt:lpstr>Построение изображений в собирающей линзе</vt:lpstr>
      <vt:lpstr>Построение изображений в рассеивающей линзе</vt:lpstr>
      <vt:lpstr>Виды изображений</vt:lpstr>
      <vt:lpstr>Построение изображения точки, лежащей на главной оптической оси</vt:lpstr>
      <vt:lpstr>Слайд 22</vt:lpstr>
      <vt:lpstr>Увеличение линзы</vt:lpstr>
      <vt:lpstr>Формула тонкой линзы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№ 5</dc:title>
  <cp:lastModifiedBy>User</cp:lastModifiedBy>
  <cp:revision>50</cp:revision>
  <dcterms:modified xsi:type="dcterms:W3CDTF">2015-05-18T01:51:20Z</dcterms:modified>
</cp:coreProperties>
</file>