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9" r:id="rId1"/>
  </p:sldMasterIdLst>
  <p:sldIdLst>
    <p:sldId id="256" r:id="rId2"/>
    <p:sldId id="258" r:id="rId3"/>
    <p:sldId id="280" r:id="rId4"/>
    <p:sldId id="281" r:id="rId5"/>
    <p:sldId id="282" r:id="rId6"/>
    <p:sldId id="283" r:id="rId7"/>
    <p:sldId id="284" r:id="rId8"/>
    <p:sldId id="285" r:id="rId9"/>
    <p:sldId id="286" r:id="rId10"/>
    <p:sldId id="287" r:id="rId11"/>
    <p:sldId id="288" r:id="rId12"/>
    <p:sldId id="289" r:id="rId13"/>
    <p:sldId id="290" r:id="rId14"/>
    <p:sldId id="291" r:id="rId15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="1" cap="none" spc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64CF2E0-CCC4-4E1E-9902-C3C36AB3FDA4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sz="14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64CF2E0-CCC4-4E1E-9902-C3C36AB3FDA4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64CF2E0-CCC4-4E1E-9902-C3C36AB3FDA4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64CF2E0-CCC4-4E1E-9902-C3C36AB3FDA4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1" cap="none" spc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64CF2E0-CCC4-4E1E-9902-C3C36AB3FDA4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0"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64CF2E0-CCC4-4E1E-9902-C3C36AB3FDA4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64CF2E0-CCC4-4E1E-9902-C3C36AB3FDA4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64CF2E0-CCC4-4E1E-9902-C3C36AB3FDA4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64CF2E0-CCC4-4E1E-9902-C3C36AB3FDA4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64CF2E0-CCC4-4E1E-9902-C3C36AB3FDA4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64CF2E0-CCC4-4E1E-9902-C3C36AB3FDA4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0" lang="en-US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20000"/>
                <a:lumOff val="80000"/>
              </a:schemeClr>
            </a:gs>
            <a:gs pos="39999">
              <a:schemeClr val="accent3">
                <a:lumMod val="40000"/>
                <a:lumOff val="60000"/>
              </a:schemeClr>
            </a:gs>
            <a:gs pos="70000">
              <a:schemeClr val="accent3">
                <a:lumMod val="60000"/>
                <a:lumOff val="40000"/>
              </a:schemeClr>
            </a:gs>
            <a:gs pos="100000">
              <a:schemeClr val="accent3">
                <a:lumMod val="50000"/>
              </a:schemeClr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644cea913713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-7938" y="-1588"/>
            <a:ext cx="1508126" cy="16668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88" y="274638"/>
            <a:ext cx="718661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algn="r" eaLnBrk="1" latinLnBrk="0" hangingPunct="1"/>
            <a:fld id="{564CF2E0-CCC4-4E1E-9902-C3C36AB3FDA4}" type="datetimeFigureOut">
              <a:rPr lang="en-US" smtClean="0"/>
              <a:pPr algn="r" eaLnBrk="1" latinLnBrk="0" hangingPunct="1"/>
              <a:t>3/20/2014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algn="ctr" eaLnBrk="1" latinLnBrk="0" hangingPunct="1"/>
            <a:fld id="{6F42FDE4-A7DD-41A7-A0A6-9B649FB43336}" type="slidenum">
              <a:rPr kumimoji="0" lang="en-US" smtClean="0"/>
              <a:pPr algn="ctr" eaLnBrk="1" latinLnBrk="0" hangingPunct="1"/>
              <a:t>‹#›</a:t>
            </a:fld>
            <a:endParaRPr kumimoji="0" lang="en-US" sz="14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0" r:id="rId1"/>
    <p:sldLayoutId id="2147483851" r:id="rId2"/>
    <p:sldLayoutId id="2147483852" r:id="rId3"/>
    <p:sldLayoutId id="2147483853" r:id="rId4"/>
    <p:sldLayoutId id="2147483854" r:id="rId5"/>
    <p:sldLayoutId id="2147483855" r:id="rId6"/>
    <p:sldLayoutId id="2147483856" r:id="rId7"/>
    <p:sldLayoutId id="2147483857" r:id="rId8"/>
    <p:sldLayoutId id="2147483858" r:id="rId9"/>
    <p:sldLayoutId id="2147483859" r:id="rId10"/>
    <p:sldLayoutId id="2147483860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 kern="1200" cap="all">
          <a:ln w="9000" cmpd="sng">
            <a:solidFill>
              <a:schemeClr val="accent4">
                <a:shade val="50000"/>
                <a:satMod val="120000"/>
              </a:schemeClr>
            </a:solidFill>
            <a:prstDash val="solid"/>
          </a:ln>
          <a:gradFill>
            <a:gsLst>
              <a:gs pos="0">
                <a:schemeClr val="accent4">
                  <a:shade val="20000"/>
                  <a:satMod val="245000"/>
                </a:schemeClr>
              </a:gs>
              <a:gs pos="43000">
                <a:schemeClr val="accent4">
                  <a:satMod val="255000"/>
                </a:schemeClr>
              </a:gs>
              <a:gs pos="48000">
                <a:schemeClr val="accent4">
                  <a:shade val="85000"/>
                  <a:satMod val="255000"/>
                </a:schemeClr>
              </a:gs>
              <a:gs pos="100000">
                <a:schemeClr val="accent4">
                  <a:shade val="20000"/>
                  <a:satMod val="245000"/>
                </a:schemeClr>
              </a:gs>
            </a:gsLst>
            <a:lin ang="5400000"/>
          </a:gradFill>
          <a:effectLst>
            <a:reflection blurRad="12700" stA="28000" endPos="45000" dist="1000" dir="5400000" sy="-100000" algn="bl" rotWithShape="0"/>
          </a:effectLst>
          <a:latin typeface="Constantia" pitchFamily="18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nstantia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nstantia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nstantia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nstantia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nstantia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nstantia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nstantia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nstantia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b="1" kern="1200">
          <a:solidFill>
            <a:srgbClr val="4E5D1F"/>
          </a:solidFill>
          <a:latin typeface="Constantia" pitchFamily="18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b="1" kern="1200">
          <a:solidFill>
            <a:srgbClr val="4E5D1F"/>
          </a:solidFill>
          <a:latin typeface="Constantia" pitchFamily="18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b="1" kern="1200">
          <a:solidFill>
            <a:srgbClr val="4E5D1F"/>
          </a:solidFill>
          <a:latin typeface="Constantia" pitchFamily="18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b="1" kern="1200">
          <a:solidFill>
            <a:srgbClr val="4E5D1F"/>
          </a:solidFill>
          <a:latin typeface="Constantia" pitchFamily="18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b="1" kern="1200">
          <a:solidFill>
            <a:srgbClr val="4E5D1F"/>
          </a:solidFill>
          <a:latin typeface="Constantia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2780928"/>
            <a:ext cx="6336704" cy="2304256"/>
          </a:xfrm>
        </p:spPr>
        <p:txBody>
          <a:bodyPr>
            <a:normAutofit/>
          </a:bodyPr>
          <a:lstStyle/>
          <a:p>
            <a:pPr algn="ctr"/>
            <a:r>
              <a:rPr lang="ru-RU" sz="6600" dirty="0" smtClean="0">
                <a:ln w="28575" cmpd="sng">
                  <a:solidFill>
                    <a:schemeClr val="tx1"/>
                  </a:solidFill>
                  <a:prstDash val="solid"/>
                </a:ln>
              </a:rPr>
              <a:t>Материки и океаны</a:t>
            </a:r>
            <a:endParaRPr lang="uk-UA" sz="7200" b="1" dirty="0">
              <a:ln w="28575" cmpd="sng">
                <a:solidFill>
                  <a:schemeClr val="tx1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6150114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www.skachat-prezentaciju-besplatno.ru</a:t>
            </a:r>
            <a:endParaRPr lang="ru-RU" sz="40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7624" y="548680"/>
            <a:ext cx="7704856" cy="3168352"/>
          </a:xfrm>
        </p:spPr>
        <p:txBody>
          <a:bodyPr>
            <a:normAutofit/>
          </a:bodyPr>
          <a:lstStyle/>
          <a:p>
            <a:pPr marL="0" indent="539750" algn="just">
              <a:buNone/>
            </a:pPr>
            <a:r>
              <a:rPr lang="ru-RU" sz="2400" dirty="0" smtClean="0"/>
              <a:t>Антарктида практически вся находится на Юге внутри полярного круга. Площадь это материка 13,975 миллиона квадратных километров.</a:t>
            </a:r>
            <a:endParaRPr lang="uk-UA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6335941"/>
            <a:ext cx="8892480" cy="522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www.skachat-prezentaciju-besplatno.ru</a:t>
            </a:r>
            <a:endParaRPr lang="ru-RU" sz="28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Рисунок 4" descr="5504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71800" y="2420888"/>
            <a:ext cx="4104456" cy="39479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465512"/>
            <a:ext cx="8568952" cy="4392488"/>
          </a:xfrm>
        </p:spPr>
        <p:txBody>
          <a:bodyPr>
            <a:normAutofit/>
          </a:bodyPr>
          <a:lstStyle/>
          <a:p>
            <a:pPr marL="0" indent="539750" algn="just">
              <a:buNone/>
            </a:pPr>
            <a:r>
              <a:rPr lang="ru-RU" sz="2400" dirty="0" smtClean="0"/>
              <a:t>Участок суши или остров – это территория, которую окружает моря, реки или океаны. Имеются несколько разновидностей островов:</a:t>
            </a:r>
            <a:endParaRPr lang="uk-UA" sz="2400" dirty="0" smtClean="0"/>
          </a:p>
          <a:p>
            <a:pPr marL="0" indent="539750" algn="just">
              <a:buNone/>
            </a:pPr>
            <a:r>
              <a:rPr lang="ru-RU" sz="2400" dirty="0" smtClean="0"/>
              <a:t>Материковые острова – это отделившиеся берега от воздействия волн или опустившиеся части земли ниже уровня моря. Самыми крупными являются: Калимантан, Гренландия, Мадагаскар.</a:t>
            </a:r>
            <a:endParaRPr lang="uk-UA" sz="2400" dirty="0" smtClean="0"/>
          </a:p>
          <a:p>
            <a:pPr marL="0" indent="539750" algn="just">
              <a:buNone/>
            </a:pPr>
            <a:r>
              <a:rPr lang="ru-RU" sz="2400" dirty="0" smtClean="0"/>
              <a:t>Вулканические острова. Появляются из-за вулканической деятельности, к таким относят: Вознесения, Гавайские, Курильские острова.</a:t>
            </a:r>
            <a:endParaRPr lang="uk-UA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6335941"/>
            <a:ext cx="8892480" cy="522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www.skachat-prezentaciju-besplatno.ru</a:t>
            </a:r>
            <a:endParaRPr lang="ru-RU" sz="28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Рисунок 3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87823" y="188640"/>
            <a:ext cx="2941603" cy="21602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852936"/>
            <a:ext cx="8496944" cy="3600400"/>
          </a:xfrm>
        </p:spPr>
        <p:txBody>
          <a:bodyPr>
            <a:normAutofit/>
          </a:bodyPr>
          <a:lstStyle/>
          <a:p>
            <a:pPr marL="0" indent="539750" algn="just">
              <a:buNone/>
            </a:pPr>
            <a:r>
              <a:rPr lang="ru-RU" sz="2400" dirty="0" smtClean="0"/>
              <a:t>Коралловые острова. Образуются из-за разрушения рифов. Острова Гилберта и Маршалловы – самые яркие примеры.</a:t>
            </a:r>
            <a:endParaRPr lang="uk-UA" sz="2400" dirty="0" smtClean="0"/>
          </a:p>
          <a:p>
            <a:pPr marL="0" indent="539750" algn="just">
              <a:buNone/>
            </a:pPr>
            <a:r>
              <a:rPr lang="ru-RU" sz="2400" dirty="0" smtClean="0"/>
              <a:t>Океан с греческого переводится как река, которая обтекает Землю. Благодаря материкам у Мирового океана имеется самостоятельная система: глубинные и поверхностные течения, циркуляцию атмосферы, гидрохимические и биологические характеристики.</a:t>
            </a:r>
            <a:endParaRPr lang="uk-UA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6335941"/>
            <a:ext cx="8892480" cy="522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www.skachat-prezentaciju-besplatno.ru</a:t>
            </a:r>
            <a:endParaRPr lang="ru-RU" sz="28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Рисунок 4" descr="0008-020-Strana-matematik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43808" y="188640"/>
            <a:ext cx="3600400" cy="27033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76672"/>
            <a:ext cx="8496944" cy="4464496"/>
          </a:xfrm>
        </p:spPr>
        <p:txBody>
          <a:bodyPr>
            <a:normAutofit/>
          </a:bodyPr>
          <a:lstStyle/>
          <a:p>
            <a:pPr marL="0" indent="539750" algn="just">
              <a:buNone/>
            </a:pPr>
            <a:r>
              <a:rPr lang="ru-RU" sz="2400" dirty="0" smtClean="0"/>
              <a:t>Южный океан — это условное название Атлантического, Тихого и Индийского океана. Его площадь равна 86 миллиона квадратных километров.</a:t>
            </a:r>
          </a:p>
          <a:p>
            <a:pPr marL="0" indent="539750" algn="just">
              <a:buNone/>
            </a:pPr>
            <a:endParaRPr lang="ru-RU" sz="2400" dirty="0" smtClean="0"/>
          </a:p>
          <a:p>
            <a:pPr marL="0" indent="539750" algn="just">
              <a:buNone/>
            </a:pPr>
            <a:endParaRPr lang="ru-RU" sz="2400" dirty="0" smtClean="0"/>
          </a:p>
          <a:p>
            <a:pPr marL="0" indent="539750" algn="just">
              <a:buNone/>
            </a:pPr>
            <a:endParaRPr lang="ru-RU" sz="2400" dirty="0" smtClean="0"/>
          </a:p>
          <a:p>
            <a:pPr marL="0" indent="539750" algn="just">
              <a:buNone/>
            </a:pPr>
            <a:endParaRPr lang="uk-UA" sz="2400" dirty="0" smtClean="0"/>
          </a:p>
          <a:p>
            <a:pPr marL="0" indent="539750" algn="just">
              <a:buNone/>
            </a:pPr>
            <a:r>
              <a:rPr lang="ru-RU" sz="2400" dirty="0" smtClean="0"/>
              <a:t>Тихий океан считается самым глубоким и большим океаном на земном шаре.</a:t>
            </a:r>
            <a:endParaRPr lang="uk-UA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6335941"/>
            <a:ext cx="8892480" cy="522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www.skachat-prezentaciju-besplatno.ru</a:t>
            </a:r>
            <a:endParaRPr lang="ru-RU" sz="28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Рисунок 4" descr="0012-012-Tikhij-okea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75856" y="4365104"/>
            <a:ext cx="2496278" cy="1872208"/>
          </a:xfrm>
          <a:prstGeom prst="rect">
            <a:avLst/>
          </a:prstGeom>
        </p:spPr>
      </p:pic>
      <p:pic>
        <p:nvPicPr>
          <p:cNvPr id="6" name="Рисунок 5" descr="0016-016-JUzhnyj-okea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75857" y="1628800"/>
            <a:ext cx="2400266" cy="1800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88640"/>
            <a:ext cx="8496944" cy="6669360"/>
          </a:xfrm>
        </p:spPr>
        <p:txBody>
          <a:bodyPr>
            <a:normAutofit/>
          </a:bodyPr>
          <a:lstStyle/>
          <a:p>
            <a:pPr marL="0" indent="539750" algn="just">
              <a:buNone/>
            </a:pPr>
            <a:r>
              <a:rPr lang="ru-RU" sz="2400" dirty="0" smtClean="0"/>
              <a:t>Вторым по своей величине является Атлантический океан.</a:t>
            </a:r>
          </a:p>
          <a:p>
            <a:pPr marL="0" indent="539750" algn="just">
              <a:buNone/>
            </a:pPr>
            <a:endParaRPr lang="ru-RU" sz="2400" dirty="0" smtClean="0"/>
          </a:p>
          <a:p>
            <a:pPr marL="0" indent="539750" algn="just">
              <a:buNone/>
            </a:pPr>
            <a:endParaRPr lang="ru-RU" sz="2400" dirty="0" smtClean="0"/>
          </a:p>
          <a:p>
            <a:pPr marL="0" indent="539750" algn="just">
              <a:buNone/>
            </a:pPr>
            <a:endParaRPr lang="ru-RU" sz="2400" dirty="0" smtClean="0"/>
          </a:p>
          <a:p>
            <a:pPr marL="0" indent="539750" algn="just">
              <a:buNone/>
            </a:pPr>
            <a:endParaRPr lang="uk-UA" sz="2400" dirty="0" smtClean="0"/>
          </a:p>
          <a:p>
            <a:pPr marL="0" indent="539750" algn="just">
              <a:buNone/>
            </a:pPr>
            <a:r>
              <a:rPr lang="ru-RU" sz="2400" dirty="0" smtClean="0"/>
              <a:t>Индийский океан практически весь расположился на южной части полушария.</a:t>
            </a:r>
          </a:p>
          <a:p>
            <a:pPr marL="0" indent="539750" algn="just">
              <a:buNone/>
            </a:pPr>
            <a:endParaRPr lang="ru-RU" sz="2400" dirty="0" smtClean="0"/>
          </a:p>
          <a:p>
            <a:pPr marL="0" indent="539750" algn="just">
              <a:buNone/>
            </a:pPr>
            <a:endParaRPr lang="ru-RU" sz="2400" dirty="0" smtClean="0"/>
          </a:p>
          <a:p>
            <a:pPr marL="0" indent="539750" algn="just">
              <a:buNone/>
            </a:pPr>
            <a:endParaRPr lang="ru-RU" sz="2400" dirty="0" smtClean="0"/>
          </a:p>
          <a:p>
            <a:pPr marL="0" indent="539750" algn="just">
              <a:buNone/>
            </a:pPr>
            <a:endParaRPr lang="uk-UA" sz="2400" dirty="0" smtClean="0"/>
          </a:p>
          <a:p>
            <a:pPr marL="0" indent="539750" algn="just">
              <a:buNone/>
            </a:pPr>
            <a:r>
              <a:rPr lang="ru-RU" sz="2400" dirty="0" smtClean="0"/>
              <a:t>Северный Ледовитый считается холодным и самым маленьким океаном.</a:t>
            </a:r>
            <a:endParaRPr lang="uk-UA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6335941"/>
            <a:ext cx="8892480" cy="522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www.skachat-prezentaciju-besplatno.ru</a:t>
            </a:r>
            <a:endParaRPr lang="ru-RU" sz="28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Рисунок 4" descr="0013-013-Atlanticheskij-okea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63888" y="1052736"/>
            <a:ext cx="2016224" cy="1512168"/>
          </a:xfrm>
          <a:prstGeom prst="rect">
            <a:avLst/>
          </a:prstGeom>
        </p:spPr>
      </p:pic>
      <p:pic>
        <p:nvPicPr>
          <p:cNvPr id="6" name="Рисунок 5" descr="0014-014-Indijskij-okea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63888" y="3573016"/>
            <a:ext cx="2088232" cy="15661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980728"/>
            <a:ext cx="8496944" cy="2952328"/>
          </a:xfrm>
        </p:spPr>
        <p:txBody>
          <a:bodyPr>
            <a:normAutofit/>
          </a:bodyPr>
          <a:lstStyle/>
          <a:p>
            <a:pPr marL="0" indent="539750" algn="just">
              <a:buNone/>
            </a:pPr>
            <a:r>
              <a:rPr lang="ru-RU" sz="2400" dirty="0" smtClean="0"/>
              <a:t>Материки и океаны — это крупномасштабные природные комплексы Земли. Каждый из этих природных творений по-своему разнообразен, но несмотря на это они очень тесно взаимосвязаны. Например, циклон, который возник в Тихом океане наносит большой урон жителям Азии, а именно на </a:t>
            </a:r>
            <a:r>
              <a:rPr lang="ru-RU" sz="2400" dirty="0" err="1" smtClean="0"/>
              <a:t>Юго-Востоке</a:t>
            </a:r>
            <a:r>
              <a:rPr lang="ru-RU" sz="2400" dirty="0" smtClean="0"/>
              <a:t>.</a:t>
            </a:r>
            <a:endParaRPr lang="uk-UA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6335941"/>
            <a:ext cx="8892480" cy="522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www.skachat-prezentaciju-besplatno.ru</a:t>
            </a:r>
            <a:endParaRPr lang="ru-RU" sz="28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Рисунок 4" descr="0001-001-Materiki-i-okeany.jpg"/>
          <p:cNvPicPr>
            <a:picLocks noChangeAspect="1"/>
          </p:cNvPicPr>
          <p:nvPr/>
        </p:nvPicPr>
        <p:blipFill>
          <a:blip r:embed="rId2" cstate="print"/>
          <a:srcRect b="25358"/>
          <a:stretch>
            <a:fillRect/>
          </a:stretch>
        </p:blipFill>
        <p:spPr>
          <a:xfrm>
            <a:off x="2123728" y="3356992"/>
            <a:ext cx="5534513" cy="30963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23928" y="836712"/>
            <a:ext cx="4968552" cy="5328592"/>
          </a:xfrm>
        </p:spPr>
        <p:txBody>
          <a:bodyPr>
            <a:normAutofit lnSpcReduction="10000"/>
          </a:bodyPr>
          <a:lstStyle/>
          <a:p>
            <a:pPr marL="0" indent="539750" algn="just">
              <a:buNone/>
            </a:pPr>
            <a:r>
              <a:rPr lang="ru-RU" sz="2400" dirty="0" smtClean="0"/>
              <a:t>Вся поверхность земного шара имеет площадь 510,2 миллиона квадратных километров, она поделена на океаны и материки. В основном вся поверхность занята океанами, которые соединяются между собой что позволяет образовать Мировой океан. Он занимает примерно 70,8% (361,1 </a:t>
            </a:r>
            <a:r>
              <a:rPr lang="ru-RU" sz="2400" dirty="0" err="1" smtClean="0"/>
              <a:t>млн</a:t>
            </a:r>
            <a:r>
              <a:rPr lang="ru-RU" sz="2400" dirty="0" smtClean="0"/>
              <a:t> кв. км.) всей поверхности Земли. Что же касается суши, то на их долю выпало 29,2% (149, 1 </a:t>
            </a:r>
            <a:r>
              <a:rPr lang="ru-RU" sz="2400" dirty="0" err="1" smtClean="0"/>
              <a:t>млн</a:t>
            </a:r>
            <a:r>
              <a:rPr lang="ru-RU" sz="2400" dirty="0" smtClean="0"/>
              <a:t> кв. км.).</a:t>
            </a:r>
            <a:endParaRPr lang="uk-UA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6335941"/>
            <a:ext cx="8892480" cy="522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www.skachat-prezentaciju-besplatno.ru</a:t>
            </a:r>
            <a:endParaRPr lang="ru-RU" sz="28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Рисунок 4" descr="ecolog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916832"/>
            <a:ext cx="3602736" cy="36027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052736"/>
            <a:ext cx="8496944" cy="3456384"/>
          </a:xfrm>
        </p:spPr>
        <p:txBody>
          <a:bodyPr>
            <a:normAutofit/>
          </a:bodyPr>
          <a:lstStyle/>
          <a:p>
            <a:pPr marL="0" indent="539750" algn="just">
              <a:buNone/>
            </a:pPr>
            <a:r>
              <a:rPr lang="ru-RU" sz="2400" dirty="0" smtClean="0"/>
              <a:t>На Земле расположилось шесть материков (Евразия, Австралия, </a:t>
            </a:r>
            <a:r>
              <a:rPr lang="ru-RU" sz="2400" dirty="0" err="1" smtClean="0"/>
              <a:t>Юж</a:t>
            </a:r>
            <a:r>
              <a:rPr lang="ru-RU" sz="2400" dirty="0" smtClean="0"/>
              <a:t>. Америка, Сев. Америка, Африка, Антарктида) и пять океанов (Атлантический, Северный Ледовитый, Индийский, Южный, Тихий)</a:t>
            </a:r>
            <a:endParaRPr lang="uk-UA" sz="2400" dirty="0" smtClean="0"/>
          </a:p>
          <a:p>
            <a:pPr marL="0" indent="539750" algn="just">
              <a:buNone/>
            </a:pPr>
            <a:r>
              <a:rPr lang="ru-RU" sz="2400" dirty="0" smtClean="0"/>
              <a:t>Материк или по-другому – континент, с латинского переводится как массив земной коры с крупными размерами.</a:t>
            </a:r>
            <a:endParaRPr lang="uk-UA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6335941"/>
            <a:ext cx="8892480" cy="522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www.skachat-prezentaciju-besplatno.ru</a:t>
            </a:r>
            <a:endParaRPr lang="ru-RU" sz="28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Рисунок 4" descr="phmapoftheworld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1680" y="3429000"/>
            <a:ext cx="5904673" cy="297447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7624" y="980728"/>
            <a:ext cx="7704856" cy="1224136"/>
          </a:xfrm>
        </p:spPr>
        <p:txBody>
          <a:bodyPr>
            <a:normAutofit/>
          </a:bodyPr>
          <a:lstStyle/>
          <a:p>
            <a:pPr marL="0" indent="539750" algn="just">
              <a:buNone/>
            </a:pPr>
            <a:r>
              <a:rPr lang="ru-RU" sz="2400" dirty="0" smtClean="0"/>
              <a:t>Евразия считается самым большим континентом в Северном полушарии.</a:t>
            </a:r>
            <a:endParaRPr lang="uk-UA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6335941"/>
            <a:ext cx="8892480" cy="522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www.skachat-prezentaciju-besplatno.ru</a:t>
            </a:r>
            <a:endParaRPr lang="ru-RU" sz="28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Рисунок 4" descr="Evraziy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5696" y="1772816"/>
            <a:ext cx="5525900" cy="50851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4005064"/>
            <a:ext cx="7920880" cy="1512168"/>
          </a:xfrm>
        </p:spPr>
        <p:txBody>
          <a:bodyPr>
            <a:normAutofit/>
          </a:bodyPr>
          <a:lstStyle/>
          <a:p>
            <a:pPr marL="0" indent="539750" algn="just">
              <a:buNone/>
            </a:pPr>
            <a:r>
              <a:rPr lang="ru-RU" sz="2400" dirty="0" smtClean="0"/>
              <a:t>Австралия – сам по себе маленький материк, он относится к территории Южного полушария, общая площадь равна 7,6315 </a:t>
            </a:r>
            <a:r>
              <a:rPr lang="ru-RU" sz="2400" dirty="0" err="1" smtClean="0"/>
              <a:t>млн</a:t>
            </a:r>
            <a:r>
              <a:rPr lang="ru-RU" sz="2400" dirty="0" smtClean="0"/>
              <a:t> кв. км.</a:t>
            </a:r>
            <a:endParaRPr lang="uk-UA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6335941"/>
            <a:ext cx="8892480" cy="522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www.skachat-prezentaciju-besplatno.ru</a:t>
            </a:r>
            <a:endParaRPr lang="ru-RU" sz="28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Рисунок 4" descr="md_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99792" y="332656"/>
            <a:ext cx="4128120" cy="3437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836712"/>
            <a:ext cx="7920880" cy="2304256"/>
          </a:xfrm>
        </p:spPr>
        <p:txBody>
          <a:bodyPr>
            <a:normAutofit/>
          </a:bodyPr>
          <a:lstStyle/>
          <a:p>
            <a:pPr marL="0" indent="539750" algn="just">
              <a:buNone/>
            </a:pPr>
            <a:r>
              <a:rPr lang="ru-RU" sz="2400" dirty="0" smtClean="0"/>
              <a:t>Южная Америка общая площадь, включая острова составляет 18,28 </a:t>
            </a:r>
            <a:r>
              <a:rPr lang="ru-RU" sz="2400" dirty="0" err="1" smtClean="0"/>
              <a:t>млн</a:t>
            </a:r>
            <a:r>
              <a:rPr lang="ru-RU" sz="2400" dirty="0" smtClean="0"/>
              <a:t> кв. км. Расположен в Западном полушарии, вблизи экватора.</a:t>
            </a:r>
            <a:endParaRPr lang="uk-UA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6335941"/>
            <a:ext cx="8892480" cy="522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www.skachat-prezentaciju-besplatno.ru</a:t>
            </a:r>
            <a:endParaRPr lang="ru-RU" sz="28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Рисунок 4" descr="South_America_naglobusi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71800" y="2132856"/>
            <a:ext cx="3784873" cy="37848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060848"/>
            <a:ext cx="4680520" cy="3600400"/>
          </a:xfrm>
        </p:spPr>
        <p:txBody>
          <a:bodyPr>
            <a:normAutofit/>
          </a:bodyPr>
          <a:lstStyle/>
          <a:p>
            <a:pPr marL="0" indent="539750" algn="just">
              <a:buNone/>
            </a:pPr>
            <a:r>
              <a:rPr lang="ru-RU" sz="2400" dirty="0" smtClean="0"/>
              <a:t>Северная Америка, также в Западном полушарии, общая площадь 20,36 </a:t>
            </a:r>
            <a:r>
              <a:rPr lang="ru-RU" sz="2400" dirty="0" err="1" smtClean="0"/>
              <a:t>млн</a:t>
            </a:r>
            <a:r>
              <a:rPr lang="ru-RU" sz="2400" dirty="0" smtClean="0"/>
              <a:t> кв. км, если с прилегающими островами, то 24,25 </a:t>
            </a:r>
            <a:r>
              <a:rPr lang="ru-RU" sz="2400" dirty="0" err="1" smtClean="0"/>
              <a:t>млн</a:t>
            </a:r>
            <a:r>
              <a:rPr lang="ru-RU" sz="2400" dirty="0" smtClean="0"/>
              <a:t> кв. км.</a:t>
            </a:r>
            <a:endParaRPr lang="uk-UA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6335941"/>
            <a:ext cx="8892480" cy="522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www.skachat-prezentaciju-besplatno.ru</a:t>
            </a:r>
            <a:endParaRPr lang="ru-RU" sz="28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6" name="Рисунок 5" descr="northamericapol97siyas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32040" y="727906"/>
            <a:ext cx="3906000" cy="50488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75656" y="836712"/>
            <a:ext cx="7416824" cy="1656184"/>
          </a:xfrm>
        </p:spPr>
        <p:txBody>
          <a:bodyPr>
            <a:normAutofit/>
          </a:bodyPr>
          <a:lstStyle/>
          <a:p>
            <a:pPr marL="0" indent="539750" algn="just">
              <a:buNone/>
            </a:pPr>
            <a:r>
              <a:rPr lang="ru-RU" sz="2400" dirty="0" smtClean="0"/>
              <a:t>Африка – это второй большой материк, площадь со всем прилегающим равна 30,3 </a:t>
            </a:r>
            <a:r>
              <a:rPr lang="ru-RU" sz="2400" dirty="0" err="1" smtClean="0"/>
              <a:t>млн</a:t>
            </a:r>
            <a:r>
              <a:rPr lang="ru-RU" sz="2400" dirty="0" smtClean="0"/>
              <a:t> кв. км.</a:t>
            </a:r>
            <a:endParaRPr lang="uk-UA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6335941"/>
            <a:ext cx="8892480" cy="522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www.skachat-prezentaciju-besplatno.ru</a:t>
            </a:r>
            <a:endParaRPr lang="ru-RU" sz="28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Рисунок 4" descr="polit_africa_big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43808" y="2204864"/>
            <a:ext cx="3298798" cy="40393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laneta">
  <a:themeElements>
    <a:clrScheme name="Welcome">
      <a:dk1>
        <a:sysClr val="windowText" lastClr="000000"/>
      </a:dk1>
      <a:lt1>
        <a:sysClr val="window" lastClr="FFFFFF"/>
      </a:lt1>
      <a:dk2>
        <a:srgbClr val="00272B"/>
      </a:dk2>
      <a:lt2>
        <a:srgbClr val="F7F7FF"/>
      </a:lt2>
      <a:accent1>
        <a:srgbClr val="006AED"/>
      </a:accent1>
      <a:accent2>
        <a:srgbClr val="0087BF"/>
      </a:accent2>
      <a:accent3>
        <a:srgbClr val="5D974B"/>
      </a:accent3>
      <a:accent4>
        <a:srgbClr val="9DBB3F"/>
      </a:accent4>
      <a:accent5>
        <a:srgbClr val="C77CC7"/>
      </a:accent5>
      <a:accent6>
        <a:srgbClr val="996699"/>
      </a:accent6>
      <a:hlink>
        <a:srgbClr val="E78707"/>
      </a:hlink>
      <a:folHlink>
        <a:srgbClr val="C618BA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lisss</Template>
  <TotalTime>338</TotalTime>
  <Words>486</Words>
  <Application>Microsoft Office PowerPoint</Application>
  <PresentationFormat>Экран (4:3)</PresentationFormat>
  <Paragraphs>47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planeta</vt:lpstr>
      <vt:lpstr>Материки и океаны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Ya Blondinko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Растения красной книги</dc:title>
  <dc:creator>Юзер</dc:creator>
  <cp:lastModifiedBy>Dima</cp:lastModifiedBy>
  <cp:revision>18</cp:revision>
  <dcterms:created xsi:type="dcterms:W3CDTF">2014-01-29T08:23:51Z</dcterms:created>
  <dcterms:modified xsi:type="dcterms:W3CDTF">2014-03-19T22:50:32Z</dcterms:modified>
</cp:coreProperties>
</file>