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68" r:id="rId15"/>
    <p:sldId id="269" r:id="rId16"/>
    <p:sldId id="281" r:id="rId17"/>
    <p:sldId id="283" r:id="rId18"/>
    <p:sldId id="282" r:id="rId19"/>
    <p:sldId id="271" r:id="rId20"/>
    <p:sldId id="272" r:id="rId21"/>
    <p:sldId id="273" r:id="rId22"/>
    <p:sldId id="274" r:id="rId23"/>
    <p:sldId id="275" r:id="rId24"/>
    <p:sldId id="276" r:id="rId25"/>
    <p:sldId id="277" r:id="rId26"/>
    <p:sldId id="278" r:id="rId27"/>
    <p:sldId id="279" r:id="rId28"/>
    <p:sldId id="280" r:id="rId29"/>
    <p:sldId id="285" r:id="rId30"/>
    <p:sldId id="284"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ote4estvo.ru/uploads/posts/2011-03/1303034295_pskov_800.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alpha val="0"/>
          </a:srgb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52400" y="228601"/>
            <a:ext cx="8991600" cy="2154436"/>
          </a:xfrm>
          <a:prstGeom prst="rect">
            <a:avLst/>
          </a:prstGeom>
        </p:spPr>
        <p:txBody>
          <a:bodyPr wrap="square">
            <a:spAutoFit/>
          </a:bodyPr>
          <a:lstStyle/>
          <a:p>
            <a:pPr algn="ctr">
              <a:lnSpc>
                <a:spcPct val="150000"/>
              </a:lnSpc>
            </a:pPr>
            <a:r>
              <a:rPr lang="ru-RU" sz="2000" b="1" dirty="0" smtClean="0">
                <a:latin typeface="Times New Roman" pitchFamily="18" charset="0"/>
                <a:cs typeface="Times New Roman" pitchFamily="18" charset="0"/>
              </a:rPr>
              <a:t>Презентация </a:t>
            </a:r>
          </a:p>
          <a:p>
            <a:pPr algn="ctr">
              <a:lnSpc>
                <a:spcPct val="150000"/>
              </a:lnSpc>
            </a:pPr>
            <a:r>
              <a:rPr lang="ru-RU" sz="2000" b="1" dirty="0" smtClean="0">
                <a:latin typeface="Times New Roman" pitchFamily="18" charset="0"/>
                <a:cs typeface="Times New Roman" pitchFamily="18" charset="0"/>
              </a:rPr>
              <a:t>к уроку по учебному предмету «Окружающий мир» </a:t>
            </a:r>
          </a:p>
          <a:p>
            <a:pPr algn="ctr">
              <a:lnSpc>
                <a:spcPct val="150000"/>
              </a:lnSpc>
            </a:pPr>
            <a:r>
              <a:rPr lang="ru-RU" sz="2000" b="1" dirty="0" smtClean="0">
                <a:latin typeface="Times New Roman" pitchFamily="18" charset="0"/>
                <a:cs typeface="Times New Roman" pitchFamily="18" charset="0"/>
              </a:rPr>
              <a:t>в 4 классе на тему</a:t>
            </a:r>
          </a:p>
          <a:p>
            <a:endParaRPr lang="ru-RU" sz="4400" b="1" dirty="0" smtClean="0">
              <a:solidFill>
                <a:schemeClr val="bg1"/>
              </a:solidFill>
              <a:latin typeface="Times New Roman" pitchFamily="18" charset="0"/>
              <a:cs typeface="Times New Roman" pitchFamily="18" charset="0"/>
            </a:endParaRPr>
          </a:p>
        </p:txBody>
      </p:sp>
      <p:sp>
        <p:nvSpPr>
          <p:cNvPr id="6" name="Прямоугольник 5"/>
          <p:cNvSpPr/>
          <p:nvPr/>
        </p:nvSpPr>
        <p:spPr>
          <a:xfrm>
            <a:off x="4355976" y="5373216"/>
            <a:ext cx="4572000" cy="584775"/>
          </a:xfrm>
          <a:prstGeom prst="rect">
            <a:avLst/>
          </a:prstGeom>
        </p:spPr>
        <p:txBody>
          <a:bodyPr>
            <a:spAutoFit/>
          </a:bodyPr>
          <a:lstStyle/>
          <a:p>
            <a:pPr algn="r"/>
            <a:r>
              <a:rPr lang="ru-RU" sz="1600" b="1" dirty="0" smtClean="0">
                <a:latin typeface="Times New Roman" pitchFamily="18" charset="0"/>
                <a:cs typeface="Times New Roman" pitchFamily="18" charset="0"/>
              </a:rPr>
              <a:t>»</a:t>
            </a:r>
            <a:endParaRPr lang="ru-RU" sz="1600" b="1" dirty="0" smtClean="0">
              <a:latin typeface="Times New Roman" pitchFamily="18" charset="0"/>
              <a:cs typeface="Times New Roman" pitchFamily="18" charset="0"/>
            </a:endParaRPr>
          </a:p>
          <a:p>
            <a:endParaRPr lang="ru-RU" sz="1600" b="1" dirty="0" smtClean="0">
              <a:solidFill>
                <a:schemeClr val="bg1"/>
              </a:solidFill>
              <a:latin typeface="Times New Roman" pitchFamily="18" charset="0"/>
              <a:cs typeface="Times New Roman" pitchFamily="18" charset="0"/>
            </a:endParaRPr>
          </a:p>
        </p:txBody>
      </p:sp>
      <p:sp>
        <p:nvSpPr>
          <p:cNvPr id="1027" name="WordArt 3"/>
          <p:cNvSpPr>
            <a:spLocks noChangeArrowheads="1" noChangeShapeType="1" noTextEdit="1"/>
          </p:cNvSpPr>
          <p:nvPr/>
        </p:nvSpPr>
        <p:spPr bwMode="auto">
          <a:xfrm>
            <a:off x="251520" y="1844824"/>
            <a:ext cx="8568952" cy="936104"/>
          </a:xfrm>
          <a:prstGeom prst="rect">
            <a:avLst/>
          </a:prstGeom>
        </p:spPr>
        <p:txBody>
          <a:bodyPr wrap="none" fromWordArt="1">
            <a:prstTxWarp prst="textFadeUp">
              <a:avLst>
                <a:gd name="adj" fmla="val 9991"/>
              </a:avLst>
            </a:prstTxWarp>
          </a:bodyPr>
          <a:lstStyle/>
          <a:p>
            <a:pPr algn="ctr" rtl="0"/>
            <a:r>
              <a:rPr lang="ru-RU" sz="3600" kern="10" spc="0" smtClean="0">
                <a:ln w="12700">
                  <a:solidFill>
                    <a:srgbClr val="B2B2B2"/>
                  </a:solidFill>
                  <a:round/>
                  <a:headEnd/>
                  <a:tailEnd/>
                </a:ln>
                <a:solidFill>
                  <a:srgbClr val="FF0000"/>
                </a:solidFill>
                <a:effectLst>
                  <a:outerShdw dist="35921" dir="2700000" sy="50000" rotWithShape="0">
                    <a:srgbClr val="875B0D">
                      <a:alpha val="70000"/>
                    </a:srgbClr>
                  </a:outerShdw>
                </a:effectLst>
                <a:latin typeface="Arial Black"/>
              </a:rPr>
              <a:t>"Путешествие по России"</a:t>
            </a:r>
            <a:endParaRPr lang="ru-RU" sz="3600" kern="10" spc="0">
              <a:ln w="12700">
                <a:solidFill>
                  <a:srgbClr val="B2B2B2"/>
                </a:solidFill>
                <a:round/>
                <a:headEnd/>
                <a:tailEnd/>
              </a:ln>
              <a:solidFill>
                <a:srgbClr val="FF0000"/>
              </a:solidFill>
              <a:effectLst>
                <a:outerShdw dist="35921" dir="2700000" sy="50000" rotWithShape="0">
                  <a:srgbClr val="875B0D">
                    <a:alpha val="70000"/>
                  </a:srgbClr>
                </a:outerShdw>
              </a:effectLst>
              <a:latin typeface="Arial Black"/>
            </a:endParaRPr>
          </a:p>
        </p:txBody>
      </p:sp>
      <p:pic>
        <p:nvPicPr>
          <p:cNvPr id="6146" name="Picture 2" descr="https://files.adme.ru/files/news/part_78/780610/9458310-006-999-f4157468d0-1484579029.jpg"/>
          <p:cNvPicPr>
            <a:picLocks noChangeAspect="1" noChangeArrowheads="1"/>
          </p:cNvPicPr>
          <p:nvPr/>
        </p:nvPicPr>
        <p:blipFill>
          <a:blip r:embed="rId2" cstate="print"/>
          <a:srcRect r="1037" b="11364"/>
          <a:stretch>
            <a:fillRect/>
          </a:stretch>
        </p:blipFill>
        <p:spPr bwMode="auto">
          <a:xfrm>
            <a:off x="179512" y="3068960"/>
            <a:ext cx="4926086" cy="3312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8" name="Picture 4" descr="https://files.adme.ru/files/news/part_78/780610/9457710-003-1000-da18799084-1484579029.jpg"/>
          <p:cNvPicPr>
            <a:picLocks noChangeAspect="1" noChangeArrowheads="1"/>
          </p:cNvPicPr>
          <p:nvPr/>
        </p:nvPicPr>
        <p:blipFill>
          <a:blip r:embed="rId3" cstate="print"/>
          <a:srcRect r="2015" b="10787"/>
          <a:stretch>
            <a:fillRect/>
          </a:stretch>
        </p:blipFill>
        <p:spPr bwMode="auto">
          <a:xfrm>
            <a:off x="5364088" y="2924944"/>
            <a:ext cx="3600400"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79512" y="116632"/>
            <a:ext cx="4320480"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Красноярск</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
        <p:nvSpPr>
          <p:cNvPr id="3" name="Вертикальный свиток 2"/>
          <p:cNvSpPr/>
          <p:nvPr/>
        </p:nvSpPr>
        <p:spPr>
          <a:xfrm>
            <a:off x="0" y="764704"/>
            <a:ext cx="5076056" cy="5616624"/>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На берегах Енисея раскинулся </a:t>
            </a:r>
            <a:r>
              <a:rPr lang="ru-RU" b="1" u="sng" dirty="0" smtClean="0">
                <a:solidFill>
                  <a:srgbClr val="FF0000"/>
                </a:solidFill>
                <a:latin typeface="Times New Roman" pitchFamily="18" charset="0"/>
                <a:cs typeface="Times New Roman" pitchFamily="18" charset="0"/>
              </a:rPr>
              <a:t>Красноярск</a:t>
            </a:r>
            <a:r>
              <a:rPr lang="ru-RU" b="1" dirty="0" smtClean="0">
                <a:latin typeface="Times New Roman" pitchFamily="18" charset="0"/>
                <a:cs typeface="Times New Roman" pitchFamily="18" charset="0"/>
              </a:rPr>
              <a:t> В 1628 году на высоком берегу Енисея появился грозный сторож — острог Красный Яр. В наши дни через могучую сибирскую реку перекинут мост длиной в 2 километра. Близ Красноярска находится природный заповедник «Стол­бы» - удивительные скалы причудливой формы. Красноярск — родина великого русского художника Василия Ивановича Сурикова. Он любил свой край и интересовался его историей. В Красноярске ему поставлен памятник</a:t>
            </a:r>
            <a:endParaRPr lang="ru-RU" b="1" dirty="0">
              <a:latin typeface="Times New Roman" pitchFamily="18" charset="0"/>
              <a:cs typeface="Times New Roman" pitchFamily="18" charset="0"/>
            </a:endParaRPr>
          </a:p>
        </p:txBody>
      </p:sp>
      <p:pic>
        <p:nvPicPr>
          <p:cNvPr id="6146" name="Picture 2" descr="Государственный природный заповедник «Столбы»"/>
          <p:cNvPicPr>
            <a:picLocks noChangeAspect="1" noChangeArrowheads="1"/>
          </p:cNvPicPr>
          <p:nvPr/>
        </p:nvPicPr>
        <p:blipFill>
          <a:blip r:embed="rId2" cstate="print"/>
          <a:srcRect/>
          <a:stretch>
            <a:fillRect/>
          </a:stretch>
        </p:blipFill>
        <p:spPr bwMode="auto">
          <a:xfrm>
            <a:off x="5796136" y="116632"/>
            <a:ext cx="2160240" cy="2160240"/>
          </a:xfrm>
          <a:prstGeom prst="rect">
            <a:avLst/>
          </a:prstGeom>
          <a:noFill/>
        </p:spPr>
      </p:pic>
      <p:sp>
        <p:nvSpPr>
          <p:cNvPr id="6" name="Прямоугольник 5"/>
          <p:cNvSpPr/>
          <p:nvPr/>
        </p:nvSpPr>
        <p:spPr>
          <a:xfrm>
            <a:off x="5148064" y="2276872"/>
            <a:ext cx="3744416" cy="523220"/>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Государственный природный заповедник «Столбы»</a:t>
            </a:r>
            <a:endParaRPr lang="ru-RU" sz="1400" dirty="0">
              <a:solidFill>
                <a:srgbClr val="FF0000"/>
              </a:solidFill>
            </a:endParaRPr>
          </a:p>
        </p:txBody>
      </p:sp>
      <p:pic>
        <p:nvPicPr>
          <p:cNvPr id="6148" name="Picture 4" descr="https://media-cdn.tripadvisor.com/media/photo-f/11/cd/9d/d3/caption.jpg"/>
          <p:cNvPicPr>
            <a:picLocks noChangeAspect="1" noChangeArrowheads="1"/>
          </p:cNvPicPr>
          <p:nvPr/>
        </p:nvPicPr>
        <p:blipFill>
          <a:blip r:embed="rId3" cstate="print"/>
          <a:srcRect/>
          <a:stretch>
            <a:fillRect/>
          </a:stretch>
        </p:blipFill>
        <p:spPr bwMode="auto">
          <a:xfrm>
            <a:off x="5652120" y="2852936"/>
            <a:ext cx="2381250" cy="1590675"/>
          </a:xfrm>
          <a:prstGeom prst="rect">
            <a:avLst/>
          </a:prstGeom>
          <a:noFill/>
        </p:spPr>
      </p:pic>
      <p:sp>
        <p:nvSpPr>
          <p:cNvPr id="8" name="Прямоугольник 7"/>
          <p:cNvSpPr/>
          <p:nvPr/>
        </p:nvSpPr>
        <p:spPr>
          <a:xfrm>
            <a:off x="5868144" y="4509120"/>
            <a:ext cx="2016224"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Парк флоры и фауны</a:t>
            </a:r>
            <a:endParaRPr lang="ru-RU" sz="1400" dirty="0">
              <a:solidFill>
                <a:srgbClr val="FF0000"/>
              </a:solidFill>
            </a:endParaRPr>
          </a:p>
        </p:txBody>
      </p:sp>
      <p:pic>
        <p:nvPicPr>
          <p:cNvPr id="6150" name="Picture 6" descr="https://rutraveller.ru/icache/place/1/018/093/101893_603x354.jpg"/>
          <p:cNvPicPr>
            <a:picLocks noChangeAspect="1" noChangeArrowheads="1"/>
          </p:cNvPicPr>
          <p:nvPr/>
        </p:nvPicPr>
        <p:blipFill>
          <a:blip r:embed="rId4" cstate="print"/>
          <a:srcRect/>
          <a:stretch>
            <a:fillRect/>
          </a:stretch>
        </p:blipFill>
        <p:spPr bwMode="auto">
          <a:xfrm>
            <a:off x="1547664" y="2132856"/>
            <a:ext cx="6378199" cy="374441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wipe(down)">
                                      <p:cBhvr>
                                        <p:cTn id="15" dur="500"/>
                                        <p:tgtEl>
                                          <p:spTgt spid="614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checkerboard(across)">
                                      <p:cBhvr>
                                        <p:cTn id="23"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79512" y="116632"/>
            <a:ext cx="4320480"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Тобольск</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
        <p:nvSpPr>
          <p:cNvPr id="3" name="Скругленный прямоугольник 2"/>
          <p:cNvSpPr/>
          <p:nvPr/>
        </p:nvSpPr>
        <p:spPr>
          <a:xfrm>
            <a:off x="251520" y="764704"/>
            <a:ext cx="4536504" cy="25922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latin typeface="Times New Roman" pitchFamily="18" charset="0"/>
                <a:cs typeface="Times New Roman" pitchFamily="18" charset="0"/>
              </a:rPr>
              <a:t>Чем знаменит город Тобольск? Русские казаки построили город на высоком крутом берегу Иртыша. Стал он на долгие годы столицей всей Сибири. До сих пор стоит в Тобольске каменный Софийский собор. Он был построен в конце  </a:t>
            </a:r>
            <a:r>
              <a:rPr lang="en-US" b="1" dirty="0" smtClean="0">
                <a:latin typeface="Times New Roman" pitchFamily="18" charset="0"/>
                <a:cs typeface="Times New Roman" pitchFamily="18" charset="0"/>
              </a:rPr>
              <a:t>XV</a:t>
            </a:r>
            <a:r>
              <a:rPr lang="ru-RU" b="1" dirty="0" smtClean="0">
                <a:latin typeface="Times New Roman" pitchFamily="18" charset="0"/>
                <a:cs typeface="Times New Roman" pitchFamily="18" charset="0"/>
              </a:rPr>
              <a:t>ІІ столетия. Долгое время в соборе , как святыню. Берегли знамя Ермака.</a:t>
            </a:r>
            <a:endParaRPr lang="ru-RU" b="1" dirty="0">
              <a:latin typeface="Times New Roman" pitchFamily="18" charset="0"/>
              <a:cs typeface="Times New Roman" pitchFamily="18" charset="0"/>
            </a:endParaRPr>
          </a:p>
        </p:txBody>
      </p:sp>
      <p:pic>
        <p:nvPicPr>
          <p:cNvPr id="5122" name="Picture 2" descr="https://upload.wikimedia.org/wikipedia/commons/b/bb/%D0%A1%D0%BE%D1%84%D0%B8%D0%B9%D1%81%D0%BA%D0%B8%D0%B9_%D1%81%D0%BE%D0%B1%D0%BE%D1%80_%D0%B2_%D0%A2%D0%BE%D0%B1%D0%BE%D0%BB%D1%8C%D1%81%D0%BA%D0%B5.jpg"/>
          <p:cNvPicPr>
            <a:picLocks noChangeAspect="1" noChangeArrowheads="1"/>
          </p:cNvPicPr>
          <p:nvPr/>
        </p:nvPicPr>
        <p:blipFill>
          <a:blip r:embed="rId2" cstate="print"/>
          <a:srcRect r="584" b="5877"/>
          <a:stretch>
            <a:fillRect/>
          </a:stretch>
        </p:blipFill>
        <p:spPr bwMode="auto">
          <a:xfrm>
            <a:off x="323528" y="3573016"/>
            <a:ext cx="4320480" cy="2736304"/>
          </a:xfrm>
          <a:prstGeom prst="rect">
            <a:avLst/>
          </a:prstGeom>
          <a:ln>
            <a:noFill/>
          </a:ln>
          <a:effectLst>
            <a:outerShdw blurRad="190500" algn="tl" rotWithShape="0">
              <a:srgbClr val="000000">
                <a:alpha val="70000"/>
              </a:srgbClr>
            </a:outerShdw>
          </a:effectLst>
        </p:spPr>
      </p:pic>
      <p:pic>
        <p:nvPicPr>
          <p:cNvPr id="5124" name="Picture 4" descr="Памятник С.У. Ремезову"/>
          <p:cNvPicPr>
            <a:picLocks noChangeAspect="1" noChangeArrowheads="1"/>
          </p:cNvPicPr>
          <p:nvPr/>
        </p:nvPicPr>
        <p:blipFill>
          <a:blip r:embed="rId3" cstate="print"/>
          <a:srcRect/>
          <a:stretch>
            <a:fillRect/>
          </a:stretch>
        </p:blipFill>
        <p:spPr bwMode="auto">
          <a:xfrm>
            <a:off x="5652120" y="188640"/>
            <a:ext cx="2650604" cy="2650604"/>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6" name="Picture 6" descr="Стела &quot;Тобольск - жемчужина Сибири&quot;"/>
          <p:cNvPicPr>
            <a:picLocks noChangeAspect="1" noChangeArrowheads="1"/>
          </p:cNvPicPr>
          <p:nvPr/>
        </p:nvPicPr>
        <p:blipFill>
          <a:blip r:embed="rId4" cstate="print"/>
          <a:srcRect/>
          <a:stretch>
            <a:fillRect/>
          </a:stretch>
        </p:blipFill>
        <p:spPr bwMode="auto">
          <a:xfrm>
            <a:off x="5724128" y="3429000"/>
            <a:ext cx="2664296" cy="2664296"/>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Прямоугольник 6"/>
          <p:cNvSpPr/>
          <p:nvPr/>
        </p:nvSpPr>
        <p:spPr>
          <a:xfrm>
            <a:off x="5796136" y="2924944"/>
            <a:ext cx="252028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Памятник С.У. </a:t>
            </a:r>
            <a:r>
              <a:rPr lang="ru-RU" sz="1400" b="1" dirty="0" err="1" smtClean="0">
                <a:solidFill>
                  <a:srgbClr val="FF0000"/>
                </a:solidFill>
                <a:latin typeface="Times New Roman" pitchFamily="18" charset="0"/>
                <a:cs typeface="Times New Roman" pitchFamily="18" charset="0"/>
              </a:rPr>
              <a:t>Ремезову</a:t>
            </a:r>
            <a:endParaRPr lang="ru-RU" sz="1400" dirty="0">
              <a:solidFill>
                <a:srgbClr val="FF0000"/>
              </a:solidFill>
            </a:endParaRPr>
          </a:p>
        </p:txBody>
      </p:sp>
      <p:sp>
        <p:nvSpPr>
          <p:cNvPr id="8" name="Прямоугольник 7"/>
          <p:cNvSpPr/>
          <p:nvPr/>
        </p:nvSpPr>
        <p:spPr>
          <a:xfrm>
            <a:off x="5652120" y="6237312"/>
            <a:ext cx="3168352" cy="276999"/>
          </a:xfrm>
          <a:prstGeom prst="rect">
            <a:avLst/>
          </a:prstGeom>
        </p:spPr>
        <p:txBody>
          <a:bodyPr wrap="square">
            <a:spAutoFit/>
          </a:bodyPr>
          <a:lstStyle/>
          <a:p>
            <a:r>
              <a:rPr lang="ru-RU" sz="1200" b="1" dirty="0" smtClean="0">
                <a:solidFill>
                  <a:srgbClr val="FF0000"/>
                </a:solidFill>
                <a:latin typeface="Times New Roman" pitchFamily="18" charset="0"/>
                <a:cs typeface="Times New Roman" pitchFamily="18" charset="0"/>
              </a:rPr>
              <a:t>Стрела «Тобольск – жемчужина Сибири».</a:t>
            </a:r>
            <a:endParaRPr lang="ru-RU"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00"/>
                                        <p:tgtEl>
                                          <p:spTgt spid="51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wipe(down)">
                                      <p:cBhvr>
                                        <p:cTn id="15" dur="500"/>
                                        <p:tgtEl>
                                          <p:spTgt spid="51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51520" y="116632"/>
            <a:ext cx="2880320"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По</a:t>
            </a:r>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 </a:t>
            </a:r>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Уралу</a:t>
            </a:r>
            <a:endParaRPr lang="ru-RU" sz="3600" kern="10" spc="0" dirty="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sp>
        <p:nvSpPr>
          <p:cNvPr id="3" name="Горизонтальный свиток 2"/>
          <p:cNvSpPr/>
          <p:nvPr/>
        </p:nvSpPr>
        <p:spPr>
          <a:xfrm>
            <a:off x="107504" y="476672"/>
            <a:ext cx="8856984" cy="216024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latin typeface="Times New Roman" pitchFamily="18" charset="0"/>
                <a:cs typeface="Times New Roman" pitchFamily="18" charset="0"/>
              </a:rPr>
              <a:t>   На три тысячи километров тянутся с севера на юг Уральские горы. Ещё в первобытные времена жили здесь люди. Из тех далеких времён дошли до нас рисунки на стенах Каповой пещеры. Они представляют большую ценность для науки.</a:t>
            </a:r>
          </a:p>
          <a:p>
            <a:r>
              <a:rPr lang="ru-RU" b="1" dirty="0" smtClean="0">
                <a:latin typeface="Times New Roman" pitchFamily="18" charset="0"/>
                <a:cs typeface="Times New Roman" pitchFamily="18" charset="0"/>
              </a:rPr>
              <a:t> Первыми из русских людей узнали об Урале предприимчивые новгородцы. </a:t>
            </a:r>
            <a:endParaRPr lang="ru-RU" b="1" dirty="0">
              <a:latin typeface="Times New Roman" pitchFamily="18" charset="0"/>
              <a:cs typeface="Times New Roman" pitchFamily="18" charset="0"/>
            </a:endParaRPr>
          </a:p>
        </p:txBody>
      </p:sp>
      <p:sp>
        <p:nvSpPr>
          <p:cNvPr id="4" name="Скругленный прямоугольник 3"/>
          <p:cNvSpPr/>
          <p:nvPr/>
        </p:nvSpPr>
        <p:spPr>
          <a:xfrm>
            <a:off x="395536" y="2564904"/>
            <a:ext cx="3312368" cy="41044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itchFamily="18" charset="0"/>
                <a:cs typeface="Times New Roman" pitchFamily="18" charset="0"/>
              </a:rPr>
              <a:t>Стоят здесь старинные русские города </a:t>
            </a:r>
            <a:r>
              <a:rPr lang="ru-RU" b="1" u="sng" dirty="0" smtClean="0">
                <a:solidFill>
                  <a:srgbClr val="FF0000"/>
                </a:solidFill>
                <a:latin typeface="Times New Roman" pitchFamily="18" charset="0"/>
                <a:cs typeface="Times New Roman" pitchFamily="18" charset="0"/>
              </a:rPr>
              <a:t>Златоуст, Челябинск, Екатеринбург</a:t>
            </a:r>
            <a:r>
              <a:rPr lang="ru-RU" b="1" dirty="0" smtClean="0">
                <a:latin typeface="Times New Roman" pitchFamily="18" charset="0"/>
                <a:cs typeface="Times New Roman" pitchFamily="18" charset="0"/>
              </a:rPr>
              <a:t>. Издавна знамениты искусные уральские мастера. </a:t>
            </a:r>
          </a:p>
          <a:p>
            <a:pPr algn="ctr"/>
            <a:r>
              <a:rPr lang="ru-RU" b="1" dirty="0" smtClean="0">
                <a:latin typeface="Times New Roman" pitchFamily="18" charset="0"/>
                <a:cs typeface="Times New Roman" pitchFamily="18" charset="0"/>
              </a:rPr>
              <a:t>Урал — это  край металлургов. Триста лет назад возникли на Урале первые металлургические заводы. </a:t>
            </a:r>
          </a:p>
          <a:p>
            <a:pPr algn="ctr"/>
            <a:r>
              <a:rPr lang="ru-RU" b="1" dirty="0" smtClean="0">
                <a:latin typeface="Times New Roman" pitchFamily="18" charset="0"/>
                <a:cs typeface="Times New Roman" pitchFamily="18" charset="0"/>
              </a:rPr>
              <a:t>На весь мир  известны уральские самоцветы. </a:t>
            </a:r>
            <a:endParaRPr lang="ru-RU" b="1" dirty="0">
              <a:latin typeface="Times New Roman" pitchFamily="18" charset="0"/>
              <a:cs typeface="Times New Roman" pitchFamily="18" charset="0"/>
            </a:endParaRPr>
          </a:p>
        </p:txBody>
      </p:sp>
      <p:pic>
        <p:nvPicPr>
          <p:cNvPr id="4098" name="Picture 2" descr="http://blogs.bashtanka.info/home/2010/04/29/2/dnevnik/img/80/1339364057.jpg"/>
          <p:cNvPicPr>
            <a:picLocks noChangeAspect="1" noChangeArrowheads="1"/>
          </p:cNvPicPr>
          <p:nvPr/>
        </p:nvPicPr>
        <p:blipFill>
          <a:blip r:embed="rId2" cstate="print"/>
          <a:srcRect/>
          <a:stretch>
            <a:fillRect/>
          </a:stretch>
        </p:blipFill>
        <p:spPr bwMode="auto">
          <a:xfrm>
            <a:off x="4572000" y="2492896"/>
            <a:ext cx="3240360" cy="1498667"/>
          </a:xfrm>
          <a:prstGeom prst="rect">
            <a:avLst/>
          </a:prstGeom>
          <a:noFill/>
        </p:spPr>
      </p:pic>
      <p:sp>
        <p:nvSpPr>
          <p:cNvPr id="6" name="Прямоугольник 5"/>
          <p:cNvSpPr/>
          <p:nvPr/>
        </p:nvSpPr>
        <p:spPr>
          <a:xfrm>
            <a:off x="5220072" y="4077072"/>
            <a:ext cx="180020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Уральский изумруд</a:t>
            </a:r>
            <a:endParaRPr lang="ru-RU" sz="1400" dirty="0">
              <a:solidFill>
                <a:srgbClr val="FF0000"/>
              </a:solidFill>
            </a:endParaRPr>
          </a:p>
        </p:txBody>
      </p:sp>
      <p:pic>
        <p:nvPicPr>
          <p:cNvPr id="4100" name="Picture 4" descr="http://blogs.bashtanka.info/home/2010/04/29/2/dnevnik/img/80/1339364042.jpg"/>
          <p:cNvPicPr>
            <a:picLocks noChangeAspect="1" noChangeArrowheads="1"/>
          </p:cNvPicPr>
          <p:nvPr/>
        </p:nvPicPr>
        <p:blipFill>
          <a:blip r:embed="rId3" cstate="print"/>
          <a:srcRect/>
          <a:stretch>
            <a:fillRect/>
          </a:stretch>
        </p:blipFill>
        <p:spPr bwMode="auto">
          <a:xfrm>
            <a:off x="4932040" y="4437112"/>
            <a:ext cx="2592288" cy="1699968"/>
          </a:xfrm>
          <a:prstGeom prst="rect">
            <a:avLst/>
          </a:prstGeom>
          <a:noFill/>
        </p:spPr>
      </p:pic>
      <p:sp>
        <p:nvSpPr>
          <p:cNvPr id="9" name="Прямоугольник 8"/>
          <p:cNvSpPr/>
          <p:nvPr/>
        </p:nvSpPr>
        <p:spPr>
          <a:xfrm>
            <a:off x="5364088" y="6309320"/>
            <a:ext cx="180020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Дымчатый кварц</a:t>
            </a:r>
            <a:endParaRPr lang="ru-RU"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down)">
                                      <p:cBhvr>
                                        <p:cTn id="15" dur="500"/>
                                        <p:tgtEl>
                                          <p:spTgt spid="410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79512" y="116632"/>
            <a:ext cx="4320480"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Воткинск</a:t>
            </a:r>
            <a:endParaRPr lang="ru-RU" sz="3600" kern="10" spc="0" dirty="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sp>
        <p:nvSpPr>
          <p:cNvPr id="3" name="Скругленный прямоугольник 2"/>
          <p:cNvSpPr/>
          <p:nvPr/>
        </p:nvSpPr>
        <p:spPr>
          <a:xfrm>
            <a:off x="179512" y="836712"/>
            <a:ext cx="4536504" cy="25922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itchFamily="18" charset="0"/>
                <a:cs typeface="Times New Roman" pitchFamily="18" charset="0"/>
              </a:rPr>
              <a:t>Чем знаменит город Тобольск? Русские казаки построили город на высоком крутом берегу Иртыша. Стал он на долгие годы столицей всей Сибири. До сих пор стоит в Тобольске каменный Софийский собор. Он был построен в конце  </a:t>
            </a:r>
            <a:r>
              <a:rPr lang="en-US" b="1" dirty="0" smtClean="0">
                <a:latin typeface="Times New Roman" pitchFamily="18" charset="0"/>
                <a:cs typeface="Times New Roman" pitchFamily="18" charset="0"/>
              </a:rPr>
              <a:t>XV</a:t>
            </a:r>
            <a:r>
              <a:rPr lang="ru-RU" b="1" dirty="0" smtClean="0">
                <a:latin typeface="Times New Roman" pitchFamily="18" charset="0"/>
                <a:cs typeface="Times New Roman" pitchFamily="18" charset="0"/>
              </a:rPr>
              <a:t>ІІ столетия. Долгое время в соборе , как святыню. Берегли знамя Ермака.</a:t>
            </a:r>
            <a:endParaRPr lang="ru-RU" b="1" dirty="0">
              <a:latin typeface="Times New Roman" pitchFamily="18" charset="0"/>
              <a:cs typeface="Times New Roman" pitchFamily="18" charset="0"/>
            </a:endParaRPr>
          </a:p>
        </p:txBody>
      </p:sp>
      <p:sp>
        <p:nvSpPr>
          <p:cNvPr id="4" name="Скругленный прямоугольник 3"/>
          <p:cNvSpPr/>
          <p:nvPr/>
        </p:nvSpPr>
        <p:spPr>
          <a:xfrm>
            <a:off x="4932040" y="116632"/>
            <a:ext cx="4032448" cy="626469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fontAlgn="base">
              <a:spcBef>
                <a:spcPct val="0"/>
              </a:spcBef>
              <a:spcAft>
                <a:spcPct val="0"/>
              </a:spcAft>
            </a:pPr>
            <a:r>
              <a:rPr lang="ru-RU" b="1" u="sng" dirty="0" smtClean="0">
                <a:solidFill>
                  <a:srgbClr val="FF0000"/>
                </a:solidFill>
                <a:latin typeface="Times New Roman" pitchFamily="18" charset="0"/>
                <a:ea typeface="Arial" pitchFamily="34" charset="0"/>
                <a:cs typeface="Times New Roman" pitchFamily="18" charset="0"/>
              </a:rPr>
              <a:t>Воткинск</a:t>
            </a:r>
            <a:r>
              <a:rPr lang="ru-RU" dirty="0" smtClean="0">
                <a:solidFill>
                  <a:schemeClr val="tx1"/>
                </a:solidFill>
                <a:latin typeface="Times New Roman" pitchFamily="18" charset="0"/>
                <a:ea typeface="Arial" pitchFamily="34" charset="0"/>
                <a:cs typeface="Times New Roman" pitchFamily="18" charset="0"/>
              </a:rPr>
              <a:t> - </a:t>
            </a:r>
            <a:r>
              <a:rPr lang="ru-RU" b="1" dirty="0" smtClean="0">
                <a:solidFill>
                  <a:schemeClr val="tx1"/>
                </a:solidFill>
                <a:latin typeface="Times New Roman" pitchFamily="18" charset="0"/>
                <a:ea typeface="Arial" pitchFamily="34" charset="0"/>
                <a:cs typeface="Times New Roman" pitchFamily="18" charset="0"/>
              </a:rPr>
              <a:t>это родина гениального русского композитора Петра Ильича Чайковского известного не только в России, но и далеко за её пределами. Композитор провёл здесь первые 8 лет жизни и во многом детские впечатления отразились во всём его дальнейшем творчестве. Например, </a:t>
            </a:r>
            <a:r>
              <a:rPr lang="ru-RU" b="1" dirty="0" err="1" smtClean="0">
                <a:solidFill>
                  <a:schemeClr val="tx1"/>
                </a:solidFill>
                <a:latin typeface="Times New Roman" pitchFamily="18" charset="0"/>
                <a:ea typeface="Arial" pitchFamily="34" charset="0"/>
                <a:cs typeface="Times New Roman" pitchFamily="18" charset="0"/>
              </a:rPr>
              <a:t>воткинский</a:t>
            </a:r>
            <a:r>
              <a:rPr lang="ru-RU" b="1" dirty="0" smtClean="0">
                <a:solidFill>
                  <a:schemeClr val="tx1"/>
                </a:solidFill>
                <a:latin typeface="Times New Roman" pitchFamily="18" charset="0"/>
                <a:ea typeface="Arial" pitchFamily="34" charset="0"/>
                <a:cs typeface="Times New Roman" pitchFamily="18" charset="0"/>
              </a:rPr>
              <a:t> пруд послужил прообразом его бессмертного творения «Лебединое озеро». В знак памяти композитору открыты музей – усадьба его имени, установлен памятник. Ежегодно проводится традиционный фестиваль имени П. И. Чайковского, на который съезжаются музыканты всего мира.</a:t>
            </a:r>
            <a:endParaRPr lang="ru-RU" b="1" dirty="0" smtClean="0">
              <a:solidFill>
                <a:schemeClr val="tx1"/>
              </a:solidFill>
              <a:latin typeface="Arial" pitchFamily="34" charset="0"/>
              <a:cs typeface="Arial" pitchFamily="34" charset="0"/>
            </a:endParaRPr>
          </a:p>
        </p:txBody>
      </p:sp>
      <p:pic>
        <p:nvPicPr>
          <p:cNvPr id="3075" name="Picture 3" descr="Музей-усадьба П. И. Чайковского в Воткинске"/>
          <p:cNvPicPr>
            <a:picLocks noChangeAspect="1" noChangeArrowheads="1"/>
          </p:cNvPicPr>
          <p:nvPr/>
        </p:nvPicPr>
        <p:blipFill>
          <a:blip r:embed="rId2" cstate="print"/>
          <a:srcRect/>
          <a:stretch>
            <a:fillRect/>
          </a:stretch>
        </p:blipFill>
        <p:spPr bwMode="auto">
          <a:xfrm>
            <a:off x="179512" y="3645023"/>
            <a:ext cx="4608512" cy="291019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ipe(down)">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79512" y="116632"/>
            <a:ext cx="2016224" cy="936104"/>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Уфа</a:t>
            </a:r>
            <a:endParaRPr lang="ru-RU" sz="3600" kern="10" spc="0" dirty="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sp>
        <p:nvSpPr>
          <p:cNvPr id="3" name="WordArt 2"/>
          <p:cNvSpPr>
            <a:spLocks noChangeArrowheads="1" noChangeShapeType="1" noTextEdit="1"/>
          </p:cNvSpPr>
          <p:nvPr/>
        </p:nvSpPr>
        <p:spPr bwMode="auto">
          <a:xfrm>
            <a:off x="5796136" y="116632"/>
            <a:ext cx="3168352"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Оренбург</a:t>
            </a:r>
            <a:endParaRPr lang="ru-RU" sz="3600" kern="10" spc="0" dirty="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pic>
        <p:nvPicPr>
          <p:cNvPr id="2052" name="Picture 4" descr="Монумент Дружбы.jpg"/>
          <p:cNvPicPr>
            <a:picLocks noChangeAspect="1" noChangeArrowheads="1"/>
          </p:cNvPicPr>
          <p:nvPr/>
        </p:nvPicPr>
        <p:blipFill>
          <a:blip r:embed="rId2" cstate="print"/>
          <a:srcRect/>
          <a:stretch>
            <a:fillRect/>
          </a:stretch>
        </p:blipFill>
        <p:spPr bwMode="auto">
          <a:xfrm>
            <a:off x="179512" y="1052736"/>
            <a:ext cx="3505895" cy="4680520"/>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971600" y="5877272"/>
            <a:ext cx="216024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Монумент дружбы</a:t>
            </a:r>
            <a:endParaRPr lang="ru-RU" sz="1400" dirty="0">
              <a:solidFill>
                <a:srgbClr val="FF0000"/>
              </a:solidFill>
            </a:endParaRPr>
          </a:p>
        </p:txBody>
      </p:sp>
      <p:pic>
        <p:nvPicPr>
          <p:cNvPr id="2054" name="Picture 6" descr="Пешеходный мост Европа-Азия"/>
          <p:cNvPicPr>
            <a:picLocks noChangeAspect="1" noChangeArrowheads="1"/>
          </p:cNvPicPr>
          <p:nvPr/>
        </p:nvPicPr>
        <p:blipFill>
          <a:blip r:embed="rId3" cstate="print"/>
          <a:srcRect/>
          <a:stretch>
            <a:fillRect/>
          </a:stretch>
        </p:blipFill>
        <p:spPr bwMode="auto">
          <a:xfrm>
            <a:off x="4211960" y="1052736"/>
            <a:ext cx="4752528" cy="4752528"/>
          </a:xfrm>
          <a:prstGeom prst="rect">
            <a:avLst/>
          </a:prstGeom>
          <a:ln>
            <a:noFill/>
          </a:ln>
          <a:effectLst>
            <a:outerShdw blurRad="190500" algn="tl" rotWithShape="0">
              <a:srgbClr val="000000">
                <a:alpha val="70000"/>
              </a:srgbClr>
            </a:outerShdw>
          </a:effectLst>
        </p:spPr>
      </p:pic>
      <p:sp>
        <p:nvSpPr>
          <p:cNvPr id="8" name="Прямоугольник 7"/>
          <p:cNvSpPr/>
          <p:nvPr/>
        </p:nvSpPr>
        <p:spPr>
          <a:xfrm>
            <a:off x="5364088" y="5949280"/>
            <a:ext cx="3024336"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Пешеходный мост Европа - Азия</a:t>
            </a:r>
            <a:endParaRPr lang="ru-RU"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wipe(down)">
                                      <p:cBhvr>
                                        <p:cTn id="10" dur="500"/>
                                        <p:tgtEl>
                                          <p:spTgt spid="205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51520" y="116632"/>
            <a:ext cx="8712968" cy="596156"/>
          </a:xfrm>
          <a:prstGeom prst="rect">
            <a:avLst/>
          </a:prstGeom>
        </p:spPr>
        <p:style>
          <a:lnRef idx="2">
            <a:schemeClr val="accent2"/>
          </a:lnRef>
          <a:fillRef idx="1">
            <a:schemeClr val="lt1"/>
          </a:fillRef>
          <a:effectRef idx="0">
            <a:schemeClr val="accent2"/>
          </a:effectRef>
          <a:fontRef idx="minor">
            <a:schemeClr val="dk1"/>
          </a:fontRef>
        </p:style>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0033CC"/>
                </a:solidFill>
                <a:effectLst>
                  <a:outerShdw dist="53882" dir="2700000" algn="ctr" rotWithShape="0">
                    <a:srgbClr val="C0C0C0">
                      <a:alpha val="80000"/>
                    </a:srgbClr>
                  </a:outerShdw>
                </a:effectLst>
                <a:latin typeface="Times New Roman"/>
                <a:cs typeface="Times New Roman"/>
              </a:rPr>
              <a:t>ПО СЕВЕРУ ЕВРОПЕЙСКОЙ ЧАСТИ  РОССИИ</a:t>
            </a:r>
            <a:endParaRPr lang="ru-RU" sz="3600" kern="10" spc="0" dirty="0">
              <a:ln w="9525">
                <a:noFill/>
                <a:round/>
                <a:headEnd/>
                <a:tailEnd/>
              </a:ln>
              <a:solidFill>
                <a:srgbClr val="0033CC"/>
              </a:solidFill>
              <a:effectLst>
                <a:outerShdw dist="53882" dir="2700000" algn="ctr" rotWithShape="0">
                  <a:srgbClr val="C0C0C0">
                    <a:alpha val="80000"/>
                  </a:srgbClr>
                </a:outerShdw>
              </a:effectLst>
              <a:latin typeface="Times New Roman"/>
              <a:cs typeface="Times New Roman"/>
            </a:endParaRPr>
          </a:p>
        </p:txBody>
      </p:sp>
      <p:sp>
        <p:nvSpPr>
          <p:cNvPr id="4" name="Скругленный прямоугольник 3"/>
          <p:cNvSpPr/>
          <p:nvPr/>
        </p:nvSpPr>
        <p:spPr>
          <a:xfrm>
            <a:off x="107504" y="908720"/>
            <a:ext cx="4320480" cy="3240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0"/>
              </a:spcBef>
              <a:spcAft>
                <a:spcPct val="0"/>
              </a:spcAft>
            </a:pPr>
            <a:r>
              <a:rPr lang="ru-RU" sz="1600" b="1" dirty="0" smtClean="0">
                <a:solidFill>
                  <a:schemeClr val="tx1"/>
                </a:solidFill>
                <a:latin typeface="Times New Roman" pitchFamily="18" charset="0"/>
                <a:ea typeface="Arial" pitchFamily="34" charset="0"/>
                <a:cs typeface="Times New Roman" pitchFamily="18" charset="0"/>
              </a:rPr>
              <a:t>Это край густых лесов, бескрайних озёр и чистых, прозрачных рек. </a:t>
            </a:r>
          </a:p>
          <a:p>
            <a:pPr lvl="0" algn="just" fontAlgn="base">
              <a:spcBef>
                <a:spcPct val="0"/>
              </a:spcBef>
              <a:spcAft>
                <a:spcPct val="0"/>
              </a:spcAft>
            </a:pPr>
            <a:r>
              <a:rPr lang="ru-RU" sz="1600" b="1" dirty="0" smtClean="0">
                <a:solidFill>
                  <a:schemeClr val="tx1"/>
                </a:solidFill>
                <a:latin typeface="Times New Roman" pitchFamily="18" charset="0"/>
                <a:cs typeface="Times New Roman" pitchFamily="18" charset="0"/>
              </a:rPr>
              <a:t>  Славился Север своими искусными мастерами – плотниками. Главным инструментом в руках мастера был топор. С его помощью ставили избы, церкви, боярские хоромы. Чудом называют Преображенскую церковь, что стоит на острове Кижи.  В Онежском озере. В постройке нет ни одного гвоздя! </a:t>
            </a:r>
          </a:p>
          <a:p>
            <a:pPr lvl="0" algn="just" fontAlgn="base">
              <a:spcBef>
                <a:spcPct val="0"/>
              </a:spcBef>
              <a:spcAft>
                <a:spcPct val="0"/>
              </a:spcAft>
            </a:pPr>
            <a:r>
              <a:rPr lang="ru-RU" sz="1600" b="1" dirty="0" smtClean="0">
                <a:solidFill>
                  <a:schemeClr val="tx1"/>
                </a:solidFill>
                <a:latin typeface="Times New Roman" pitchFamily="18" charset="0"/>
                <a:cs typeface="Times New Roman" pitchFamily="18" charset="0"/>
              </a:rPr>
              <a:t>  Студёным морем величали в старину Белое море.</a:t>
            </a:r>
            <a:endParaRPr lang="ru-RU" sz="1600" b="1" dirty="0" smtClean="0">
              <a:solidFill>
                <a:schemeClr val="tx1"/>
              </a:solidFill>
              <a:latin typeface="Arial" pitchFamily="34" charset="0"/>
              <a:cs typeface="Arial" pitchFamily="34" charset="0"/>
            </a:endParaRPr>
          </a:p>
        </p:txBody>
      </p:sp>
      <p:pic>
        <p:nvPicPr>
          <p:cNvPr id="11266" name="Picture 2" descr="Европейский Север России"/>
          <p:cNvPicPr>
            <a:picLocks noChangeAspect="1" noChangeArrowheads="1"/>
          </p:cNvPicPr>
          <p:nvPr/>
        </p:nvPicPr>
        <p:blipFill>
          <a:blip r:embed="rId2" cstate="print"/>
          <a:srcRect/>
          <a:stretch>
            <a:fillRect/>
          </a:stretch>
        </p:blipFill>
        <p:spPr bwMode="auto">
          <a:xfrm>
            <a:off x="683568" y="4324349"/>
            <a:ext cx="3600400" cy="2394267"/>
          </a:xfrm>
          <a:prstGeom prst="rect">
            <a:avLst/>
          </a:prstGeom>
          <a:ln>
            <a:solidFill>
              <a:schemeClr val="accent2"/>
            </a:solidFill>
          </a:ln>
          <a:effectLst>
            <a:outerShdw blurRad="190500" algn="tl" rotWithShape="0">
              <a:srgbClr val="000000">
                <a:alpha val="70000"/>
              </a:srgbClr>
            </a:outerShdw>
          </a:effectLst>
        </p:spPr>
      </p:pic>
      <p:sp>
        <p:nvSpPr>
          <p:cNvPr id="5" name="Скругленный прямоугольник 4"/>
          <p:cNvSpPr/>
          <p:nvPr/>
        </p:nvSpPr>
        <p:spPr>
          <a:xfrm>
            <a:off x="4572000" y="836712"/>
            <a:ext cx="4320480" cy="58326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1600" b="1" dirty="0" smtClean="0">
                <a:latin typeface="Times New Roman" pitchFamily="18" charset="0"/>
                <a:cs typeface="Times New Roman" pitchFamily="18" charset="0"/>
              </a:rPr>
              <a:t>Регион  включает в себя 3,9% (около 5,6 млн. человек) от населения всей Российской Федерации. Национально-этнический состав этой территории включает в себя 39 коренных народов. Среди них русские - карелы (Карелия), комы (Республика Коми), ненцы (Ненецкий автономный округ), саамы (Мурманская область), вепсы (Вологодская область), </a:t>
            </a:r>
          </a:p>
          <a:p>
            <a:r>
              <a:rPr lang="ru-RU" sz="1600" b="1" dirty="0" smtClean="0">
                <a:latin typeface="Times New Roman" pitchFamily="18" charset="0"/>
                <a:cs typeface="Times New Roman" pitchFamily="18" charset="0"/>
              </a:rPr>
              <a:t>редкие малочисленные народности, такие как </a:t>
            </a:r>
            <a:r>
              <a:rPr lang="ru-RU" sz="1600" b="1" dirty="0" err="1" smtClean="0">
                <a:latin typeface="Times New Roman" pitchFamily="18" charset="0"/>
                <a:cs typeface="Times New Roman" pitchFamily="18" charset="0"/>
              </a:rPr>
              <a:t>водь</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вадьяко</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финны-ингерманландцы</a:t>
            </a:r>
            <a:r>
              <a:rPr lang="ru-RU" sz="1600" b="1" dirty="0" smtClean="0">
                <a:latin typeface="Times New Roman" pitchFamily="18" charset="0"/>
                <a:cs typeface="Times New Roman" pitchFamily="18" charset="0"/>
              </a:rPr>
              <a:t>,  астраханские татары - меньше 2 тысяч человек и другие народности.</a:t>
            </a:r>
          </a:p>
          <a:p>
            <a:r>
              <a:rPr lang="ru-RU" sz="1600" b="1" dirty="0" smtClean="0">
                <a:latin typeface="Times New Roman" pitchFamily="18" charset="0"/>
                <a:cs typeface="Times New Roman" pitchFamily="18" charset="0"/>
              </a:rPr>
              <a:t>Практически 80 процентов населения северной части европейской России сосредоточено в пределах городов. Такой высокий уровень урбанизации связан с особенностями социально-экономического развития этого региона.</a:t>
            </a:r>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79512" y="0"/>
            <a:ext cx="3600400" cy="1008112"/>
          </a:xfrm>
          <a:prstGeom prst="rect">
            <a:avLst/>
          </a:prstGeom>
        </p:spPr>
        <p:txBody>
          <a:bodyPr wrap="none" fromWordArt="1">
            <a:prstTxWarp prst="textWave1">
              <a:avLst>
                <a:gd name="adj1" fmla="val 13005"/>
                <a:gd name="adj2" fmla="val 0"/>
              </a:avLst>
            </a:prstTxWarp>
          </a:bodyPr>
          <a:lstStyle/>
          <a:p>
            <a:pPr algn="ctr" rtl="0"/>
            <a:r>
              <a:rPr lang="ru-RU" sz="3600" kern="10" dirty="0" smtClean="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rPr>
              <a:t>Архангельск</a:t>
            </a:r>
            <a:endParaRPr lang="ru-RU" sz="3600" kern="10" spc="0" dirty="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endParaRPr>
          </a:p>
        </p:txBody>
      </p:sp>
      <p:sp>
        <p:nvSpPr>
          <p:cNvPr id="5" name="WordArt 2"/>
          <p:cNvSpPr>
            <a:spLocks noChangeArrowheads="1" noChangeShapeType="1" noTextEdit="1"/>
          </p:cNvSpPr>
          <p:nvPr/>
        </p:nvSpPr>
        <p:spPr bwMode="auto">
          <a:xfrm>
            <a:off x="5004048" y="0"/>
            <a:ext cx="3744416" cy="692696"/>
          </a:xfrm>
          <a:prstGeom prst="rect">
            <a:avLst/>
          </a:prstGeom>
        </p:spPr>
        <p:txBody>
          <a:bodyPr wrap="none" fromWordArt="1">
            <a:prstTxWarp prst="textWave1">
              <a:avLst>
                <a:gd name="adj1" fmla="val 13005"/>
                <a:gd name="adj2" fmla="val 0"/>
              </a:avLst>
            </a:prstTxWarp>
          </a:bodyPr>
          <a:lstStyle/>
          <a:p>
            <a:pPr algn="ctr" rtl="0"/>
            <a:r>
              <a:rPr lang="ru-RU" sz="3600" kern="10" dirty="0" smtClean="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rPr>
              <a:t>Мурманск</a:t>
            </a:r>
            <a:endParaRPr lang="ru-RU" sz="3600" kern="10" spc="0" dirty="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endParaRPr>
          </a:p>
        </p:txBody>
      </p:sp>
      <p:pic>
        <p:nvPicPr>
          <p:cNvPr id="38914" name="Picture 2" descr="http://gotoarkhangelsk.ru/upload/iblock/105/934a57feec95370de8cb30fdb1669ecd&amp;asp&amp;x=mn&amp;w=380&amp;h=220&amp;m=c&amp;q=100&amp;bsp&amp;.jpg"/>
          <p:cNvPicPr>
            <a:picLocks noChangeAspect="1" noChangeArrowheads="1"/>
          </p:cNvPicPr>
          <p:nvPr/>
        </p:nvPicPr>
        <p:blipFill>
          <a:blip r:embed="rId2" cstate="print"/>
          <a:srcRect/>
          <a:stretch>
            <a:fillRect/>
          </a:stretch>
        </p:blipFill>
        <p:spPr bwMode="auto">
          <a:xfrm>
            <a:off x="467544" y="4581128"/>
            <a:ext cx="3619500" cy="2095501"/>
          </a:xfrm>
          <a:prstGeom prst="rect">
            <a:avLst/>
          </a:prstGeom>
          <a:ln>
            <a:noFill/>
          </a:ln>
          <a:effectLst>
            <a:outerShdw blurRad="190500" algn="tl" rotWithShape="0">
              <a:srgbClr val="000000">
                <a:alpha val="70000"/>
              </a:srgbClr>
            </a:outerShdw>
          </a:effectLst>
        </p:spPr>
      </p:pic>
      <p:sp>
        <p:nvSpPr>
          <p:cNvPr id="8" name="Скругленный прямоугольник 7"/>
          <p:cNvSpPr/>
          <p:nvPr/>
        </p:nvSpPr>
        <p:spPr>
          <a:xfrm>
            <a:off x="107504" y="908720"/>
            <a:ext cx="4248472" cy="35283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fontAlgn="base">
              <a:spcBef>
                <a:spcPct val="0"/>
              </a:spcBef>
              <a:spcAft>
                <a:spcPct val="0"/>
              </a:spcAft>
            </a:pPr>
            <a:r>
              <a:rPr lang="ru-RU" sz="1600" b="1" dirty="0" smtClean="0">
                <a:solidFill>
                  <a:schemeClr val="tx1"/>
                </a:solidFill>
                <a:latin typeface="Times New Roman" pitchFamily="18" charset="0"/>
                <a:ea typeface="Arial" pitchFamily="34" charset="0"/>
                <a:cs typeface="Times New Roman" pitchFamily="18" charset="0"/>
              </a:rPr>
              <a:t>Суровый, но чудесный северный край, родина великих ученых и моряков, ворота в Арктику и северный морской порт – первый порт Российского государства в 16 веке. Этот красивый город является не только центром административной и политической жизни Поморья, но и его культурной столицей с богатым историческим и архитектурным наследием. Неподалёку от Архангельска Родился великий учёный           </a:t>
            </a:r>
            <a:r>
              <a:rPr lang="ru-RU" b="1" u="sng" dirty="0" smtClean="0">
                <a:solidFill>
                  <a:srgbClr val="FF0000"/>
                </a:solidFill>
                <a:latin typeface="Times New Roman" pitchFamily="18" charset="0"/>
                <a:ea typeface="Arial" pitchFamily="34" charset="0"/>
                <a:cs typeface="Times New Roman" pitchFamily="18" charset="0"/>
              </a:rPr>
              <a:t>Михаил Васильевич           Ломоносов.</a:t>
            </a:r>
            <a:endParaRPr lang="ru-RU" sz="1100" b="1" u="sng" dirty="0" smtClean="0">
              <a:solidFill>
                <a:srgbClr val="FF0000"/>
              </a:solidFill>
              <a:latin typeface="Times New Roman" pitchFamily="18" charset="0"/>
              <a:cs typeface="Times New Roman" pitchFamily="18" charset="0"/>
            </a:endParaRPr>
          </a:p>
        </p:txBody>
      </p:sp>
      <p:sp>
        <p:nvSpPr>
          <p:cNvPr id="6" name="Скругленный прямоугольник 5"/>
          <p:cNvSpPr/>
          <p:nvPr/>
        </p:nvSpPr>
        <p:spPr>
          <a:xfrm>
            <a:off x="4644008" y="692696"/>
            <a:ext cx="4248472" cy="59766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fontAlgn="base">
              <a:spcBef>
                <a:spcPct val="0"/>
              </a:spcBef>
              <a:spcAft>
                <a:spcPct val="0"/>
              </a:spcAft>
            </a:pPr>
            <a:endParaRPr lang="ru-RU" sz="12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endParaRPr lang="ru-RU" sz="12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endParaRPr lang="ru-RU" sz="12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endParaRPr lang="ru-RU" sz="14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endParaRPr lang="ru-RU" sz="14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endParaRPr lang="ru-RU" sz="1400" b="1" dirty="0" smtClean="0">
              <a:solidFill>
                <a:schemeClr val="tx1"/>
              </a:solidFill>
              <a:latin typeface="Times New Roman" pitchFamily="18" charset="0"/>
              <a:ea typeface="Arial" pitchFamily="34" charset="0"/>
              <a:cs typeface="Times New Roman" pitchFamily="18" charset="0"/>
            </a:endParaRPr>
          </a:p>
          <a:p>
            <a:pPr lvl="0" algn="just" fontAlgn="base">
              <a:spcBef>
                <a:spcPct val="0"/>
              </a:spcBef>
              <a:spcAft>
                <a:spcPct val="0"/>
              </a:spcAft>
            </a:pPr>
            <a:r>
              <a:rPr lang="ru-RU" sz="1400" b="1" dirty="0" smtClean="0">
                <a:solidFill>
                  <a:schemeClr val="tx1"/>
                </a:solidFill>
                <a:latin typeface="Times New Roman" pitchFamily="18" charset="0"/>
                <a:ea typeface="Arial" pitchFamily="34" charset="0"/>
                <a:cs typeface="Times New Roman" pitchFamily="18" charset="0"/>
              </a:rPr>
              <a:t>Заполярный город </a:t>
            </a:r>
            <a:r>
              <a:rPr lang="ru-RU" sz="1400" b="1" u="sng" dirty="0" smtClean="0">
                <a:solidFill>
                  <a:srgbClr val="FF0000"/>
                </a:solidFill>
                <a:latin typeface="Times New Roman" pitchFamily="18" charset="0"/>
                <a:ea typeface="Arial" pitchFamily="34" charset="0"/>
                <a:cs typeface="Times New Roman" pitchFamily="18" charset="0"/>
              </a:rPr>
              <a:t>Мурманск</a:t>
            </a:r>
            <a:r>
              <a:rPr lang="ru-RU" sz="1400" b="1" dirty="0" smtClean="0">
                <a:solidFill>
                  <a:schemeClr val="tx1"/>
                </a:solidFill>
                <a:latin typeface="Times New Roman" pitchFamily="18" charset="0"/>
                <a:ea typeface="Arial" pitchFamily="34" charset="0"/>
                <a:cs typeface="Times New Roman" pitchFamily="18" charset="0"/>
              </a:rPr>
              <a:t> - город-герой. Суровые испытания выпали на долю </a:t>
            </a:r>
            <a:r>
              <a:rPr lang="ru-RU" sz="1400" b="1" dirty="0" err="1" smtClean="0">
                <a:solidFill>
                  <a:schemeClr val="tx1"/>
                </a:solidFill>
                <a:latin typeface="Times New Roman" pitchFamily="18" charset="0"/>
                <a:ea typeface="Arial" pitchFamily="34" charset="0"/>
                <a:cs typeface="Times New Roman" pitchFamily="18" charset="0"/>
              </a:rPr>
              <a:t>мурманчан</a:t>
            </a:r>
            <a:r>
              <a:rPr lang="ru-RU" sz="1400" b="1" dirty="0" smtClean="0">
                <a:solidFill>
                  <a:schemeClr val="tx1"/>
                </a:solidFill>
                <a:latin typeface="Times New Roman" pitchFamily="18" charset="0"/>
                <a:ea typeface="Arial" pitchFamily="34" charset="0"/>
                <a:cs typeface="Times New Roman" pitchFamily="18" charset="0"/>
              </a:rPr>
              <a:t> в годы Великой Отечественной войны. В это трудное время через Мурманский порт шли грузы, необходимые для фронта. Город выстоял, был неприступным для врага и сдерживал натиск с суши и воздуха более 40 месяцев. Здесь воевали моряки, пограничники, пехотинцы, авиаторы, партизаны, защитники мирного неба над головой: на месте оставшихся после войны развалин вырос новый город, раскинувшийся по склонам сопок.</a:t>
            </a:r>
            <a:br>
              <a:rPr lang="ru-RU" sz="1400" b="1" dirty="0" smtClean="0">
                <a:solidFill>
                  <a:schemeClr val="tx1"/>
                </a:solidFill>
                <a:latin typeface="Times New Roman" pitchFamily="18" charset="0"/>
                <a:ea typeface="Arial" pitchFamily="34" charset="0"/>
                <a:cs typeface="Times New Roman" pitchFamily="18" charset="0"/>
              </a:rPr>
            </a:br>
            <a:r>
              <a:rPr lang="ru-RU" sz="1400" b="1" dirty="0" smtClean="0">
                <a:solidFill>
                  <a:schemeClr val="tx1"/>
                </a:solidFill>
                <a:latin typeface="Times New Roman" pitchFamily="18" charset="0"/>
                <a:ea typeface="Arial" pitchFamily="34" charset="0"/>
                <a:cs typeface="Times New Roman" pitchFamily="18" charset="0"/>
              </a:rPr>
              <a:t>Это один из главных центров рыбной промышленности страны. Мурманск является центральной базой ледокольного флота страны. Мурманск - научный и культурный центр области, кузница морских кадров. Для жителей и гостей города открыты двери театров, филармонии, музеев, кинотеатров, Домов и Дворцов культуры, а также научной библиотеки. Мурманск - самый крупный в мире город за полярным кругом. Население города составляет около 310 тыс. человек.</a:t>
            </a:r>
            <a:r>
              <a:rPr lang="ru-RU" b="1" dirty="0" smtClean="0">
                <a:solidFill>
                  <a:schemeClr val="tx1"/>
                </a:solidFill>
                <a:latin typeface="Times New Roman" pitchFamily="18" charset="0"/>
                <a:ea typeface="Arial" pitchFamily="34" charset="0"/>
                <a:cs typeface="Times New Roman" pitchFamily="18" charset="0"/>
              </a:rPr>
              <a:t/>
            </a:r>
            <a:br>
              <a:rPr lang="ru-RU" b="1" dirty="0" smtClean="0">
                <a:solidFill>
                  <a:schemeClr val="tx1"/>
                </a:solidFill>
                <a:latin typeface="Times New Roman" pitchFamily="18" charset="0"/>
                <a:ea typeface="Arial" pitchFamily="34" charset="0"/>
                <a:cs typeface="Times New Roman" pitchFamily="18" charset="0"/>
              </a:rPr>
            </a:br>
            <a:r>
              <a:rPr lang="ru-RU" b="1" dirty="0" smtClean="0">
                <a:solidFill>
                  <a:schemeClr val="tx1"/>
                </a:solidFill>
                <a:latin typeface="Times New Roman" pitchFamily="18" charset="0"/>
                <a:ea typeface="Arial" pitchFamily="34" charset="0"/>
                <a:cs typeface="Times New Roman" pitchFamily="18" charset="0"/>
              </a:rPr>
              <a:t/>
            </a:r>
            <a:br>
              <a:rPr lang="ru-RU" b="1" dirty="0" smtClean="0">
                <a:solidFill>
                  <a:schemeClr val="tx1"/>
                </a:solidFill>
                <a:latin typeface="Times New Roman" pitchFamily="18" charset="0"/>
                <a:ea typeface="Arial" pitchFamily="34" charset="0"/>
                <a:cs typeface="Times New Roman" pitchFamily="18" charset="0"/>
              </a:rPr>
            </a:br>
            <a:r>
              <a:rPr lang="ru-RU" b="1" dirty="0" smtClean="0">
                <a:solidFill>
                  <a:schemeClr val="tx1"/>
                </a:solidFill>
                <a:latin typeface="Times New Roman" pitchFamily="18" charset="0"/>
                <a:ea typeface="Arial" pitchFamily="34" charset="0"/>
                <a:cs typeface="Times New Roman" pitchFamily="18" charset="0"/>
              </a:rPr>
              <a:t/>
            </a:r>
            <a:br>
              <a:rPr lang="ru-RU" b="1" dirty="0" smtClean="0">
                <a:solidFill>
                  <a:schemeClr val="tx1"/>
                </a:solidFill>
                <a:latin typeface="Times New Roman" pitchFamily="18" charset="0"/>
                <a:ea typeface="Arial" pitchFamily="34" charset="0"/>
                <a:cs typeface="Times New Roman" pitchFamily="18" charset="0"/>
              </a:rPr>
            </a:br>
            <a:endParaRPr lang="ru-RU" sz="36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2"/>
          <p:cNvSpPr>
            <a:spLocks noChangeArrowheads="1" noChangeShapeType="1" noTextEdit="1"/>
          </p:cNvSpPr>
          <p:nvPr/>
        </p:nvSpPr>
        <p:spPr bwMode="auto">
          <a:xfrm>
            <a:off x="1979712" y="260648"/>
            <a:ext cx="5040560" cy="1008112"/>
          </a:xfrm>
          <a:prstGeom prst="rect">
            <a:avLst/>
          </a:prstGeom>
        </p:spPr>
        <p:txBody>
          <a:bodyPr wrap="none" fromWordArt="1">
            <a:prstTxWarp prst="textWave1">
              <a:avLst>
                <a:gd name="adj1" fmla="val 13005"/>
                <a:gd name="adj2" fmla="val 0"/>
              </a:avLst>
            </a:prstTxWarp>
          </a:bodyPr>
          <a:lstStyle/>
          <a:p>
            <a:pPr algn="ctr" rtl="0"/>
            <a:r>
              <a:rPr lang="ru-RU" sz="3600" kern="10" dirty="0" err="1" smtClean="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rPr>
              <a:t>Физминутка</a:t>
            </a:r>
            <a:endParaRPr lang="ru-RU" sz="3600" kern="10" spc="0" dirty="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endParaRPr>
          </a:p>
        </p:txBody>
      </p:sp>
      <p:sp>
        <p:nvSpPr>
          <p:cNvPr id="6" name="Загнутый угол 5"/>
          <p:cNvSpPr/>
          <p:nvPr/>
        </p:nvSpPr>
        <p:spPr>
          <a:xfrm>
            <a:off x="1907704" y="1988840"/>
            <a:ext cx="5472608" cy="4320480"/>
          </a:xfrm>
          <a:prstGeom prst="foldedCorner">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9937" name="Rectangle 1"/>
          <p:cNvSpPr>
            <a:spLocks noChangeArrowheads="1"/>
          </p:cNvSpPr>
          <p:nvPr/>
        </p:nvSpPr>
        <p:spPr bwMode="auto">
          <a:xfrm>
            <a:off x="2123728" y="2060848"/>
            <a:ext cx="4968552"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мы Родиной зовём ?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(хором ,ходьба на месте ,взявшись за руки)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Дом в котором мы живём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(руки перед собой ,пальцы пр. и лев. руки прижаты др.к другу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Солнце в небе голубом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(поднимают руки вверх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душистый ,золотистый ,хлеб за праздничным столом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(руки выставляем вперед ,ладошками вверх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берёзки вдоль которых ,рядом с мамой мы идём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(руками машем над головой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мы Родиной зовём , все что в сердце бережём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(руки прикладываем к сердцу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Прямоугольник 7"/>
          <p:cNvSpPr/>
          <p:nvPr/>
        </p:nvSpPr>
        <p:spPr>
          <a:xfrm>
            <a:off x="2051720" y="1340768"/>
            <a:ext cx="5544616" cy="369332"/>
          </a:xfrm>
          <a:prstGeom prst="rect">
            <a:avLst/>
          </a:prstGeom>
        </p:spPr>
        <p:txBody>
          <a:bodyPr wrap="square">
            <a:spAutoFit/>
          </a:bodyPr>
          <a:lstStyle/>
          <a:p>
            <a:r>
              <a:rPr lang="ru-RU" b="1" dirty="0" smtClean="0">
                <a:solidFill>
                  <a:srgbClr val="FF0000"/>
                </a:solidFill>
                <a:ea typeface="Calibri" pitchFamily="34" charset="0"/>
                <a:cs typeface="Times New Roman" pitchFamily="18" charset="0"/>
              </a:rPr>
              <a:t>«</a:t>
            </a:r>
            <a:r>
              <a:rPr lang="ru-RU" b="1" dirty="0" smtClean="0">
                <a:solidFill>
                  <a:srgbClr val="FF0000"/>
                </a:solidFill>
                <a:latin typeface="Times New Roman" pitchFamily="18" charset="0"/>
                <a:ea typeface="Calibri" pitchFamily="34" charset="0"/>
                <a:cs typeface="Times New Roman" pitchFamily="18" charset="0"/>
              </a:rPr>
              <a:t>Что мы Родиной зовем</a:t>
            </a:r>
            <a:r>
              <a:rPr lang="ru-RU" b="1" dirty="0" smtClean="0">
                <a:solidFill>
                  <a:srgbClr val="FF0000"/>
                </a:solidFill>
                <a:ea typeface="Calibri" pitchFamily="34" charset="0"/>
                <a:cs typeface="Times New Roman" pitchFamily="18" charset="0"/>
              </a:rPr>
              <a:t>»</a:t>
            </a:r>
            <a:r>
              <a:rPr lang="ru-RU" b="1" dirty="0" smtClean="0">
                <a:solidFill>
                  <a:srgbClr val="FF0000"/>
                </a:solidFill>
                <a:latin typeface="Times New Roman" pitchFamily="18" charset="0"/>
                <a:ea typeface="Calibri" pitchFamily="34" charset="0"/>
                <a:cs typeface="Times New Roman" pitchFamily="18" charset="0"/>
              </a:rPr>
              <a:t> (Виктор Степанов )</a:t>
            </a:r>
            <a:endParaRPr lang="ru-RU" dirty="0"/>
          </a:p>
        </p:txBody>
      </p:sp>
      <p:pic>
        <p:nvPicPr>
          <p:cNvPr id="9" name="Picture 2" descr="Солнце"/>
          <p:cNvPicPr>
            <a:picLocks noChangeAspect="1" noChangeArrowheads="1" noCrop="1"/>
          </p:cNvPicPr>
          <p:nvPr/>
        </p:nvPicPr>
        <p:blipFill>
          <a:blip r:embed="rId2" cstate="print"/>
          <a:srcRect/>
          <a:stretch>
            <a:fillRect/>
          </a:stretch>
        </p:blipFill>
        <p:spPr bwMode="auto">
          <a:xfrm>
            <a:off x="251520" y="548680"/>
            <a:ext cx="1905000" cy="1847851"/>
          </a:xfrm>
          <a:prstGeom prst="rect">
            <a:avLst/>
          </a:prstGeom>
          <a:noFill/>
        </p:spPr>
      </p:pic>
      <p:pic>
        <p:nvPicPr>
          <p:cNvPr id="10" name="Picture 4" descr="G:\анимашки\Коллекция анимашек\bird33[1].gif"/>
          <p:cNvPicPr>
            <a:picLocks noChangeAspect="1" noChangeArrowheads="1" noCrop="1"/>
          </p:cNvPicPr>
          <p:nvPr/>
        </p:nvPicPr>
        <p:blipFill>
          <a:blip r:embed="rId3" cstate="print"/>
          <a:srcRect/>
          <a:stretch>
            <a:fillRect/>
          </a:stretch>
        </p:blipFill>
        <p:spPr bwMode="auto">
          <a:xfrm>
            <a:off x="6516216" y="1052736"/>
            <a:ext cx="1571604" cy="1071569"/>
          </a:xfrm>
          <a:prstGeom prst="rect">
            <a:avLst/>
          </a:prstGeom>
          <a:noFill/>
        </p:spPr>
      </p:pic>
      <p:pic>
        <p:nvPicPr>
          <p:cNvPr id="11" name="Picture 2" descr="H:\Documents and Settings\Aida\Рабочий стол\НОвая ГРАФИКА сборник\КАРТИНКИ СБОРНИК_ школьные\__Flo11.gif"/>
          <p:cNvPicPr>
            <a:picLocks noChangeAspect="1" noChangeArrowheads="1" noCrop="1"/>
          </p:cNvPicPr>
          <p:nvPr/>
        </p:nvPicPr>
        <p:blipFill>
          <a:blip r:embed="rId4" cstate="email">
            <a:clrChange>
              <a:clrFrom>
                <a:srgbClr val="FFFFFF"/>
              </a:clrFrom>
              <a:clrTo>
                <a:srgbClr val="FFFFFF">
                  <a:alpha val="0"/>
                </a:srgbClr>
              </a:clrTo>
            </a:clrChange>
          </a:blip>
          <a:srcRect/>
          <a:stretch>
            <a:fillRect/>
          </a:stretch>
        </p:blipFill>
        <p:spPr bwMode="auto">
          <a:xfrm>
            <a:off x="6084168" y="5445224"/>
            <a:ext cx="857256" cy="895356"/>
          </a:xfrm>
          <a:prstGeom prst="rect">
            <a:avLst/>
          </a:prstGeom>
          <a:noFill/>
          <a:ln w="9525">
            <a:noFill/>
            <a:miter lim="800000"/>
            <a:headEnd/>
            <a:tailEnd/>
          </a:ln>
        </p:spPr>
      </p:pic>
      <p:pic>
        <p:nvPicPr>
          <p:cNvPr id="12" name="Picture 17" descr="3e67680d7248acdbf98353260e5b6329"/>
          <p:cNvPicPr>
            <a:picLocks noChangeAspect="1" noChangeArrowheads="1" noCrop="1"/>
          </p:cNvPicPr>
          <p:nvPr/>
        </p:nvPicPr>
        <p:blipFill>
          <a:blip r:embed="rId5" cstate="print"/>
          <a:srcRect/>
          <a:stretch>
            <a:fillRect/>
          </a:stretch>
        </p:blipFill>
        <p:spPr bwMode="auto">
          <a:xfrm rot="21212471">
            <a:off x="657821" y="3622940"/>
            <a:ext cx="937014" cy="875368"/>
          </a:xfrm>
          <a:prstGeom prst="rect">
            <a:avLst/>
          </a:prstGeom>
          <a:noFill/>
        </p:spPr>
      </p:pic>
      <p:pic>
        <p:nvPicPr>
          <p:cNvPr id="13" name="Picture 17" descr="3e67680d7248acdbf98353260e5b6329"/>
          <p:cNvPicPr>
            <a:picLocks noChangeAspect="1" noChangeArrowheads="1" noCrop="1"/>
          </p:cNvPicPr>
          <p:nvPr/>
        </p:nvPicPr>
        <p:blipFill>
          <a:blip r:embed="rId5" cstate="print"/>
          <a:srcRect/>
          <a:stretch>
            <a:fillRect/>
          </a:stretch>
        </p:blipFill>
        <p:spPr bwMode="auto">
          <a:xfrm rot="21212471">
            <a:off x="7930630" y="310572"/>
            <a:ext cx="937014" cy="875368"/>
          </a:xfrm>
          <a:prstGeom prst="rect">
            <a:avLst/>
          </a:prstGeom>
          <a:noFill/>
        </p:spPr>
      </p:pic>
      <p:pic>
        <p:nvPicPr>
          <p:cNvPr id="14" name="Picture 17" descr="3e67680d7248acdbf98353260e5b6329"/>
          <p:cNvPicPr>
            <a:picLocks noChangeAspect="1" noChangeArrowheads="1" noCrop="1"/>
          </p:cNvPicPr>
          <p:nvPr/>
        </p:nvPicPr>
        <p:blipFill>
          <a:blip r:embed="rId5" cstate="print"/>
          <a:srcRect/>
          <a:stretch>
            <a:fillRect/>
          </a:stretch>
        </p:blipFill>
        <p:spPr bwMode="auto">
          <a:xfrm rot="21212471">
            <a:off x="7642598" y="4559043"/>
            <a:ext cx="937014" cy="8753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79512" y="0"/>
            <a:ext cx="3600400" cy="1008112"/>
          </a:xfrm>
          <a:prstGeom prst="rect">
            <a:avLst/>
          </a:prstGeom>
        </p:spPr>
        <p:txBody>
          <a:bodyPr wrap="none" fromWordArt="1">
            <a:prstTxWarp prst="textWave1">
              <a:avLst>
                <a:gd name="adj1" fmla="val 13005"/>
                <a:gd name="adj2" fmla="val 0"/>
              </a:avLst>
            </a:prstTxWarp>
          </a:bodyPr>
          <a:lstStyle/>
          <a:p>
            <a:pPr algn="ctr" rtl="0"/>
            <a:r>
              <a:rPr lang="ru-RU" sz="3600" kern="10" dirty="0" smtClean="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rPr>
              <a:t>Вологда</a:t>
            </a:r>
            <a:endParaRPr lang="ru-RU" sz="3600" kern="10" spc="0" dirty="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endParaRPr>
          </a:p>
        </p:txBody>
      </p:sp>
      <p:sp>
        <p:nvSpPr>
          <p:cNvPr id="5" name="WordArt 2"/>
          <p:cNvSpPr>
            <a:spLocks noChangeArrowheads="1" noChangeShapeType="1" noTextEdit="1"/>
          </p:cNvSpPr>
          <p:nvPr/>
        </p:nvSpPr>
        <p:spPr bwMode="auto">
          <a:xfrm>
            <a:off x="5940152" y="188640"/>
            <a:ext cx="3024336" cy="720080"/>
          </a:xfrm>
          <a:prstGeom prst="rect">
            <a:avLst/>
          </a:prstGeom>
        </p:spPr>
        <p:txBody>
          <a:bodyPr wrap="none" fromWordArt="1">
            <a:prstTxWarp prst="textWave1">
              <a:avLst>
                <a:gd name="adj1" fmla="val 13005"/>
                <a:gd name="adj2" fmla="val 0"/>
              </a:avLst>
            </a:prstTxWarp>
          </a:bodyPr>
          <a:lstStyle/>
          <a:p>
            <a:pPr algn="ctr" rtl="0"/>
            <a:r>
              <a:rPr lang="ru-RU" sz="3600" kern="10" dirty="0" smtClean="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rPr>
              <a:t>Псков</a:t>
            </a:r>
            <a:endParaRPr lang="ru-RU" sz="3600" kern="10" spc="0" dirty="0">
              <a:ln w="9525">
                <a:noFill/>
                <a:round/>
                <a:headEnd/>
                <a:tailEnd/>
              </a:ln>
              <a:solidFill>
                <a:srgbClr val="FF3300"/>
              </a:solidFill>
              <a:effectLst>
                <a:outerShdw dist="53882" dir="2700000" algn="ctr" rotWithShape="0">
                  <a:srgbClr val="C0C0C0">
                    <a:alpha val="80000"/>
                  </a:srgbClr>
                </a:outerShdw>
              </a:effectLst>
              <a:latin typeface="Times New Roman"/>
              <a:cs typeface="Times New Roman"/>
            </a:endParaRPr>
          </a:p>
        </p:txBody>
      </p:sp>
      <p:pic>
        <p:nvPicPr>
          <p:cNvPr id="11266" name="Picture 2" descr="Вологда"/>
          <p:cNvPicPr>
            <a:picLocks noChangeAspect="1" noChangeArrowheads="1"/>
          </p:cNvPicPr>
          <p:nvPr/>
        </p:nvPicPr>
        <p:blipFill>
          <a:blip r:embed="rId2" cstate="print"/>
          <a:srcRect/>
          <a:stretch>
            <a:fillRect/>
          </a:stretch>
        </p:blipFill>
        <p:spPr bwMode="auto">
          <a:xfrm>
            <a:off x="251520" y="4725144"/>
            <a:ext cx="2664296" cy="2001184"/>
          </a:xfrm>
          <a:prstGeom prst="rect">
            <a:avLst/>
          </a:prstGeom>
          <a:ln>
            <a:solidFill>
              <a:schemeClr val="accent2"/>
            </a:solidFill>
          </a:ln>
          <a:effectLst>
            <a:outerShdw blurRad="190500" algn="tl" rotWithShape="0">
              <a:srgbClr val="000000">
                <a:alpha val="70000"/>
              </a:srgbClr>
            </a:outerShdw>
          </a:effectLst>
        </p:spPr>
      </p:pic>
      <p:sp>
        <p:nvSpPr>
          <p:cNvPr id="6" name="Скругленный прямоугольник 5"/>
          <p:cNvSpPr/>
          <p:nvPr/>
        </p:nvSpPr>
        <p:spPr>
          <a:xfrm>
            <a:off x="179512" y="1052736"/>
            <a:ext cx="4176464" cy="35283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u="sng" dirty="0" smtClean="0">
                <a:solidFill>
                  <a:srgbClr val="FF0000"/>
                </a:solidFill>
                <a:latin typeface="Times New Roman" pitchFamily="18" charset="0"/>
                <a:cs typeface="Times New Roman" pitchFamily="18" charset="0"/>
              </a:rPr>
              <a:t>Вологда </a:t>
            </a:r>
            <a:r>
              <a:rPr lang="ru-RU" sz="1400" b="1" dirty="0" smtClean="0">
                <a:latin typeface="Times New Roman" pitchFamily="18" charset="0"/>
                <a:cs typeface="Times New Roman" pitchFamily="18" charset="0"/>
              </a:rPr>
              <a:t>– замечательный старинны русский город -ровесник Москвы. Город Вологда стоит на реке Вологде. </a:t>
            </a:r>
          </a:p>
          <a:p>
            <a:r>
              <a:rPr lang="ru-RU" sz="1400" b="1" dirty="0" smtClean="0">
                <a:latin typeface="Times New Roman" pitchFamily="18" charset="0"/>
                <a:cs typeface="Times New Roman" pitchFamily="18" charset="0"/>
              </a:rPr>
              <a:t>История Вологды связанна с новгородскими купцами. Именно они основали город, который стал перевалочным центром между реками Шексна и Сухона. Корабли, груженные различным товарам, по рекам волокли – «волоком», возможно от этого слова происходит название города – Вологда. </a:t>
            </a:r>
          </a:p>
          <a:p>
            <a:r>
              <a:rPr lang="ru-RU" sz="1400" b="1" dirty="0" smtClean="0">
                <a:latin typeface="Times New Roman" pitchFamily="18" charset="0"/>
                <a:cs typeface="Times New Roman" pitchFamily="18" charset="0"/>
              </a:rPr>
              <a:t> В Вологде пять раз останавливался первый русский император Пётр І . В городе есть музей, в котором сохранились вещи Петра Алексеевича – «Домик Петра I». Музей находится на Советском проспекте. </a:t>
            </a:r>
            <a:endParaRPr lang="ru-RU" sz="1400" b="1" dirty="0">
              <a:latin typeface="Times New Roman" pitchFamily="18" charset="0"/>
              <a:cs typeface="Times New Roman" pitchFamily="18" charset="0"/>
            </a:endParaRPr>
          </a:p>
        </p:txBody>
      </p:sp>
      <p:pic>
        <p:nvPicPr>
          <p:cNvPr id="2" name="Picture 2" descr="Псков"/>
          <p:cNvPicPr>
            <a:picLocks noChangeAspect="1" noChangeArrowheads="1"/>
          </p:cNvPicPr>
          <p:nvPr/>
        </p:nvPicPr>
        <p:blipFill>
          <a:blip r:embed="rId3" cstate="print"/>
          <a:srcRect/>
          <a:stretch>
            <a:fillRect/>
          </a:stretch>
        </p:blipFill>
        <p:spPr bwMode="auto">
          <a:xfrm>
            <a:off x="3275856" y="4653136"/>
            <a:ext cx="2684320" cy="2016224"/>
          </a:xfrm>
          <a:prstGeom prst="rect">
            <a:avLst/>
          </a:prstGeom>
          <a:ln>
            <a:solidFill>
              <a:schemeClr val="accent1"/>
            </a:solidFill>
          </a:ln>
          <a:effectLst>
            <a:outerShdw blurRad="190500" algn="tl" rotWithShape="0">
              <a:srgbClr val="000000">
                <a:alpha val="70000"/>
              </a:srgbClr>
            </a:outerShdw>
          </a:effectLst>
        </p:spPr>
      </p:pic>
      <p:pic>
        <p:nvPicPr>
          <p:cNvPr id="7" name="Рисунок 6" descr="Псков">
            <a:hlinkClick r:id="rId4"/>
          </p:cNvPr>
          <p:cNvPicPr/>
          <p:nvPr/>
        </p:nvPicPr>
        <p:blipFill>
          <a:blip r:embed="rId5" cstate="print"/>
          <a:srcRect/>
          <a:stretch>
            <a:fillRect/>
          </a:stretch>
        </p:blipFill>
        <p:spPr bwMode="auto">
          <a:xfrm>
            <a:off x="6228184" y="4581128"/>
            <a:ext cx="2664296" cy="2132856"/>
          </a:xfrm>
          <a:prstGeom prst="rect">
            <a:avLst/>
          </a:prstGeom>
          <a:ln>
            <a:solidFill>
              <a:schemeClr val="accent1"/>
            </a:solidFill>
          </a:ln>
          <a:effectLst>
            <a:outerShdw blurRad="190500" algn="tl" rotWithShape="0">
              <a:srgbClr val="000000">
                <a:alpha val="70000"/>
              </a:srgbClr>
            </a:outerShdw>
          </a:effectLst>
        </p:spPr>
      </p:pic>
      <p:sp>
        <p:nvSpPr>
          <p:cNvPr id="8" name="Скругленный прямоугольник 7"/>
          <p:cNvSpPr/>
          <p:nvPr/>
        </p:nvSpPr>
        <p:spPr>
          <a:xfrm>
            <a:off x="4860032" y="980728"/>
            <a:ext cx="4176464" cy="35283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fontAlgn="base">
              <a:spcBef>
                <a:spcPct val="0"/>
              </a:spcBef>
              <a:spcAft>
                <a:spcPct val="0"/>
              </a:spcAft>
            </a:pPr>
            <a:r>
              <a:rPr lang="ru-RU" sz="1400" b="1" dirty="0" smtClean="0">
                <a:solidFill>
                  <a:schemeClr val="tx1"/>
                </a:solidFill>
                <a:latin typeface="Times New Roman" pitchFamily="18" charset="0"/>
                <a:ea typeface="Times New Roman" pitchFamily="18" charset="0"/>
                <a:cs typeface="Times New Roman" pitchFamily="18" charset="0"/>
              </a:rPr>
              <a:t>Сегодня </a:t>
            </a:r>
            <a:r>
              <a:rPr lang="ru-RU" sz="1400" b="1" u="sng" dirty="0" smtClean="0">
                <a:solidFill>
                  <a:srgbClr val="FF0000"/>
                </a:solidFill>
                <a:latin typeface="Times New Roman" pitchFamily="18" charset="0"/>
                <a:ea typeface="Times New Roman" pitchFamily="18" charset="0"/>
                <a:cs typeface="Times New Roman" pitchFamily="18" charset="0"/>
              </a:rPr>
              <a:t>Псков</a:t>
            </a:r>
            <a:r>
              <a:rPr lang="ru-RU" sz="1400" b="1" dirty="0" smtClean="0">
                <a:solidFill>
                  <a:schemeClr val="tx1"/>
                </a:solidFill>
                <a:latin typeface="Times New Roman" pitchFamily="18" charset="0"/>
                <a:ea typeface="Times New Roman" pitchFamily="18" charset="0"/>
                <a:cs typeface="Times New Roman" pitchFamily="18" charset="0"/>
              </a:rPr>
              <a:t> развитой город, промышленный. Здесь работают такие предприятия как: «</a:t>
            </a:r>
            <a:r>
              <a:rPr lang="ru-RU" sz="1400" b="1" dirty="0" err="1" smtClean="0">
                <a:solidFill>
                  <a:schemeClr val="tx1"/>
                </a:solidFill>
                <a:latin typeface="Times New Roman" pitchFamily="18" charset="0"/>
                <a:ea typeface="Times New Roman" pitchFamily="18" charset="0"/>
                <a:cs typeface="Times New Roman" pitchFamily="18" charset="0"/>
              </a:rPr>
              <a:t>Плескава</a:t>
            </a:r>
            <a:r>
              <a:rPr lang="ru-RU" sz="1400" b="1" dirty="0" smtClean="0">
                <a:solidFill>
                  <a:schemeClr val="tx1"/>
                </a:solidFill>
                <a:latin typeface="Times New Roman" pitchFamily="18" charset="0"/>
                <a:ea typeface="Times New Roman" pitchFamily="18" charset="0"/>
                <a:cs typeface="Times New Roman" pitchFamily="18" charset="0"/>
              </a:rPr>
              <a:t>», «</a:t>
            </a:r>
            <a:r>
              <a:rPr lang="ru-RU" sz="1400" b="1" dirty="0" err="1" smtClean="0">
                <a:solidFill>
                  <a:schemeClr val="tx1"/>
                </a:solidFill>
                <a:latin typeface="Times New Roman" pitchFamily="18" charset="0"/>
                <a:ea typeface="Times New Roman" pitchFamily="18" charset="0"/>
                <a:cs typeface="Times New Roman" pitchFamily="18" charset="0"/>
              </a:rPr>
              <a:t>Псковэлектронмаш</a:t>
            </a:r>
            <a:r>
              <a:rPr lang="ru-RU" sz="1400" b="1" dirty="0" smtClean="0">
                <a:solidFill>
                  <a:schemeClr val="tx1"/>
                </a:solidFill>
                <a:latin typeface="Times New Roman" pitchFamily="18" charset="0"/>
                <a:ea typeface="Times New Roman" pitchFamily="18" charset="0"/>
                <a:cs typeface="Times New Roman" pitchFamily="18" charset="0"/>
              </a:rPr>
              <a:t> (Выпускает лодочные моторы и различные электродвигатели)», заводы по производству телефонной техники, автозавод, текстильные комбинаты и многие другие предприятия.</a:t>
            </a:r>
          </a:p>
          <a:p>
            <a:pPr lvl="0" algn="just" eaLnBrk="0" fontAlgn="base" hangingPunct="0">
              <a:spcBef>
                <a:spcPct val="0"/>
              </a:spcBef>
              <a:spcAft>
                <a:spcPct val="0"/>
              </a:spcAft>
            </a:pPr>
            <a:r>
              <a:rPr lang="ru-RU" sz="1400" b="1" dirty="0" smtClean="0">
                <a:solidFill>
                  <a:schemeClr val="tx1"/>
                </a:solidFill>
                <a:latin typeface="Times New Roman" pitchFamily="18" charset="0"/>
                <a:ea typeface="Times New Roman" pitchFamily="18" charset="0"/>
                <a:cs typeface="Times New Roman" pitchFamily="18" charset="0"/>
              </a:rPr>
              <a:t>      Псков расположен недалеко от Новгорода. Псков менее величествен, чем Новгород, но, тем не менее, это большой город с богатой историей. Город Псков несет в себе большую культурную и историческую ценность для русского народа.</a:t>
            </a:r>
            <a:endParaRPr lang="ru-RU" sz="1400"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251520" y="116632"/>
            <a:ext cx="8712968" cy="1152128"/>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Драгоценное ожерелье</a:t>
            </a:r>
          </a:p>
          <a:p>
            <a:pPr algn="ctr" rtl="0"/>
            <a:r>
              <a:rPr lang="ru-RU" sz="3600" kern="10" dirty="0" smtClean="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старинных русских городов</a:t>
            </a:r>
            <a:endParaRPr lang="ru-RU" sz="3600" kern="10" spc="0" dirty="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sp>
        <p:nvSpPr>
          <p:cNvPr id="4" name="Скругленный прямоугольник 3"/>
          <p:cNvSpPr/>
          <p:nvPr/>
        </p:nvSpPr>
        <p:spPr>
          <a:xfrm>
            <a:off x="323528" y="1124744"/>
            <a:ext cx="4176464" cy="25922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0"/>
              </a:spcBef>
              <a:spcAft>
                <a:spcPct val="0"/>
              </a:spcAft>
            </a:pPr>
            <a:r>
              <a:rPr lang="ru-RU" sz="1600" b="1" u="sng" dirty="0" smtClean="0">
                <a:solidFill>
                  <a:srgbClr val="FF0000"/>
                </a:solidFill>
                <a:latin typeface="Times New Roman" pitchFamily="18" charset="0"/>
                <a:ea typeface="Times New Roman" pitchFamily="18" charset="0"/>
                <a:cs typeface="Times New Roman" pitchFamily="18" charset="0"/>
              </a:rPr>
              <a:t>Смоленск</a:t>
            </a:r>
            <a:r>
              <a:rPr lang="ru-RU" sz="1600" b="1" dirty="0" smtClean="0">
                <a:solidFill>
                  <a:schemeClr val="tx1"/>
                </a:solidFill>
                <a:latin typeface="Times New Roman" pitchFamily="18" charset="0"/>
                <a:ea typeface="Times New Roman" pitchFamily="18" charset="0"/>
                <a:cs typeface="Times New Roman" pitchFamily="18" charset="0"/>
              </a:rPr>
              <a:t> – древний русский город, расположен на реке Днепр.  Смоленск сегодня - это развитой промышленный центр. На территории города работают такие заводы, как: «Измеритель», «Айсберг», «Искра», «Кристалл», «Шарм», и другие. Город активно торгует произведенной продукцией с соседним, дружественным государством Белоруссией.</a:t>
            </a:r>
            <a:endParaRPr lang="ru-RU" sz="2400" b="1" dirty="0" smtClean="0">
              <a:solidFill>
                <a:schemeClr val="tx1"/>
              </a:solidFill>
              <a:latin typeface="Times New Roman" pitchFamily="18" charset="0"/>
              <a:cs typeface="Times New Roman" pitchFamily="18" charset="0"/>
            </a:endParaRPr>
          </a:p>
        </p:txBody>
      </p:sp>
      <p:pic>
        <p:nvPicPr>
          <p:cNvPr id="10242" name="Picture 2" descr="город Смоленск"/>
          <p:cNvPicPr>
            <a:picLocks noChangeAspect="1" noChangeArrowheads="1"/>
          </p:cNvPicPr>
          <p:nvPr/>
        </p:nvPicPr>
        <p:blipFill>
          <a:blip r:embed="rId2" cstate="print"/>
          <a:srcRect/>
          <a:stretch>
            <a:fillRect/>
          </a:stretch>
        </p:blipFill>
        <p:spPr bwMode="auto">
          <a:xfrm>
            <a:off x="539552" y="3861048"/>
            <a:ext cx="3744416" cy="2812474"/>
          </a:xfrm>
          <a:prstGeom prst="rect">
            <a:avLst/>
          </a:prstGeom>
          <a:ln>
            <a:noFill/>
          </a:ln>
          <a:effectLst>
            <a:outerShdw blurRad="190500" algn="tl" rotWithShape="0">
              <a:srgbClr val="000000">
                <a:alpha val="70000"/>
              </a:srgbClr>
            </a:outerShdw>
          </a:effectLst>
        </p:spPr>
      </p:pic>
      <p:pic>
        <p:nvPicPr>
          <p:cNvPr id="10244" name="Picture 4" descr="Смоленск"/>
          <p:cNvPicPr>
            <a:picLocks noChangeAspect="1" noChangeArrowheads="1"/>
          </p:cNvPicPr>
          <p:nvPr/>
        </p:nvPicPr>
        <p:blipFill>
          <a:blip r:embed="rId3" cstate="print"/>
          <a:srcRect/>
          <a:stretch>
            <a:fillRect/>
          </a:stretch>
        </p:blipFill>
        <p:spPr bwMode="auto">
          <a:xfrm>
            <a:off x="4860032" y="3861048"/>
            <a:ext cx="3744416" cy="2808312"/>
          </a:xfrm>
          <a:prstGeom prst="rect">
            <a:avLst/>
          </a:prstGeom>
          <a:ln>
            <a:noFill/>
          </a:ln>
          <a:effectLst>
            <a:outerShdw blurRad="190500" algn="tl" rotWithShape="0">
              <a:srgbClr val="000000">
                <a:alpha val="70000"/>
              </a:srgbClr>
            </a:outerShdw>
          </a:effectLst>
        </p:spPr>
      </p:pic>
      <p:pic>
        <p:nvPicPr>
          <p:cNvPr id="15364" name="Picture 4" descr="https://top10.travel/wp-content/uploads/2017/06/uspenskiy-sobor-2.jpg"/>
          <p:cNvPicPr>
            <a:picLocks noChangeAspect="1" noChangeArrowheads="1"/>
          </p:cNvPicPr>
          <p:nvPr/>
        </p:nvPicPr>
        <p:blipFill>
          <a:blip r:embed="rId4" cstate="print"/>
          <a:srcRect/>
          <a:stretch>
            <a:fillRect/>
          </a:stretch>
        </p:blipFill>
        <p:spPr bwMode="auto">
          <a:xfrm>
            <a:off x="5004048" y="1412776"/>
            <a:ext cx="3242586"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ipe(down)">
                                      <p:cBhvr>
                                        <p:cTn id="10" dur="500"/>
                                        <p:tgtEl>
                                          <p:spTgt spid="10242"/>
                                        </p:tgtEl>
                                      </p:cBhvr>
                                    </p:animEffect>
                                  </p:childTnLst>
                                </p:cTn>
                              </p:par>
                              <p:par>
                                <p:cTn id="11" presetID="22" presetClass="entr" presetSubtype="4"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wipe(down)">
                                      <p:cBhvr>
                                        <p:cTn id="13" dur="500"/>
                                        <p:tgtEl>
                                          <p:spTgt spid="102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wipe(down)">
                                      <p:cBhvr>
                                        <p:cTn id="18"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90800" y="3505200"/>
            <a:ext cx="6553200" cy="2185214"/>
          </a:xfrm>
          <a:prstGeom prst="rect">
            <a:avLst/>
          </a:prstGeom>
        </p:spPr>
        <p:txBody>
          <a:bodyPr wrap="square">
            <a:spAutoFit/>
          </a:bodyPr>
          <a:lstStyle/>
          <a:p>
            <a:pPr algn="r"/>
            <a:endParaRPr lang="ru-RU" sz="2400" b="1" dirty="0" smtClean="0">
              <a:solidFill>
                <a:schemeClr val="bg1"/>
              </a:solidFill>
              <a:latin typeface="Times New Roman" pitchFamily="18" charset="0"/>
              <a:cs typeface="Times New Roman" pitchFamily="18" charset="0"/>
            </a:endParaRPr>
          </a:p>
          <a:p>
            <a:pPr algn="r"/>
            <a:endParaRPr lang="ru-RU" sz="2400" b="1" dirty="0" smtClean="0">
              <a:solidFill>
                <a:schemeClr val="bg1"/>
              </a:solidFill>
              <a:latin typeface="Times New Roman" pitchFamily="18" charset="0"/>
              <a:cs typeface="Times New Roman" pitchFamily="18" charset="0"/>
            </a:endParaRPr>
          </a:p>
          <a:p>
            <a:pPr algn="r"/>
            <a:endParaRPr lang="ru-RU" sz="2400" b="1" dirty="0" smtClean="0">
              <a:solidFill>
                <a:schemeClr val="bg1"/>
              </a:solidFill>
              <a:latin typeface="Times New Roman" pitchFamily="18" charset="0"/>
              <a:cs typeface="Times New Roman" pitchFamily="18" charset="0"/>
            </a:endParaRPr>
          </a:p>
          <a:p>
            <a:pPr algn="r"/>
            <a:endParaRPr lang="ru-RU" sz="2400" b="1" dirty="0" smtClean="0">
              <a:solidFill>
                <a:schemeClr val="bg1"/>
              </a:solidFill>
              <a:latin typeface="Times New Roman" pitchFamily="18" charset="0"/>
              <a:cs typeface="Times New Roman" pitchFamily="18" charset="0"/>
            </a:endParaRPr>
          </a:p>
          <a:p>
            <a:endParaRPr lang="ru-RU" sz="4000" b="1" dirty="0" smtClean="0">
              <a:solidFill>
                <a:schemeClr val="bg1"/>
              </a:solidFill>
              <a:latin typeface="Times New Roman" pitchFamily="18" charset="0"/>
              <a:cs typeface="Times New Roman" pitchFamily="18" charset="0"/>
            </a:endParaRPr>
          </a:p>
        </p:txBody>
      </p:sp>
      <p:sp>
        <p:nvSpPr>
          <p:cNvPr id="5" name="Скругленный прямоугольник 4"/>
          <p:cNvSpPr/>
          <p:nvPr/>
        </p:nvSpPr>
        <p:spPr>
          <a:xfrm>
            <a:off x="3779912" y="476672"/>
            <a:ext cx="5040560" cy="29523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pic>
        <p:nvPicPr>
          <p:cNvPr id="7" name="Picture 4" descr="jcnm"/>
          <p:cNvPicPr>
            <a:picLocks noChangeAspect="1" noChangeArrowheads="1"/>
          </p:cNvPicPr>
          <p:nvPr/>
        </p:nvPicPr>
        <p:blipFill>
          <a:blip r:embed="rId2" cstate="print"/>
          <a:srcRect/>
          <a:stretch>
            <a:fillRect/>
          </a:stretch>
        </p:blipFill>
        <p:spPr bwMode="auto">
          <a:xfrm>
            <a:off x="251520" y="332656"/>
            <a:ext cx="3384376" cy="20734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121" name="Rectangle 1"/>
          <p:cNvSpPr>
            <a:spLocks noChangeArrowheads="1"/>
          </p:cNvSpPr>
          <p:nvPr/>
        </p:nvSpPr>
        <p:spPr bwMode="auto">
          <a:xfrm>
            <a:off x="3923928" y="800708"/>
            <a:ext cx="48245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Здороваться не словами, а молча - глазами.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этом постараться глазами показать, какое у вас сегодня настроение.</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8434" name="Picture 2" descr="Учебник Окружающий мир 4 класс Плешаков 2013 (часть 2)"/>
          <p:cNvPicPr>
            <a:picLocks noChangeAspect="1" noChangeArrowheads="1"/>
          </p:cNvPicPr>
          <p:nvPr/>
        </p:nvPicPr>
        <p:blipFill>
          <a:blip r:embed="rId3" cstate="print"/>
          <a:srcRect/>
          <a:stretch>
            <a:fillRect/>
          </a:stretch>
        </p:blipFill>
        <p:spPr bwMode="auto">
          <a:xfrm>
            <a:off x="539552" y="2636912"/>
            <a:ext cx="2880320" cy="401283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0" y="0"/>
            <a:ext cx="8712968" cy="1412776"/>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latin typeface="Times New Roman" pitchFamily="18" charset="0"/>
                <a:cs typeface="Times New Roman" pitchFamily="18" charset="0"/>
              </a:rPr>
              <a:t>Словно драгоценный пояс, окружают </a:t>
            </a:r>
            <a:r>
              <a:rPr lang="ru-RU" b="1" u="sng" dirty="0" smtClean="0">
                <a:solidFill>
                  <a:srgbClr val="FF0000"/>
                </a:solidFill>
                <a:latin typeface="Times New Roman" pitchFamily="18" charset="0"/>
                <a:cs typeface="Times New Roman" pitchFamily="18" charset="0"/>
              </a:rPr>
              <a:t>Москву</a:t>
            </a:r>
            <a:r>
              <a:rPr lang="ru-RU" b="1" dirty="0" smtClean="0">
                <a:latin typeface="Times New Roman" pitchFamily="18" charset="0"/>
                <a:cs typeface="Times New Roman" pitchFamily="18" charset="0"/>
              </a:rPr>
              <a:t> старинные русские города: </a:t>
            </a:r>
            <a:r>
              <a:rPr lang="ru-RU" b="1" u="sng" dirty="0" smtClean="0">
                <a:solidFill>
                  <a:srgbClr val="FF0000"/>
                </a:solidFill>
                <a:latin typeface="Times New Roman" pitchFamily="18" charset="0"/>
                <a:cs typeface="Times New Roman" pitchFamily="18" charset="0"/>
              </a:rPr>
              <a:t>Владимир, Суздаль, Дмитров, Рязань, Звенигород, Серпухов, Коломна, Тула, Зарайск, Тверь, Углич, Козельск, Калуга, Ростов Великий, Сергиев Посад.</a:t>
            </a:r>
            <a:endParaRPr lang="ru-RU" b="1" u="sng" dirty="0">
              <a:solidFill>
                <a:srgbClr val="FF0000"/>
              </a:solidFill>
              <a:latin typeface="Times New Roman" pitchFamily="18" charset="0"/>
              <a:cs typeface="Times New Roman" pitchFamily="18" charset="0"/>
            </a:endParaRPr>
          </a:p>
        </p:txBody>
      </p:sp>
      <p:pic>
        <p:nvPicPr>
          <p:cNvPr id="9218" name="Picture 2" descr="Золотые ворота город Владимир"/>
          <p:cNvPicPr>
            <a:picLocks noChangeAspect="1" noChangeArrowheads="1"/>
          </p:cNvPicPr>
          <p:nvPr/>
        </p:nvPicPr>
        <p:blipFill>
          <a:blip r:embed="rId2" cstate="print"/>
          <a:srcRect/>
          <a:stretch>
            <a:fillRect/>
          </a:stretch>
        </p:blipFill>
        <p:spPr bwMode="auto">
          <a:xfrm>
            <a:off x="179512" y="1340768"/>
            <a:ext cx="2232248" cy="1488165"/>
          </a:xfrm>
          <a:prstGeom prst="rect">
            <a:avLst/>
          </a:prstGeom>
          <a:noFill/>
        </p:spPr>
      </p:pic>
      <p:sp>
        <p:nvSpPr>
          <p:cNvPr id="4" name="Прямоугольник 3"/>
          <p:cNvSpPr/>
          <p:nvPr/>
        </p:nvSpPr>
        <p:spPr>
          <a:xfrm>
            <a:off x="611560" y="2852936"/>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Владимир</a:t>
            </a:r>
            <a:endParaRPr lang="ru-RU" sz="1400" dirty="0">
              <a:solidFill>
                <a:srgbClr val="FF0000"/>
              </a:solidFill>
            </a:endParaRPr>
          </a:p>
        </p:txBody>
      </p:sp>
      <p:pic>
        <p:nvPicPr>
          <p:cNvPr id="2" name="Picture 2" descr="Суздаль"/>
          <p:cNvPicPr>
            <a:picLocks noChangeAspect="1" noChangeArrowheads="1"/>
          </p:cNvPicPr>
          <p:nvPr/>
        </p:nvPicPr>
        <p:blipFill>
          <a:blip r:embed="rId3" cstate="print"/>
          <a:srcRect/>
          <a:stretch>
            <a:fillRect/>
          </a:stretch>
        </p:blipFill>
        <p:spPr bwMode="auto">
          <a:xfrm>
            <a:off x="179512" y="3140968"/>
            <a:ext cx="2268252" cy="1512168"/>
          </a:xfrm>
          <a:prstGeom prst="rect">
            <a:avLst/>
          </a:prstGeom>
          <a:noFill/>
        </p:spPr>
      </p:pic>
      <p:sp>
        <p:nvSpPr>
          <p:cNvPr id="6" name="Прямоугольник 5"/>
          <p:cNvSpPr/>
          <p:nvPr/>
        </p:nvSpPr>
        <p:spPr>
          <a:xfrm>
            <a:off x="899592" y="4725144"/>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Суздаль</a:t>
            </a:r>
            <a:endParaRPr lang="ru-RU" sz="1400" dirty="0">
              <a:solidFill>
                <a:srgbClr val="FF0000"/>
              </a:solidFill>
            </a:endParaRPr>
          </a:p>
        </p:txBody>
      </p:sp>
      <p:pic>
        <p:nvPicPr>
          <p:cNvPr id="5" name="Picture 2" descr="Город Дмитров"/>
          <p:cNvPicPr>
            <a:picLocks noChangeAspect="1" noChangeArrowheads="1"/>
          </p:cNvPicPr>
          <p:nvPr/>
        </p:nvPicPr>
        <p:blipFill>
          <a:blip r:embed="rId4" cstate="print"/>
          <a:srcRect/>
          <a:stretch>
            <a:fillRect/>
          </a:stretch>
        </p:blipFill>
        <p:spPr bwMode="auto">
          <a:xfrm>
            <a:off x="179512" y="4941168"/>
            <a:ext cx="2304256" cy="1440160"/>
          </a:xfrm>
          <a:prstGeom prst="rect">
            <a:avLst/>
          </a:prstGeom>
          <a:noFill/>
        </p:spPr>
      </p:pic>
      <p:sp>
        <p:nvSpPr>
          <p:cNvPr id="8" name="Прямоугольник 7"/>
          <p:cNvSpPr/>
          <p:nvPr/>
        </p:nvSpPr>
        <p:spPr>
          <a:xfrm>
            <a:off x="1043608" y="6453336"/>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Дмитров</a:t>
            </a:r>
            <a:endParaRPr lang="ru-RU" sz="1400" dirty="0">
              <a:solidFill>
                <a:srgbClr val="FF0000"/>
              </a:solidFill>
            </a:endParaRPr>
          </a:p>
        </p:txBody>
      </p:sp>
      <p:pic>
        <p:nvPicPr>
          <p:cNvPr id="7" name="Picture 2" descr="https://cdn.101hotels.ru/uploads/image/city/84/1830851_thumb.jpg"/>
          <p:cNvPicPr>
            <a:picLocks noChangeAspect="1" noChangeArrowheads="1"/>
          </p:cNvPicPr>
          <p:nvPr/>
        </p:nvPicPr>
        <p:blipFill>
          <a:blip r:embed="rId5" cstate="print"/>
          <a:srcRect/>
          <a:stretch>
            <a:fillRect/>
          </a:stretch>
        </p:blipFill>
        <p:spPr bwMode="auto">
          <a:xfrm>
            <a:off x="2483768" y="1340768"/>
            <a:ext cx="2232248" cy="1490355"/>
          </a:xfrm>
          <a:prstGeom prst="rect">
            <a:avLst/>
          </a:prstGeom>
          <a:noFill/>
        </p:spPr>
      </p:pic>
      <p:sp>
        <p:nvSpPr>
          <p:cNvPr id="10" name="Прямоугольник 9"/>
          <p:cNvSpPr/>
          <p:nvPr/>
        </p:nvSpPr>
        <p:spPr>
          <a:xfrm>
            <a:off x="3059832" y="27809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Рязань</a:t>
            </a:r>
            <a:endParaRPr lang="ru-RU" sz="1400" dirty="0">
              <a:solidFill>
                <a:srgbClr val="FF0000"/>
              </a:solidFill>
            </a:endParaRPr>
          </a:p>
        </p:txBody>
      </p:sp>
      <p:sp>
        <p:nvSpPr>
          <p:cNvPr id="11" name="Прямоугольник 10"/>
          <p:cNvSpPr/>
          <p:nvPr/>
        </p:nvSpPr>
        <p:spPr>
          <a:xfrm>
            <a:off x="3059832" y="45811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Звенигород</a:t>
            </a:r>
            <a:endParaRPr lang="ru-RU" sz="1400" dirty="0">
              <a:solidFill>
                <a:srgbClr val="FF0000"/>
              </a:solidFill>
            </a:endParaRPr>
          </a:p>
        </p:txBody>
      </p:sp>
      <p:sp>
        <p:nvSpPr>
          <p:cNvPr id="12" name="Прямоугольник 11"/>
          <p:cNvSpPr/>
          <p:nvPr/>
        </p:nvSpPr>
        <p:spPr>
          <a:xfrm>
            <a:off x="5364088" y="4581128"/>
            <a:ext cx="108012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Тула</a:t>
            </a:r>
            <a:endParaRPr lang="ru-RU" sz="1400" dirty="0">
              <a:solidFill>
                <a:srgbClr val="FF0000"/>
              </a:solidFill>
            </a:endParaRPr>
          </a:p>
        </p:txBody>
      </p:sp>
      <p:sp>
        <p:nvSpPr>
          <p:cNvPr id="13" name="Прямоугольник 12"/>
          <p:cNvSpPr/>
          <p:nvPr/>
        </p:nvSpPr>
        <p:spPr>
          <a:xfrm>
            <a:off x="3131840" y="63813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Серпухов</a:t>
            </a:r>
            <a:endParaRPr lang="ru-RU" sz="1400" dirty="0">
              <a:solidFill>
                <a:srgbClr val="FF0000"/>
              </a:solidFill>
            </a:endParaRPr>
          </a:p>
        </p:txBody>
      </p:sp>
      <p:sp>
        <p:nvSpPr>
          <p:cNvPr id="14" name="Прямоугольник 13"/>
          <p:cNvSpPr/>
          <p:nvPr/>
        </p:nvSpPr>
        <p:spPr>
          <a:xfrm>
            <a:off x="5292080" y="27809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Коломна</a:t>
            </a:r>
            <a:endParaRPr lang="ru-RU" sz="1400" dirty="0">
              <a:solidFill>
                <a:srgbClr val="FF0000"/>
              </a:solidFill>
            </a:endParaRPr>
          </a:p>
        </p:txBody>
      </p:sp>
      <p:sp>
        <p:nvSpPr>
          <p:cNvPr id="15" name="Прямоугольник 14"/>
          <p:cNvSpPr/>
          <p:nvPr/>
        </p:nvSpPr>
        <p:spPr>
          <a:xfrm>
            <a:off x="5292080" y="63813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Зарайск</a:t>
            </a:r>
            <a:endParaRPr lang="ru-RU" sz="1400" dirty="0">
              <a:solidFill>
                <a:srgbClr val="FF0000"/>
              </a:solidFill>
            </a:endParaRPr>
          </a:p>
        </p:txBody>
      </p:sp>
      <p:sp>
        <p:nvSpPr>
          <p:cNvPr id="16" name="Прямоугольник 15"/>
          <p:cNvSpPr/>
          <p:nvPr/>
        </p:nvSpPr>
        <p:spPr>
          <a:xfrm>
            <a:off x="7596336" y="27809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Тверь</a:t>
            </a:r>
            <a:endParaRPr lang="ru-RU" sz="1400" dirty="0">
              <a:solidFill>
                <a:srgbClr val="FF0000"/>
              </a:solidFill>
            </a:endParaRPr>
          </a:p>
        </p:txBody>
      </p:sp>
      <p:sp>
        <p:nvSpPr>
          <p:cNvPr id="17" name="Прямоугольник 16"/>
          <p:cNvSpPr/>
          <p:nvPr/>
        </p:nvSpPr>
        <p:spPr>
          <a:xfrm>
            <a:off x="7596336" y="4581128"/>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Углич</a:t>
            </a:r>
            <a:endParaRPr lang="ru-RU" sz="1400" dirty="0">
              <a:solidFill>
                <a:srgbClr val="FF0000"/>
              </a:solidFill>
            </a:endParaRPr>
          </a:p>
        </p:txBody>
      </p:sp>
      <p:pic>
        <p:nvPicPr>
          <p:cNvPr id="9220" name="Picture 4" descr="город Звенигород"/>
          <p:cNvPicPr>
            <a:picLocks noChangeAspect="1" noChangeArrowheads="1"/>
          </p:cNvPicPr>
          <p:nvPr/>
        </p:nvPicPr>
        <p:blipFill>
          <a:blip r:embed="rId6" cstate="print"/>
          <a:srcRect/>
          <a:stretch>
            <a:fillRect/>
          </a:stretch>
        </p:blipFill>
        <p:spPr bwMode="auto">
          <a:xfrm>
            <a:off x="2555776" y="3068960"/>
            <a:ext cx="2143125" cy="1533526"/>
          </a:xfrm>
          <a:prstGeom prst="rect">
            <a:avLst/>
          </a:prstGeom>
          <a:noFill/>
        </p:spPr>
      </p:pic>
      <p:pic>
        <p:nvPicPr>
          <p:cNvPr id="9222" name="Picture 6" descr="https://cdn.101hotels.ru/uploads/image/city/422/1829875_thumb.jpg"/>
          <p:cNvPicPr>
            <a:picLocks noChangeAspect="1" noChangeArrowheads="1"/>
          </p:cNvPicPr>
          <p:nvPr/>
        </p:nvPicPr>
        <p:blipFill>
          <a:blip r:embed="rId7" cstate="print"/>
          <a:srcRect/>
          <a:stretch>
            <a:fillRect/>
          </a:stretch>
        </p:blipFill>
        <p:spPr bwMode="auto">
          <a:xfrm>
            <a:off x="2627784" y="4941168"/>
            <a:ext cx="2088232" cy="1394203"/>
          </a:xfrm>
          <a:prstGeom prst="rect">
            <a:avLst/>
          </a:prstGeom>
          <a:noFill/>
        </p:spPr>
      </p:pic>
      <p:pic>
        <p:nvPicPr>
          <p:cNvPr id="9224" name="Picture 8" descr="https://cdn.101hotels.ru/uploads/image/city/267/1675344_thumb.jpg"/>
          <p:cNvPicPr>
            <a:picLocks noChangeAspect="1" noChangeArrowheads="1"/>
          </p:cNvPicPr>
          <p:nvPr/>
        </p:nvPicPr>
        <p:blipFill>
          <a:blip r:embed="rId8" cstate="print"/>
          <a:srcRect/>
          <a:stretch>
            <a:fillRect/>
          </a:stretch>
        </p:blipFill>
        <p:spPr bwMode="auto">
          <a:xfrm>
            <a:off x="4788024" y="1340768"/>
            <a:ext cx="2232248" cy="1483789"/>
          </a:xfrm>
          <a:prstGeom prst="rect">
            <a:avLst/>
          </a:prstGeom>
          <a:noFill/>
        </p:spPr>
      </p:pic>
      <p:pic>
        <p:nvPicPr>
          <p:cNvPr id="9226" name="Picture 10" descr="https://cdn.101hotels.ru/uploads/image/city/57/1460523_thumb.jpg"/>
          <p:cNvPicPr>
            <a:picLocks noChangeAspect="1" noChangeArrowheads="1"/>
          </p:cNvPicPr>
          <p:nvPr/>
        </p:nvPicPr>
        <p:blipFill>
          <a:blip r:embed="rId9" cstate="print"/>
          <a:srcRect/>
          <a:stretch>
            <a:fillRect/>
          </a:stretch>
        </p:blipFill>
        <p:spPr bwMode="auto">
          <a:xfrm>
            <a:off x="4788024" y="3068960"/>
            <a:ext cx="2232248" cy="1496920"/>
          </a:xfrm>
          <a:prstGeom prst="rect">
            <a:avLst/>
          </a:prstGeom>
          <a:noFill/>
        </p:spPr>
      </p:pic>
      <p:pic>
        <p:nvPicPr>
          <p:cNvPr id="9228" name="Picture 12" descr="Зарайский Кремль (вид с ул. 1-я Заречная).jpg"/>
          <p:cNvPicPr>
            <a:picLocks noChangeAspect="1" noChangeArrowheads="1"/>
          </p:cNvPicPr>
          <p:nvPr/>
        </p:nvPicPr>
        <p:blipFill>
          <a:blip r:embed="rId10" cstate="print"/>
          <a:srcRect/>
          <a:stretch>
            <a:fillRect/>
          </a:stretch>
        </p:blipFill>
        <p:spPr bwMode="auto">
          <a:xfrm>
            <a:off x="4788024" y="4941169"/>
            <a:ext cx="2232248" cy="1368151"/>
          </a:xfrm>
          <a:prstGeom prst="rect">
            <a:avLst/>
          </a:prstGeom>
          <a:noFill/>
        </p:spPr>
      </p:pic>
      <p:pic>
        <p:nvPicPr>
          <p:cNvPr id="9" name="Picture 2" descr="https://cdn.101hotels.ru/uploads/image/city/54/1675443_thumb.jpg"/>
          <p:cNvPicPr>
            <a:picLocks noChangeAspect="1" noChangeArrowheads="1"/>
          </p:cNvPicPr>
          <p:nvPr/>
        </p:nvPicPr>
        <p:blipFill>
          <a:blip r:embed="rId11" cstate="print"/>
          <a:srcRect/>
          <a:stretch>
            <a:fillRect/>
          </a:stretch>
        </p:blipFill>
        <p:spPr bwMode="auto">
          <a:xfrm>
            <a:off x="7092280" y="1340769"/>
            <a:ext cx="1941360" cy="1440160"/>
          </a:xfrm>
          <a:prstGeom prst="rect">
            <a:avLst/>
          </a:prstGeom>
          <a:noFill/>
        </p:spPr>
      </p:pic>
      <p:pic>
        <p:nvPicPr>
          <p:cNvPr id="18" name="Picture 4" descr="https://cdn.101hotels.ru/uploads/image/city/59/1839172_thumb.jpg"/>
          <p:cNvPicPr>
            <a:picLocks noChangeAspect="1" noChangeArrowheads="1"/>
          </p:cNvPicPr>
          <p:nvPr/>
        </p:nvPicPr>
        <p:blipFill>
          <a:blip r:embed="rId12" cstate="print"/>
          <a:srcRect/>
          <a:stretch>
            <a:fillRect/>
          </a:stretch>
        </p:blipFill>
        <p:spPr bwMode="auto">
          <a:xfrm>
            <a:off x="7092280" y="3068960"/>
            <a:ext cx="1942356" cy="1440160"/>
          </a:xfrm>
          <a:prstGeom prst="rect">
            <a:avLst/>
          </a:prstGeom>
          <a:noFill/>
        </p:spPr>
      </p:pic>
      <p:pic>
        <p:nvPicPr>
          <p:cNvPr id="25" name="Picture 2"/>
          <p:cNvPicPr>
            <a:picLocks noChangeAspect="1" noChangeArrowheads="1"/>
          </p:cNvPicPr>
          <p:nvPr/>
        </p:nvPicPr>
        <p:blipFill>
          <a:blip r:embed="rId13" cstate="print"/>
          <a:srcRect/>
          <a:stretch>
            <a:fillRect/>
          </a:stretch>
        </p:blipFill>
        <p:spPr bwMode="auto">
          <a:xfrm>
            <a:off x="7164287" y="4941168"/>
            <a:ext cx="1824203" cy="1368152"/>
          </a:xfrm>
          <a:prstGeom prst="rect">
            <a:avLst/>
          </a:prstGeom>
          <a:noFill/>
          <a:ln w="9525">
            <a:noFill/>
            <a:miter lim="800000"/>
            <a:headEnd/>
            <a:tailEnd/>
          </a:ln>
          <a:effectLst/>
        </p:spPr>
      </p:pic>
      <p:sp>
        <p:nvSpPr>
          <p:cNvPr id="26" name="Прямоугольник 25"/>
          <p:cNvSpPr/>
          <p:nvPr/>
        </p:nvSpPr>
        <p:spPr>
          <a:xfrm>
            <a:off x="7308304" y="6381328"/>
            <a:ext cx="151216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Ростов Великий</a:t>
            </a:r>
            <a:endParaRPr lang="ru-RU"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9220"/>
                                        </p:tgtEl>
                                        <p:attrNameLst>
                                          <p:attrName>style.visibility</p:attrName>
                                        </p:attrNameLst>
                                      </p:cBhvr>
                                      <p:to>
                                        <p:strVal val="visible"/>
                                      </p:to>
                                    </p:set>
                                    <p:animEffect transition="in" filter="fade">
                                      <p:cBhvr>
                                        <p:cTn id="42" dur="2000"/>
                                        <p:tgtEl>
                                          <p:spTgt spid="92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9222"/>
                                        </p:tgtEl>
                                        <p:attrNameLst>
                                          <p:attrName>style.visibility</p:attrName>
                                        </p:attrNameLst>
                                      </p:cBhvr>
                                      <p:to>
                                        <p:strVal val="visible"/>
                                      </p:to>
                                    </p:set>
                                    <p:animEffect transition="in" filter="fade">
                                      <p:cBhvr>
                                        <p:cTn id="50" dur="2000"/>
                                        <p:tgtEl>
                                          <p:spTgt spid="9222"/>
                                        </p:tgtEl>
                                      </p:cBhvr>
                                    </p:animEffect>
                                  </p:childTnLst>
                                </p:cTn>
                              </p:par>
                            </p:childTnLst>
                          </p:cTn>
                        </p:par>
                      </p:childTnLst>
                    </p:cTn>
                  </p:par>
                  <p:par>
                    <p:cTn id="51" fill="hold">
                      <p:stCondLst>
                        <p:cond delay="indefinite"/>
                      </p:stCondLst>
                      <p:childTnLst>
                        <p:par>
                          <p:cTn id="52" fill="hold">
                            <p:stCondLst>
                              <p:cond delay="0"/>
                            </p:stCondLst>
                            <p:childTnLst>
                              <p:par>
                                <p:cTn id="53" presetID="11" presetClass="entr" presetSubtype="0" fill="hold" grpId="0" nodeType="clickEffect">
                                  <p:stCondLst>
                                    <p:cond delay="0"/>
                                  </p:stCondLst>
                                  <p:childTnLst>
                                    <p:set>
                                      <p:cBhvr>
                                        <p:cTn id="54" dur="1000">
                                          <p:stCondLst>
                                            <p:cond delay="0"/>
                                          </p:stCondLst>
                                        </p:cTn>
                                        <p:tgtEl>
                                          <p:spTgt spid="14"/>
                                        </p:tgtEl>
                                        <p:attrNameLst>
                                          <p:attrName>style.visibility</p:attrName>
                                        </p:attrNameLst>
                                      </p:cBhvr>
                                      <p:to>
                                        <p:strVal val="visible"/>
                                      </p:to>
                                    </p:set>
                                  </p:childTnLst>
                                </p:cTn>
                              </p:par>
                              <p:par>
                                <p:cTn id="55" presetID="11" presetClass="entr" presetSubtype="0" fill="hold" nodeType="withEffect">
                                  <p:stCondLst>
                                    <p:cond delay="0"/>
                                  </p:stCondLst>
                                  <p:childTnLst>
                                    <p:set>
                                      <p:cBhvr>
                                        <p:cTn id="56" dur="1000">
                                          <p:stCondLst>
                                            <p:cond delay="0"/>
                                          </p:stCondLst>
                                        </p:cTn>
                                        <p:tgtEl>
                                          <p:spTgt spid="92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0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9226"/>
                                        </p:tgtEl>
                                        <p:attrNameLst>
                                          <p:attrName>style.visibility</p:attrName>
                                        </p:attrNameLst>
                                      </p:cBhvr>
                                      <p:to>
                                        <p:strVal val="visible"/>
                                      </p:to>
                                    </p:set>
                                    <p:animEffect transition="in" filter="fade">
                                      <p:cBhvr>
                                        <p:cTn id="64" dur="2000"/>
                                        <p:tgtEl>
                                          <p:spTgt spid="922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par>
                                <p:cTn id="70" presetID="22" presetClass="entr" presetSubtype="4" fill="hold" nodeType="withEffect">
                                  <p:stCondLst>
                                    <p:cond delay="0"/>
                                  </p:stCondLst>
                                  <p:childTnLst>
                                    <p:set>
                                      <p:cBhvr>
                                        <p:cTn id="71" dur="1" fill="hold">
                                          <p:stCondLst>
                                            <p:cond delay="0"/>
                                          </p:stCondLst>
                                        </p:cTn>
                                        <p:tgtEl>
                                          <p:spTgt spid="9228"/>
                                        </p:tgtEl>
                                        <p:attrNameLst>
                                          <p:attrName>style.visibility</p:attrName>
                                        </p:attrNameLst>
                                      </p:cBhvr>
                                      <p:to>
                                        <p:strVal val="visible"/>
                                      </p:to>
                                    </p:set>
                                    <p:animEffect transition="in" filter="wipe(down)">
                                      <p:cBhvr>
                                        <p:cTn id="72" dur="500"/>
                                        <p:tgtEl>
                                          <p:spTgt spid="9228"/>
                                        </p:tgtEl>
                                      </p:cBhvr>
                                    </p:animEffect>
                                  </p:childTnLst>
                                </p:cTn>
                              </p:par>
                            </p:childTnLst>
                          </p:cTn>
                        </p:par>
                      </p:childTnLst>
                    </p:cTn>
                  </p:par>
                  <p:par>
                    <p:cTn id="73" fill="hold">
                      <p:stCondLst>
                        <p:cond delay="indefinite"/>
                      </p:stCondLst>
                      <p:childTnLst>
                        <p:par>
                          <p:cTn id="74" fill="hold">
                            <p:stCondLst>
                              <p:cond delay="0"/>
                            </p:stCondLst>
                            <p:childTnLst>
                              <p:par>
                                <p:cTn id="75" presetID="11" presetClass="entr" presetSubtype="0" fill="hold" grpId="0" nodeType="clickEffect">
                                  <p:stCondLst>
                                    <p:cond delay="0"/>
                                  </p:stCondLst>
                                  <p:childTnLst>
                                    <p:set>
                                      <p:cBhvr>
                                        <p:cTn id="76" dur="1000">
                                          <p:stCondLst>
                                            <p:cond delay="0"/>
                                          </p:stCondLst>
                                        </p:cTn>
                                        <p:tgtEl>
                                          <p:spTgt spid="16"/>
                                        </p:tgtEl>
                                        <p:attrNameLst>
                                          <p:attrName>style.visibility</p:attrName>
                                        </p:attrNameLst>
                                      </p:cBhvr>
                                      <p:to>
                                        <p:strVal val="visible"/>
                                      </p:to>
                                    </p:set>
                                  </p:childTnLst>
                                </p:cTn>
                              </p:par>
                              <p:par>
                                <p:cTn id="77" presetID="11" presetClass="entr" presetSubtype="0" fill="hold" nodeType="withEffect">
                                  <p:stCondLst>
                                    <p:cond delay="0"/>
                                  </p:stCondLst>
                                  <p:childTnLst>
                                    <p:set>
                                      <p:cBhvr>
                                        <p:cTn id="78" dur="1000">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500"/>
                                        <p:tgtEl>
                                          <p:spTgt spid="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down)">
                                      <p:cBhvr>
                                        <p:cTn id="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1" grpId="0"/>
      <p:bldP spid="12" grpId="0"/>
      <p:bldP spid="13" grpId="0"/>
      <p:bldP spid="14" grpId="0"/>
      <p:bldP spid="15" grpId="0"/>
      <p:bldP spid="16" grpId="0"/>
      <p:bldP spid="17"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Вокзал станции Козельск.jpg"/>
          <p:cNvPicPr>
            <a:picLocks noChangeAspect="1" noChangeArrowheads="1"/>
          </p:cNvPicPr>
          <p:nvPr/>
        </p:nvPicPr>
        <p:blipFill>
          <a:blip r:embed="rId2" cstate="print"/>
          <a:srcRect/>
          <a:stretch>
            <a:fillRect/>
          </a:stretch>
        </p:blipFill>
        <p:spPr bwMode="auto">
          <a:xfrm>
            <a:off x="251520" y="332656"/>
            <a:ext cx="2762250" cy="1295401"/>
          </a:xfrm>
          <a:prstGeom prst="rect">
            <a:avLst/>
          </a:prstGeom>
          <a:noFill/>
        </p:spPr>
      </p:pic>
      <p:sp>
        <p:nvSpPr>
          <p:cNvPr id="4" name="Прямоугольник 3"/>
          <p:cNvSpPr/>
          <p:nvPr/>
        </p:nvSpPr>
        <p:spPr>
          <a:xfrm>
            <a:off x="1043608" y="1772816"/>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Козельск</a:t>
            </a:r>
            <a:endParaRPr lang="ru-RU" sz="1400" dirty="0">
              <a:solidFill>
                <a:srgbClr val="FF0000"/>
              </a:solidFill>
            </a:endParaRPr>
          </a:p>
        </p:txBody>
      </p:sp>
      <p:pic>
        <p:nvPicPr>
          <p:cNvPr id="8198" name="Picture 6" descr="https://cdn.101hotels.ru/uploads/image/city/65/1675131_thumb.jpg"/>
          <p:cNvPicPr>
            <a:picLocks noChangeAspect="1" noChangeArrowheads="1"/>
          </p:cNvPicPr>
          <p:nvPr/>
        </p:nvPicPr>
        <p:blipFill>
          <a:blip r:embed="rId3" cstate="print"/>
          <a:srcRect/>
          <a:stretch>
            <a:fillRect/>
          </a:stretch>
        </p:blipFill>
        <p:spPr bwMode="auto">
          <a:xfrm>
            <a:off x="251520" y="2204864"/>
            <a:ext cx="2736304" cy="1296144"/>
          </a:xfrm>
          <a:prstGeom prst="rect">
            <a:avLst/>
          </a:prstGeom>
          <a:noFill/>
        </p:spPr>
      </p:pic>
      <p:sp>
        <p:nvSpPr>
          <p:cNvPr id="6" name="Прямоугольник 5"/>
          <p:cNvSpPr/>
          <p:nvPr/>
        </p:nvSpPr>
        <p:spPr>
          <a:xfrm>
            <a:off x="1043608" y="3573016"/>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Калуга</a:t>
            </a:r>
            <a:endParaRPr lang="ru-RU" sz="1400" dirty="0">
              <a:solidFill>
                <a:srgbClr val="FF0000"/>
              </a:solidFill>
            </a:endParaRPr>
          </a:p>
        </p:txBody>
      </p:sp>
      <p:pic>
        <p:nvPicPr>
          <p:cNvPr id="8200" name="Picture 8" descr="https://cdn.101hotels.ru/uploads/image/city/256/1675138_thumb.jpg"/>
          <p:cNvPicPr>
            <a:picLocks noChangeAspect="1" noChangeArrowheads="1"/>
          </p:cNvPicPr>
          <p:nvPr/>
        </p:nvPicPr>
        <p:blipFill>
          <a:blip r:embed="rId4" cstate="print"/>
          <a:srcRect/>
          <a:stretch>
            <a:fillRect/>
          </a:stretch>
        </p:blipFill>
        <p:spPr bwMode="auto">
          <a:xfrm>
            <a:off x="179512" y="3933056"/>
            <a:ext cx="2736304" cy="1296144"/>
          </a:xfrm>
          <a:prstGeom prst="rect">
            <a:avLst/>
          </a:prstGeom>
          <a:noFill/>
        </p:spPr>
      </p:pic>
      <p:sp>
        <p:nvSpPr>
          <p:cNvPr id="8" name="Прямоугольник 7"/>
          <p:cNvSpPr/>
          <p:nvPr/>
        </p:nvSpPr>
        <p:spPr>
          <a:xfrm>
            <a:off x="899592" y="5301208"/>
            <a:ext cx="144016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Сергиев Посад</a:t>
            </a:r>
            <a:endParaRPr lang="ru-RU" sz="1400" dirty="0">
              <a:solidFill>
                <a:srgbClr val="FF0000"/>
              </a:solidFill>
            </a:endParaRPr>
          </a:p>
        </p:txBody>
      </p:sp>
      <p:sp>
        <p:nvSpPr>
          <p:cNvPr id="9" name="Скругленный прямоугольник 8"/>
          <p:cNvSpPr/>
          <p:nvPr/>
        </p:nvSpPr>
        <p:spPr>
          <a:xfrm>
            <a:off x="3203848" y="188640"/>
            <a:ext cx="5832648" cy="41764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600" b="1" u="sng" dirty="0" smtClean="0">
                <a:solidFill>
                  <a:srgbClr val="FF0000"/>
                </a:solidFill>
                <a:latin typeface="Times New Roman" pitchFamily="18" charset="0"/>
                <a:cs typeface="Times New Roman" pitchFamily="18" charset="0"/>
              </a:rPr>
              <a:t>Сергиев-Посад –</a:t>
            </a:r>
            <a:r>
              <a:rPr lang="ru-RU" sz="1600"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это город, который славится своими крупными промышленными предприятиями, которые выпускают разнообразные резиновые изделия, лакокрасочные материалы, металлоконструкции, а также мебель, двери, фанеру. Градообразующие предприятия: лакокрасочный завод;</a:t>
            </a:r>
          </a:p>
          <a:p>
            <a:r>
              <a:rPr lang="ru-RU" b="1" dirty="0" smtClean="0">
                <a:latin typeface="Times New Roman" pitchFamily="18" charset="0"/>
                <a:cs typeface="Times New Roman" pitchFamily="18" charset="0"/>
              </a:rPr>
              <a:t>электромеханический завод;</a:t>
            </a:r>
          </a:p>
          <a:p>
            <a:r>
              <a:rPr lang="ru-RU" b="1" dirty="0" smtClean="0">
                <a:latin typeface="Times New Roman" pitchFamily="18" charset="0"/>
                <a:cs typeface="Times New Roman" pitchFamily="18" charset="0"/>
              </a:rPr>
              <a:t>оптико-механический завод; мебельные фабрики. Сергиев - Посад является центром производства детских игрушек. Настоящим символом города считаются местные матрёшки, деревянные игрушки и куклы-неваляшки. Большинство игрушек собираются и украшаются вручную.</a:t>
            </a:r>
            <a:endParaRPr lang="ru-RU" b="1" dirty="0">
              <a:latin typeface="Times New Roman" pitchFamily="18" charset="0"/>
              <a:cs typeface="Times New Roman" pitchFamily="18" charset="0"/>
            </a:endParaRPr>
          </a:p>
        </p:txBody>
      </p:sp>
      <p:pic>
        <p:nvPicPr>
          <p:cNvPr id="8202" name="Picture 10" descr="Фонтаны"/>
          <p:cNvPicPr>
            <a:picLocks noChangeAspect="1" noChangeArrowheads="1"/>
          </p:cNvPicPr>
          <p:nvPr/>
        </p:nvPicPr>
        <p:blipFill>
          <a:blip r:embed="rId5" cstate="print"/>
          <a:srcRect/>
          <a:stretch>
            <a:fillRect/>
          </a:stretch>
        </p:blipFill>
        <p:spPr bwMode="auto">
          <a:xfrm>
            <a:off x="4283968" y="4509120"/>
            <a:ext cx="3240360" cy="2143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00"/>
                                        <p:tgtEl>
                                          <p:spTgt spid="819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animEffect transition="in" filter="wipe(down)">
                                      <p:cBhvr>
                                        <p:cTn id="15" dur="500"/>
                                        <p:tgtEl>
                                          <p:spTgt spid="819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animEffect transition="in" filter="wipe(down)">
                                      <p:cBhvr>
                                        <p:cTn id="23" dur="500"/>
                                        <p:tgtEl>
                                          <p:spTgt spid="820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nodeType="withEffect">
                                  <p:stCondLst>
                                    <p:cond delay="0"/>
                                  </p:stCondLst>
                                  <p:childTnLst>
                                    <p:set>
                                      <p:cBhvr>
                                        <p:cTn id="33" dur="1" fill="hold">
                                          <p:stCondLst>
                                            <p:cond delay="0"/>
                                          </p:stCondLst>
                                        </p:cTn>
                                        <p:tgtEl>
                                          <p:spTgt spid="8202"/>
                                        </p:tgtEl>
                                        <p:attrNameLst>
                                          <p:attrName>style.visibility</p:attrName>
                                        </p:attrNameLst>
                                      </p:cBhvr>
                                      <p:to>
                                        <p:strVal val="visible"/>
                                      </p:to>
                                    </p:set>
                                    <p:animEffect transition="in" filter="wipe(down)">
                                      <p:cBhvr>
                                        <p:cTn id="34"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107504" y="0"/>
            <a:ext cx="3384376" cy="306896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С давних пор известны  города </a:t>
            </a:r>
            <a:r>
              <a:rPr lang="ru-RU" b="1" u="sng" dirty="0" smtClean="0">
                <a:solidFill>
                  <a:srgbClr val="FF0000"/>
                </a:solidFill>
                <a:latin typeface="Times New Roman" pitchFamily="18" charset="0"/>
                <a:cs typeface="Times New Roman" pitchFamily="18" charset="0"/>
              </a:rPr>
              <a:t>Тамбов, Воронеж, Орёл, Курск, Белгород.</a:t>
            </a:r>
          </a:p>
          <a:p>
            <a:pPr algn="ctr"/>
            <a:r>
              <a:rPr lang="ru-RU" sz="1600" b="1" dirty="0" smtClean="0">
                <a:solidFill>
                  <a:schemeClr val="tx1"/>
                </a:solidFill>
                <a:latin typeface="Times New Roman" pitchFamily="18" charset="0"/>
                <a:cs typeface="Times New Roman" pitchFamily="18" charset="0"/>
              </a:rPr>
              <a:t>В Воронеже строил корабль царь Пётр І. На Курской земле развернулась одна из важнейших битв Великой Отечественной войны. </a:t>
            </a:r>
          </a:p>
          <a:p>
            <a:pPr algn="ctr"/>
            <a:endParaRPr lang="ru-RU" dirty="0">
              <a:latin typeface="Times New Roman" pitchFamily="18" charset="0"/>
              <a:cs typeface="Times New Roman" pitchFamily="18" charset="0"/>
            </a:endParaRPr>
          </a:p>
        </p:txBody>
      </p:sp>
      <p:pic>
        <p:nvPicPr>
          <p:cNvPr id="5" name="Рисунок 4" descr="Взятие снежного городка Суриков"/>
          <p:cNvPicPr/>
          <p:nvPr/>
        </p:nvPicPr>
        <p:blipFill>
          <a:blip r:embed="rId2" cstate="print"/>
          <a:srcRect/>
          <a:stretch>
            <a:fillRect/>
          </a:stretch>
        </p:blipFill>
        <p:spPr bwMode="auto">
          <a:xfrm>
            <a:off x="1331640" y="2852936"/>
            <a:ext cx="6696744" cy="3888432"/>
          </a:xfrm>
          <a:prstGeom prst="rect">
            <a:avLst/>
          </a:prstGeom>
          <a:ln>
            <a:noFill/>
          </a:ln>
          <a:effectLst>
            <a:outerShdw blurRad="190500" algn="tl" rotWithShape="0">
              <a:srgbClr val="000000">
                <a:alpha val="70000"/>
              </a:srgbClr>
            </a:outerShdw>
          </a:effectLst>
        </p:spPr>
      </p:pic>
      <p:sp>
        <p:nvSpPr>
          <p:cNvPr id="7169" name="Rectangle 1"/>
          <p:cNvSpPr>
            <a:spLocks noChangeArrowheads="1"/>
          </p:cNvSpPr>
          <p:nvPr/>
        </p:nvSpPr>
        <p:spPr bwMode="auto">
          <a:xfrm>
            <a:off x="2483768" y="2852936"/>
            <a:ext cx="494981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Картина «Взятие снежного городка» Суриков</a:t>
            </a:r>
            <a:endParaRPr kumimoji="0" lang="ru-RU" sz="1800" b="0" i="0" u="none" strike="noStrike" cap="none" normalizeH="0" baseline="0" dirty="0" smtClean="0">
              <a:ln>
                <a:noFill/>
              </a:ln>
              <a:solidFill>
                <a:srgbClr val="FF00FF"/>
              </a:solidFill>
              <a:effectLst/>
              <a:latin typeface="Times New Roman" pitchFamily="18" charset="0"/>
              <a:cs typeface="Times New Roman" pitchFamily="18" charset="0"/>
            </a:endParaRPr>
          </a:p>
        </p:txBody>
      </p:sp>
      <p:sp>
        <p:nvSpPr>
          <p:cNvPr id="7" name="Скругленный прямоугольник 6"/>
          <p:cNvSpPr/>
          <p:nvPr/>
        </p:nvSpPr>
        <p:spPr>
          <a:xfrm>
            <a:off x="3707904" y="188640"/>
            <a:ext cx="5256584" cy="2520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0"/>
              </a:spcBef>
              <a:spcAft>
                <a:spcPct val="0"/>
              </a:spcAft>
            </a:pPr>
            <a:r>
              <a:rPr lang="ru-RU" sz="1600" b="1" dirty="0" smtClean="0">
                <a:solidFill>
                  <a:schemeClr val="tx1"/>
                </a:solidFill>
                <a:latin typeface="Times New Roman" pitchFamily="18" charset="0"/>
                <a:ea typeface="Arial" pitchFamily="34" charset="0"/>
                <a:cs typeface="Times New Roman" pitchFamily="18" charset="0"/>
              </a:rPr>
              <a:t>Много праздников и обычаев у русского народа. Русская Масленица — это время перехода от зимы к весне. Отмечают Масленицу широко, с размахом. Прилюдно сжигают соломенное чучело Мас­леницы — символ зимы. Хозяйки пекут на Мас­леницу блины, пышки, оладьи, пироги. Художник В. И. Суриков на картине «Взятие снежного городка» изобразил одну из мас­леничных потех, любимых на Руси. </a:t>
            </a:r>
            <a:endParaRPr lang="ru-RU"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69"/>
                                        </p:tgtEl>
                                        <p:attrNameLst>
                                          <p:attrName>style.visibility</p:attrName>
                                        </p:attrNameLst>
                                      </p:cBhvr>
                                      <p:to>
                                        <p:strVal val="visible"/>
                                      </p:to>
                                    </p:set>
                                    <p:animEffect transition="in" filter="wipe(down)">
                                      <p:cBhvr>
                                        <p:cTn id="10" dur="500"/>
                                        <p:tgtEl>
                                          <p:spTgt spid="716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979712" y="260648"/>
            <a:ext cx="5040560" cy="648072"/>
          </a:xfrm>
          <a:prstGeom prst="rect">
            <a:avLst/>
          </a:prstGeom>
        </p:spPr>
        <p:txBody>
          <a:bodyPr wrap="none" fromWordArt="1">
            <a:prstTxWarp prst="textWave1">
              <a:avLst>
                <a:gd name="adj1" fmla="val 13005"/>
                <a:gd name="adj2" fmla="val 0"/>
              </a:avLst>
            </a:prstTxWarp>
          </a:bodyPr>
          <a:lstStyle/>
          <a:p>
            <a:pPr algn="ctr" rtl="0"/>
            <a:r>
              <a:rPr lang="ru-RU" sz="3600" kern="10" dirty="0" smtClean="0">
                <a:ln w="9525">
                  <a:noFill/>
                  <a:round/>
                  <a:headEnd/>
                  <a:tailEnd/>
                </a:ln>
                <a:solidFill>
                  <a:srgbClr val="0033CC"/>
                </a:solidFill>
                <a:effectLst>
                  <a:outerShdw dist="53882" dir="2700000" algn="ctr" rotWithShape="0">
                    <a:srgbClr val="C0C0C0">
                      <a:alpha val="80000"/>
                    </a:srgbClr>
                  </a:outerShdw>
                </a:effectLst>
                <a:latin typeface="Times New Roman"/>
                <a:cs typeface="Times New Roman"/>
              </a:rPr>
              <a:t>ПО  ВОЛГЕ</a:t>
            </a:r>
            <a:endParaRPr lang="ru-RU" sz="3600" kern="10" spc="0" dirty="0">
              <a:ln w="9525">
                <a:noFill/>
                <a:round/>
                <a:headEnd/>
                <a:tailEnd/>
              </a:ln>
              <a:solidFill>
                <a:srgbClr val="0033CC"/>
              </a:solidFill>
              <a:effectLst>
                <a:outerShdw dist="53882" dir="2700000" algn="ctr" rotWithShape="0">
                  <a:srgbClr val="C0C0C0">
                    <a:alpha val="80000"/>
                  </a:srgbClr>
                </a:outerShdw>
              </a:effectLst>
              <a:latin typeface="Times New Roman"/>
              <a:cs typeface="Times New Roman"/>
            </a:endParaRPr>
          </a:p>
        </p:txBody>
      </p:sp>
      <p:sp>
        <p:nvSpPr>
          <p:cNvPr id="5" name="Скругленный прямоугольник 4"/>
          <p:cNvSpPr/>
          <p:nvPr/>
        </p:nvSpPr>
        <p:spPr>
          <a:xfrm>
            <a:off x="179512" y="836712"/>
            <a:ext cx="4896544" cy="59046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smtClean="0">
                <a:latin typeface="Times New Roman" pitchFamily="18" charset="0"/>
                <a:cs typeface="Times New Roman" pitchFamily="18" charset="0"/>
              </a:rPr>
              <a:t>«Волга-матушка» — так величали в старину знаменитую реку. Много сложено о ней задушевных песен. Художники посвящали ей свои картины. Славные города стоят на берегах великой реки — </a:t>
            </a:r>
            <a:r>
              <a:rPr lang="ru-RU" b="1" u="sng" dirty="0" smtClean="0">
                <a:solidFill>
                  <a:srgbClr val="FF0000"/>
                </a:solidFill>
                <a:latin typeface="Times New Roman" pitchFamily="18" charset="0"/>
                <a:cs typeface="Times New Roman" pitchFamily="18" charset="0"/>
              </a:rPr>
              <a:t>Углич, Тверь, Ярославль, Кострома, Нижний Новгород, Казань, Ульяновск, Тольятти, Самара, Саратов, Волгоград, Астрахань. </a:t>
            </a:r>
            <a:r>
              <a:rPr lang="ru-RU" b="1" dirty="0" smtClean="0">
                <a:latin typeface="Times New Roman" pitchFamily="18" charset="0"/>
                <a:cs typeface="Times New Roman" pitchFamily="18" charset="0"/>
              </a:rPr>
              <a:t>У каждого города своя история, свои достопримечательности.</a:t>
            </a:r>
          </a:p>
          <a:p>
            <a:r>
              <a:rPr lang="ru-RU" b="1" u="sng" dirty="0" smtClean="0">
                <a:solidFill>
                  <a:srgbClr val="FF0000"/>
                </a:solidFill>
                <a:latin typeface="Times New Roman" pitchFamily="18" charset="0"/>
                <a:cs typeface="Times New Roman" pitchFamily="18" charset="0"/>
              </a:rPr>
              <a:t>Ярославцы </a:t>
            </a:r>
            <a:r>
              <a:rPr lang="ru-RU" b="1" dirty="0" smtClean="0">
                <a:latin typeface="Times New Roman" pitchFamily="18" charset="0"/>
                <a:cs typeface="Times New Roman" pitchFamily="18" charset="0"/>
              </a:rPr>
              <a:t>гордятся своим знаменитым земляком </a:t>
            </a:r>
            <a:r>
              <a:rPr lang="ru-RU" b="1" u="sng" dirty="0" smtClean="0">
                <a:latin typeface="Times New Roman" pitchFamily="18" charset="0"/>
                <a:cs typeface="Times New Roman" pitchFamily="18" charset="0"/>
              </a:rPr>
              <a:t>Фёдором Григорьевичем Волковым. </a:t>
            </a:r>
            <a:r>
              <a:rPr lang="ru-RU" b="1" dirty="0" smtClean="0">
                <a:latin typeface="Times New Roman" pitchFamily="18" charset="0"/>
                <a:cs typeface="Times New Roman" pitchFamily="18" charset="0"/>
              </a:rPr>
              <a:t>Он родился в купеческой семье, но не захотел продолжить семейное дело. В 1751 году Фёдор Волков открыл в Ярославле первый в России городской театр. Молва о Волкове и его театре пошла по всей России. Фёдора Волкова называют отцом русского театра.</a:t>
            </a:r>
            <a:endParaRPr lang="ru-RU" b="1" dirty="0">
              <a:latin typeface="Times New Roman" pitchFamily="18" charset="0"/>
              <a:cs typeface="Times New Roman" pitchFamily="18" charset="0"/>
            </a:endParaRPr>
          </a:p>
        </p:txBody>
      </p:sp>
      <p:sp>
        <p:nvSpPr>
          <p:cNvPr id="6" name="Скругленный прямоугольник 5"/>
          <p:cNvSpPr/>
          <p:nvPr/>
        </p:nvSpPr>
        <p:spPr>
          <a:xfrm>
            <a:off x="5148064" y="1124744"/>
            <a:ext cx="3852936" cy="22322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latin typeface="Times New Roman" pitchFamily="18" charset="0"/>
                <a:cs typeface="Times New Roman" pitchFamily="18" charset="0"/>
              </a:rPr>
              <a:t>Под Костромой, в городе </a:t>
            </a:r>
            <a:r>
              <a:rPr lang="ru-RU" b="1" u="sng" dirty="0" smtClean="0">
                <a:solidFill>
                  <a:srgbClr val="FF0000"/>
                </a:solidFill>
                <a:latin typeface="Times New Roman" pitchFamily="18" charset="0"/>
                <a:cs typeface="Times New Roman" pitchFamily="18" charset="0"/>
              </a:rPr>
              <a:t>Плёсе,</a:t>
            </a:r>
            <a:r>
              <a:rPr lang="ru-RU" b="1" dirty="0" smtClean="0">
                <a:solidFill>
                  <a:srgbClr val="FF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бывал выдающийся русский художник Исаак Ильич Левитан. В Плёсе Левитан создал многие свои знаменитые пейзажи: «После дождя. Плёс», «Вечер. Золотой Плёс», «Свежий ветер. Волга» и другие.</a:t>
            </a:r>
            <a:endParaRPr lang="ru-RU" b="1" dirty="0">
              <a:latin typeface="Times New Roman" pitchFamily="18" charset="0"/>
              <a:cs typeface="Times New Roman" pitchFamily="18" charset="0"/>
            </a:endParaRPr>
          </a:p>
        </p:txBody>
      </p:sp>
      <p:pic>
        <p:nvPicPr>
          <p:cNvPr id="6146" name="Picture 2" descr="Дом-музей художника И.И.Левитана"/>
          <p:cNvPicPr>
            <a:picLocks noChangeAspect="1" noChangeArrowheads="1"/>
          </p:cNvPicPr>
          <p:nvPr/>
        </p:nvPicPr>
        <p:blipFill>
          <a:blip r:embed="rId2" cstate="print"/>
          <a:srcRect/>
          <a:stretch>
            <a:fillRect/>
          </a:stretch>
        </p:blipFill>
        <p:spPr bwMode="auto">
          <a:xfrm>
            <a:off x="5220072" y="3789040"/>
            <a:ext cx="3750362" cy="249329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79512" y="188640"/>
            <a:ext cx="3960440"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latin typeface="Times New Roman" pitchFamily="18" charset="0"/>
                <a:cs typeface="Times New Roman" pitchFamily="18" charset="0"/>
              </a:rPr>
              <a:t>Там, где Ока впадает в Волгу, стоит </a:t>
            </a:r>
            <a:r>
              <a:rPr lang="ru-RU" b="1" u="sng" dirty="0" smtClean="0">
                <a:solidFill>
                  <a:srgbClr val="FF0000"/>
                </a:solidFill>
                <a:latin typeface="Times New Roman" pitchFamily="18" charset="0"/>
                <a:cs typeface="Times New Roman" pitchFamily="18" charset="0"/>
              </a:rPr>
              <a:t>Нижний Новгород</a:t>
            </a:r>
            <a:r>
              <a:rPr lang="ru-RU" b="1" dirty="0" smtClean="0">
                <a:latin typeface="Times New Roman" pitchFamily="18" charset="0"/>
                <a:cs typeface="Times New Roman" pitchFamily="18" charset="0"/>
              </a:rPr>
              <a:t>. На крутом берегу высится мощный Нижегородский кремль.</a:t>
            </a:r>
            <a:endParaRPr lang="ru-RU" b="1" dirty="0">
              <a:latin typeface="Times New Roman" pitchFamily="18" charset="0"/>
              <a:cs typeface="Times New Roman" pitchFamily="18" charset="0"/>
            </a:endParaRPr>
          </a:p>
        </p:txBody>
      </p:sp>
      <p:pic>
        <p:nvPicPr>
          <p:cNvPr id="5122" name="Picture 2" descr="https://wikiway.com/upload/resize_cache/hl-photo/38d/929/720_400_1/nizhegorodskiy_kreml_114.jpg"/>
          <p:cNvPicPr>
            <a:picLocks noChangeAspect="1" noChangeArrowheads="1"/>
          </p:cNvPicPr>
          <p:nvPr/>
        </p:nvPicPr>
        <p:blipFill>
          <a:blip r:embed="rId2" cstate="print"/>
          <a:srcRect/>
          <a:stretch>
            <a:fillRect/>
          </a:stretch>
        </p:blipFill>
        <p:spPr bwMode="auto">
          <a:xfrm>
            <a:off x="4788024" y="116632"/>
            <a:ext cx="4104456" cy="2569300"/>
          </a:xfrm>
          <a:prstGeom prst="rect">
            <a:avLst/>
          </a:prstGeom>
          <a:noFill/>
        </p:spPr>
      </p:pic>
      <p:sp>
        <p:nvSpPr>
          <p:cNvPr id="4" name="Скругленный прямоугольник 3"/>
          <p:cNvSpPr/>
          <p:nvPr/>
        </p:nvSpPr>
        <p:spPr>
          <a:xfrm>
            <a:off x="107504" y="1484784"/>
            <a:ext cx="4608512" cy="52565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latin typeface="Times New Roman" pitchFamily="18" charset="0"/>
                <a:cs typeface="Times New Roman" pitchFamily="18" charset="0"/>
              </a:rPr>
              <a:t>Столицы республик Поволжья: города </a:t>
            </a:r>
            <a:r>
              <a:rPr lang="ru-RU" sz="1400" b="1" u="sng" dirty="0" smtClean="0">
                <a:solidFill>
                  <a:srgbClr val="FF0000"/>
                </a:solidFill>
                <a:latin typeface="Times New Roman" pitchFamily="18" charset="0"/>
                <a:cs typeface="Times New Roman" pitchFamily="18" charset="0"/>
              </a:rPr>
              <a:t>Йошкар-Ола (Марий Эл), Чебоксары (Чувашия), Саранск (Мордовия).</a:t>
            </a:r>
          </a:p>
          <a:p>
            <a:r>
              <a:rPr lang="ru-RU" sz="1400" b="1" dirty="0" smtClean="0">
                <a:latin typeface="Times New Roman" pitchFamily="18" charset="0"/>
                <a:cs typeface="Times New Roman" pitchFamily="18" charset="0"/>
              </a:rPr>
              <a:t>У марийцев из поколения в поколение передаётся бережное отношение к родникам, ко­лодцам, деревьям. Вода считается священной. Нельзя громко разговаривать около колодца или родника, рубить вокруг деревья. У чувашей многие праздники посвящены земле-кормилице.</a:t>
            </a:r>
          </a:p>
          <a:p>
            <a:r>
              <a:rPr lang="ru-RU" sz="1400" b="1" dirty="0" smtClean="0">
                <a:latin typeface="Times New Roman" pitchFamily="18" charset="0"/>
                <a:cs typeface="Times New Roman" pitchFamily="18" charset="0"/>
              </a:rPr>
              <a:t>Легендами овеяна история Казани — столицы современного Татарстана. Из поколения в поколение передаются сказания о татарской царице </a:t>
            </a:r>
            <a:r>
              <a:rPr lang="ru-RU" sz="1400" b="1" dirty="0" err="1" smtClean="0">
                <a:latin typeface="Times New Roman" pitchFamily="18" charset="0"/>
                <a:cs typeface="Times New Roman" pitchFamily="18" charset="0"/>
              </a:rPr>
              <a:t>Сююмбикё</a:t>
            </a:r>
            <a:r>
              <a:rPr lang="ru-RU" sz="1400" b="1" dirty="0" smtClean="0">
                <a:latin typeface="Times New Roman" pitchFamily="18" charset="0"/>
                <a:cs typeface="Times New Roman" pitchFamily="18" charset="0"/>
              </a:rPr>
              <a:t>. Её имя сохранилось в названии одной из башен Казанского кремля. Башня </a:t>
            </a:r>
            <a:r>
              <a:rPr lang="ru-RU" sz="1400" b="1" dirty="0" err="1" smtClean="0">
                <a:latin typeface="Times New Roman" pitchFamily="18" charset="0"/>
                <a:cs typeface="Times New Roman" pitchFamily="18" charset="0"/>
              </a:rPr>
              <a:t>Сююмбике</a:t>
            </a:r>
            <a:r>
              <a:rPr lang="ru-RU" sz="1400" b="1" dirty="0" smtClean="0">
                <a:latin typeface="Times New Roman" pitchFamily="18" charset="0"/>
                <a:cs typeface="Times New Roman" pitchFamily="18" charset="0"/>
              </a:rPr>
              <a:t> стала символом города Казани.</a:t>
            </a:r>
          </a:p>
          <a:p>
            <a:r>
              <a:rPr lang="ru-RU" sz="1400" b="1" u="sng" dirty="0" smtClean="0">
                <a:latin typeface="Times New Roman" pitchFamily="18" charset="0"/>
                <a:cs typeface="Times New Roman" pitchFamily="18" charset="0"/>
              </a:rPr>
              <a:t>Сабантуй — праздник плуга </a:t>
            </a:r>
            <a:r>
              <a:rPr lang="ru-RU" sz="1400" b="1" dirty="0" smtClean="0">
                <a:latin typeface="Times New Roman" pitchFamily="18" charset="0"/>
                <a:cs typeface="Times New Roman" pitchFamily="18" charset="0"/>
              </a:rPr>
              <a:t>— проводят после завершения весенних полевых работ. И стар и млад сходятся посмотреть, как смельчаки состя­заются в беге, прыжках, борьбе, конных скачках, </a:t>
            </a:r>
            <a:r>
              <a:rPr lang="ru-RU" sz="1400" b="1" dirty="0" err="1" smtClean="0">
                <a:latin typeface="Times New Roman" pitchFamily="18" charset="0"/>
                <a:cs typeface="Times New Roman" pitchFamily="18" charset="0"/>
              </a:rPr>
              <a:t>перетягивании</a:t>
            </a:r>
            <a:r>
              <a:rPr lang="ru-RU" sz="1400" b="1" dirty="0" smtClean="0">
                <a:latin typeface="Times New Roman" pitchFamily="18" charset="0"/>
                <a:cs typeface="Times New Roman" pitchFamily="18" charset="0"/>
              </a:rPr>
              <a:t> каната. Сабантуй празднуют татары, башкиры, чуваши.</a:t>
            </a:r>
            <a:endParaRPr lang="ru-RU" sz="1400" b="1" dirty="0">
              <a:latin typeface="Times New Roman" pitchFamily="18" charset="0"/>
              <a:cs typeface="Times New Roman" pitchFamily="18" charset="0"/>
            </a:endParaRPr>
          </a:p>
        </p:txBody>
      </p:sp>
      <p:pic>
        <p:nvPicPr>
          <p:cNvPr id="2" name="Picture 2" descr="Сабантуй — Стоковое фото"/>
          <p:cNvPicPr>
            <a:picLocks noChangeAspect="1" noChangeArrowheads="1"/>
          </p:cNvPicPr>
          <p:nvPr/>
        </p:nvPicPr>
        <p:blipFill>
          <a:blip r:embed="rId3" cstate="print"/>
          <a:srcRect/>
          <a:stretch>
            <a:fillRect/>
          </a:stretch>
        </p:blipFill>
        <p:spPr bwMode="auto">
          <a:xfrm>
            <a:off x="4788024" y="3140968"/>
            <a:ext cx="4176464" cy="273630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79512" y="188640"/>
            <a:ext cx="4392488" cy="32403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ru-RU" b="1" dirty="0" smtClean="0">
                <a:solidFill>
                  <a:schemeClr val="tx1"/>
                </a:solidFill>
                <a:latin typeface="Times New Roman" pitchFamily="18" charset="0"/>
                <a:ea typeface="Calibri" pitchFamily="34" charset="0"/>
                <a:cs typeface="Times New Roman" pitchFamily="18" charset="0"/>
              </a:rPr>
              <a:t>Старинное название </a:t>
            </a:r>
            <a:r>
              <a:rPr lang="ru-RU" b="1" u="sng" dirty="0" smtClean="0">
                <a:solidFill>
                  <a:srgbClr val="FF0000"/>
                </a:solidFill>
                <a:latin typeface="Times New Roman" pitchFamily="18" charset="0"/>
                <a:ea typeface="Calibri" pitchFamily="34" charset="0"/>
                <a:cs typeface="Times New Roman" pitchFamily="18" charset="0"/>
              </a:rPr>
              <a:t>Волгограда — Царицын</a:t>
            </a:r>
            <a:r>
              <a:rPr lang="ru-RU" b="1" dirty="0" smtClean="0">
                <a:solidFill>
                  <a:schemeClr val="tx1"/>
                </a:solidFill>
                <a:latin typeface="Times New Roman" pitchFamily="18" charset="0"/>
                <a:ea typeface="Calibri" pitchFamily="34" charset="0"/>
                <a:cs typeface="Times New Roman" pitchFamily="18" charset="0"/>
              </a:rPr>
              <a:t>. Произошло оно от названия речки Царица, впа­дающей в Волгу. В 1942 — 1943 годах в городе (тогда он назывался Сталинградом) разгорелась одна из важнейших битв Великой Отечественной войны. В память об этой битве в Волгограде на Мамаевом кургане воздвигнут величественный </a:t>
            </a:r>
            <a:r>
              <a:rPr lang="ru-RU" b="1" u="sng" dirty="0" smtClean="0">
                <a:solidFill>
                  <a:srgbClr val="FF0000"/>
                </a:solidFill>
                <a:latin typeface="Times New Roman" pitchFamily="18" charset="0"/>
                <a:ea typeface="Calibri" pitchFamily="34" charset="0"/>
                <a:cs typeface="Times New Roman" pitchFamily="18" charset="0"/>
              </a:rPr>
              <a:t>монумент «Родина-мать»</a:t>
            </a:r>
            <a:endParaRPr lang="ru-RU" sz="3200" b="1" u="sng" dirty="0" smtClean="0">
              <a:solidFill>
                <a:srgbClr val="FF0000"/>
              </a:solidFill>
              <a:latin typeface="Times New Roman" pitchFamily="18" charset="0"/>
              <a:cs typeface="Times New Roman" pitchFamily="18" charset="0"/>
            </a:endParaRPr>
          </a:p>
        </p:txBody>
      </p:sp>
      <p:pic>
        <p:nvPicPr>
          <p:cNvPr id="4099" name="Picture 3" descr="https://wikiway.com/upload/hl-photo/e62/c35/rodina_mat_zovet_3.jpg"/>
          <p:cNvPicPr>
            <a:picLocks noChangeAspect="1" noChangeArrowheads="1"/>
          </p:cNvPicPr>
          <p:nvPr/>
        </p:nvPicPr>
        <p:blipFill>
          <a:blip r:embed="rId2" cstate="print"/>
          <a:srcRect/>
          <a:stretch>
            <a:fillRect/>
          </a:stretch>
        </p:blipFill>
        <p:spPr bwMode="auto">
          <a:xfrm>
            <a:off x="179512" y="3717032"/>
            <a:ext cx="4392488" cy="2929756"/>
          </a:xfrm>
          <a:prstGeom prst="rect">
            <a:avLst/>
          </a:prstGeom>
          <a:ln>
            <a:solidFill>
              <a:schemeClr val="accent1"/>
            </a:solidFill>
          </a:ln>
          <a:effectLst>
            <a:outerShdw blurRad="190500" algn="tl" rotWithShape="0">
              <a:srgbClr val="000000">
                <a:alpha val="70000"/>
              </a:srgbClr>
            </a:outerShdw>
          </a:effectLst>
        </p:spPr>
      </p:pic>
      <p:sp>
        <p:nvSpPr>
          <p:cNvPr id="8" name="Скругленный прямоугольник 7"/>
          <p:cNvSpPr/>
          <p:nvPr/>
        </p:nvSpPr>
        <p:spPr>
          <a:xfrm>
            <a:off x="4644008" y="188640"/>
            <a:ext cx="4392488" cy="3240360"/>
          </a:xfrm>
          <a:prstGeom prst="roundRect">
            <a:avLst/>
          </a:prstGeom>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lvl="0" fontAlgn="base">
              <a:spcBef>
                <a:spcPct val="0"/>
              </a:spcBef>
              <a:spcAft>
                <a:spcPct val="0"/>
              </a:spcAft>
            </a:pPr>
            <a:r>
              <a:rPr lang="ru-RU" b="1" dirty="0" smtClean="0">
                <a:solidFill>
                  <a:schemeClr val="tx1"/>
                </a:solidFill>
                <a:latin typeface="Times New Roman" pitchFamily="18" charset="0"/>
                <a:ea typeface="Calibri" pitchFamily="34" charset="0"/>
                <a:cs typeface="Times New Roman" pitchFamily="18" charset="0"/>
              </a:rPr>
              <a:t>В нижнем течении Волги живут калмыки. Столица современной Калмыкии — город </a:t>
            </a:r>
            <a:r>
              <a:rPr lang="ru-RU" b="1" u="sng" dirty="0" smtClean="0">
                <a:solidFill>
                  <a:srgbClr val="FF0000"/>
                </a:solidFill>
                <a:latin typeface="Times New Roman" pitchFamily="18" charset="0"/>
                <a:ea typeface="Calibri" pitchFamily="34" charset="0"/>
                <a:cs typeface="Times New Roman" pitchFamily="18" charset="0"/>
              </a:rPr>
              <a:t>Элиста</a:t>
            </a:r>
            <a:r>
              <a:rPr lang="ru-RU" b="1" dirty="0" smtClean="0">
                <a:solidFill>
                  <a:schemeClr val="tx1"/>
                </a:solidFill>
                <a:latin typeface="Times New Roman" pitchFamily="18" charset="0"/>
                <a:ea typeface="Calibri" pitchFamily="34" charset="0"/>
                <a:cs typeface="Times New Roman" pitchFamily="18" charset="0"/>
              </a:rPr>
              <a:t>. Один из главных праздников в Калмыкии — праздник весны </a:t>
            </a:r>
            <a:r>
              <a:rPr lang="ru-RU" b="1" dirty="0" err="1" smtClean="0">
                <a:solidFill>
                  <a:schemeClr val="tx1"/>
                </a:solidFill>
                <a:latin typeface="Times New Roman" pitchFamily="18" charset="0"/>
                <a:ea typeface="Calibri" pitchFamily="34" charset="0"/>
                <a:cs typeface="Times New Roman" pitchFamily="18" charset="0"/>
              </a:rPr>
              <a:t>Цаган</a:t>
            </a:r>
            <a:r>
              <a:rPr lang="ru-RU" b="1" dirty="0" smtClean="0">
                <a:solidFill>
                  <a:schemeClr val="tx1"/>
                </a:solidFill>
                <a:latin typeface="Times New Roman" pitchFamily="18" charset="0"/>
                <a:ea typeface="Calibri" pitchFamily="34" charset="0"/>
                <a:cs typeface="Times New Roman" pitchFamily="18" charset="0"/>
              </a:rPr>
              <a:t> </a:t>
            </a:r>
            <a:r>
              <a:rPr lang="ru-RU" b="1" dirty="0" err="1" smtClean="0">
                <a:solidFill>
                  <a:schemeClr val="tx1"/>
                </a:solidFill>
                <a:latin typeface="Times New Roman" pitchFamily="18" charset="0"/>
                <a:ea typeface="Calibri" pitchFamily="34" charset="0"/>
                <a:cs typeface="Times New Roman" pitchFamily="18" charset="0"/>
              </a:rPr>
              <a:t>сар</a:t>
            </a:r>
            <a:r>
              <a:rPr lang="ru-RU" b="1" dirty="0" smtClean="0">
                <a:solidFill>
                  <a:schemeClr val="tx1"/>
                </a:solidFill>
                <a:latin typeface="Times New Roman" pitchFamily="18" charset="0"/>
                <a:ea typeface="Calibri" pitchFamily="34" charset="0"/>
                <a:cs typeface="Times New Roman" pitchFamily="18" charset="0"/>
              </a:rPr>
              <a:t> (Белый месяц). Он знаменует приход новой жизни, тепла, изобилия. В этот день родственники и друзья собираются вместе. Гостей угощают сладкой выпечкой и горячим калмыцким чаем, сваренным по особому рецепту.</a:t>
            </a:r>
            <a:endParaRPr lang="ru-RU" b="1" dirty="0" smtClean="0">
              <a:solidFill>
                <a:schemeClr val="tx1"/>
              </a:solidFill>
              <a:latin typeface="Arial" pitchFamily="34" charset="0"/>
              <a:cs typeface="Arial" pitchFamily="34" charset="0"/>
            </a:endParaRPr>
          </a:p>
        </p:txBody>
      </p:sp>
      <p:pic>
        <p:nvPicPr>
          <p:cNvPr id="4098" name="Picture 2" descr="https://media.nazaccent.ru/cache/43/77/4377820f1ff1b0b3f2dc5ae9f1879b6a.jpg"/>
          <p:cNvPicPr>
            <a:picLocks noChangeAspect="1" noChangeArrowheads="1"/>
          </p:cNvPicPr>
          <p:nvPr/>
        </p:nvPicPr>
        <p:blipFill>
          <a:blip r:embed="rId3" cstate="print"/>
          <a:srcRect/>
          <a:stretch>
            <a:fillRect/>
          </a:stretch>
        </p:blipFill>
        <p:spPr bwMode="auto">
          <a:xfrm>
            <a:off x="4716016" y="3717032"/>
            <a:ext cx="4291081" cy="2952328"/>
          </a:xfrm>
          <a:prstGeom prst="rect">
            <a:avLst/>
          </a:prstGeom>
          <a:ln>
            <a:solidFill>
              <a:schemeClr val="accent1"/>
            </a:solid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51520" y="116632"/>
            <a:ext cx="4032448" cy="596156"/>
          </a:xfrm>
          <a:prstGeom prst="rect">
            <a:avLst/>
          </a:prstGeom>
        </p:spPr>
        <p:style>
          <a:lnRef idx="2">
            <a:schemeClr val="accent2"/>
          </a:lnRef>
          <a:fillRef idx="1">
            <a:schemeClr val="lt1"/>
          </a:fillRef>
          <a:effectRef idx="0">
            <a:schemeClr val="accent2"/>
          </a:effectRef>
          <a:fontRef idx="minor">
            <a:schemeClr val="dk1"/>
          </a:fontRef>
        </p:style>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ПО  ЮГУ РОССИИ</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
        <p:nvSpPr>
          <p:cNvPr id="3" name="Скругленный прямоугольник 2"/>
          <p:cNvSpPr/>
          <p:nvPr/>
        </p:nvSpPr>
        <p:spPr>
          <a:xfrm>
            <a:off x="251520" y="980728"/>
            <a:ext cx="4032448" cy="56166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itchFamily="18" charset="0"/>
                <a:cs typeface="Times New Roman" pitchFamily="18" charset="0"/>
              </a:rPr>
              <a:t>Издавна живут на юге России на реках Дон и Кубань казаки. Когда-то устремлялись сюда русские люди в поисках лучшей доли. Позднее стали казаки верными слугами царя, охраняя границы России. Интересные традиции сложились у казаков. При рождении мальчика дед и отец стреляли из ружей - это был знак, что родился будущий воин, защитник родной земли. </a:t>
            </a:r>
          </a:p>
          <a:p>
            <a:pPr algn="ctr"/>
            <a:r>
              <a:rPr lang="ru-RU" b="1" dirty="0" smtClean="0">
                <a:latin typeface="Times New Roman" pitchFamily="18" charset="0"/>
                <a:cs typeface="Times New Roman" pitchFamily="18" charset="0"/>
              </a:rPr>
              <a:t>Края эти благодатные: плодородная земля, тёплый климат. Богатый урожай собирают здесь хлеборобы. </a:t>
            </a:r>
          </a:p>
          <a:p>
            <a:pPr algn="ctr"/>
            <a:r>
              <a:rPr lang="ru-RU" b="1" dirty="0" smtClean="0">
                <a:latin typeface="Times New Roman" pitchFamily="18" charset="0"/>
                <a:cs typeface="Times New Roman" pitchFamily="18" charset="0"/>
              </a:rPr>
              <a:t>Живописны города юга России: </a:t>
            </a:r>
            <a:r>
              <a:rPr lang="ru-RU" b="1" u="sng" dirty="0" smtClean="0">
                <a:solidFill>
                  <a:srgbClr val="FF0000"/>
                </a:solidFill>
                <a:latin typeface="Times New Roman" pitchFamily="18" charset="0"/>
                <a:cs typeface="Times New Roman" pitchFamily="18" charset="0"/>
              </a:rPr>
              <a:t>Ростов - на - Дону, Ставрополь, Краснодар, Анапа, Сочи.</a:t>
            </a:r>
          </a:p>
          <a:p>
            <a:pPr algn="ctr"/>
            <a:endParaRPr lang="ru-RU" b="1" dirty="0">
              <a:latin typeface="Times New Roman" pitchFamily="18" charset="0"/>
              <a:cs typeface="Times New Roman" pitchFamily="18" charset="0"/>
            </a:endParaRPr>
          </a:p>
        </p:txBody>
      </p:sp>
      <p:sp>
        <p:nvSpPr>
          <p:cNvPr id="4" name="Скругленный прямоугольник 3"/>
          <p:cNvSpPr/>
          <p:nvPr/>
        </p:nvSpPr>
        <p:spPr>
          <a:xfrm>
            <a:off x="4572000" y="116632"/>
            <a:ext cx="4392488" cy="23762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ru-RU" b="1" u="sng" dirty="0" err="1" smtClean="0">
                <a:solidFill>
                  <a:srgbClr val="FF0000"/>
                </a:solidFill>
                <a:latin typeface="Times New Roman" pitchFamily="18" charset="0"/>
                <a:ea typeface="Times New Roman" pitchFamily="18" charset="0"/>
                <a:cs typeface="Times New Roman" pitchFamily="18" charset="0"/>
              </a:rPr>
              <a:t>Новоросси́йск</a:t>
            </a:r>
            <a:r>
              <a:rPr lang="ru-RU" u="sng" dirty="0" smtClean="0">
                <a:solidFill>
                  <a:srgbClr val="FF0000"/>
                </a:solidFill>
                <a:latin typeface="Times New Roman" pitchFamily="18" charset="0"/>
                <a:ea typeface="Times New Roman" pitchFamily="18" charset="0"/>
                <a:cs typeface="Times New Roman" pitchFamily="18" charset="0"/>
              </a:rPr>
              <a:t> </a:t>
            </a:r>
            <a:r>
              <a:rPr lang="ru-RU" b="1" dirty="0" smtClean="0">
                <a:solidFill>
                  <a:schemeClr val="tx1"/>
                </a:solidFill>
                <a:latin typeface="Times New Roman" pitchFamily="18" charset="0"/>
                <a:ea typeface="Times New Roman" pitchFamily="18" charset="0"/>
                <a:cs typeface="Times New Roman" pitchFamily="18" charset="0"/>
              </a:rPr>
              <a:t>— город на юге России,  важный транспортный центр. В городе расположена Военно-морская база Черноморского флота Российской        Федерации и крупнейший порт России и Чёрного моря. Новороссийск получил звание города - героя.</a:t>
            </a:r>
            <a:endParaRPr lang="ru-RU" sz="2400" b="1" dirty="0" smtClean="0">
              <a:solidFill>
                <a:schemeClr val="tx1"/>
              </a:solidFill>
              <a:latin typeface="Times New Roman" pitchFamily="18" charset="0"/>
              <a:cs typeface="Times New Roman" pitchFamily="18" charset="0"/>
            </a:endParaRPr>
          </a:p>
        </p:txBody>
      </p:sp>
      <p:pic>
        <p:nvPicPr>
          <p:cNvPr id="3075" name="Picture 3" descr="https://wikiway.com/upload/hl-photo/8d3/251/novorossiysk_6.jpg"/>
          <p:cNvPicPr>
            <a:picLocks noChangeAspect="1" noChangeArrowheads="1"/>
          </p:cNvPicPr>
          <p:nvPr/>
        </p:nvPicPr>
        <p:blipFill>
          <a:blip r:embed="rId2" cstate="print"/>
          <a:srcRect/>
          <a:stretch>
            <a:fillRect/>
          </a:stretch>
        </p:blipFill>
        <p:spPr bwMode="auto">
          <a:xfrm>
            <a:off x="4355976" y="2708920"/>
            <a:ext cx="467360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ipe(down)">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9512" y="188640"/>
            <a:ext cx="4032448" cy="38164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indent="177800" fontAlgn="base">
              <a:spcBef>
                <a:spcPct val="0"/>
              </a:spcBef>
              <a:spcAft>
                <a:spcPct val="0"/>
              </a:spcAft>
            </a:pPr>
            <a:r>
              <a:rPr lang="ru-RU" b="1" dirty="0" smtClean="0">
                <a:solidFill>
                  <a:schemeClr val="tx1"/>
                </a:solidFill>
                <a:latin typeface="Times New Roman" pitchFamily="18" charset="0"/>
                <a:ea typeface="Arial" pitchFamily="34" charset="0"/>
                <a:cs typeface="Times New Roman" pitchFamily="18" charset="0"/>
              </a:rPr>
              <a:t>Удивительно красива природа </a:t>
            </a:r>
            <a:r>
              <a:rPr lang="ru-RU" b="1" u="sng" dirty="0" smtClean="0">
                <a:solidFill>
                  <a:srgbClr val="FF0000"/>
                </a:solidFill>
                <a:latin typeface="Times New Roman" pitchFamily="18" charset="0"/>
                <a:ea typeface="Arial" pitchFamily="34" charset="0"/>
                <a:cs typeface="Times New Roman" pitchFamily="18" charset="0"/>
              </a:rPr>
              <a:t>Северного</a:t>
            </a:r>
            <a:r>
              <a:rPr lang="ru-RU" b="1" u="sng" dirty="0" smtClean="0">
                <a:solidFill>
                  <a:srgbClr val="FF0000"/>
                </a:solidFill>
                <a:latin typeface="Times New Roman" pitchFamily="18" charset="0"/>
                <a:ea typeface="Microsoft Sans Serif" pitchFamily="34" charset="0"/>
                <a:cs typeface="Times New Roman" pitchFamily="18" charset="0"/>
              </a:rPr>
              <a:t> Кав</a:t>
            </a:r>
            <a:r>
              <a:rPr lang="ru-RU" b="1" u="sng" dirty="0" smtClean="0">
                <a:solidFill>
                  <a:srgbClr val="FF0000"/>
                </a:solidFill>
                <a:latin typeface="Times New Roman" pitchFamily="18" charset="0"/>
                <a:ea typeface="Arial" pitchFamily="34" charset="0"/>
                <a:cs typeface="Times New Roman" pitchFamily="18" charset="0"/>
              </a:rPr>
              <a:t>каза: </a:t>
            </a:r>
            <a:r>
              <a:rPr lang="ru-RU" b="1" dirty="0" smtClean="0">
                <a:solidFill>
                  <a:schemeClr val="tx1"/>
                </a:solidFill>
                <a:latin typeface="Times New Roman" pitchFamily="18" charset="0"/>
                <a:ea typeface="Arial" pitchFamily="34" charset="0"/>
                <a:cs typeface="Times New Roman" pitchFamily="18" charset="0"/>
              </a:rPr>
              <a:t>суровые горные вершины, покрытые</a:t>
            </a:r>
            <a:r>
              <a:rPr lang="ru-RU" b="1" dirty="0" smtClean="0">
                <a:solidFill>
                  <a:schemeClr val="tx1"/>
                </a:solidFill>
                <a:latin typeface="Times New Roman" pitchFamily="18" charset="0"/>
                <a:ea typeface="Microsoft Sans Serif" pitchFamily="34" charset="0"/>
                <a:cs typeface="Times New Roman" pitchFamily="18" charset="0"/>
              </a:rPr>
              <a:t> сне</a:t>
            </a:r>
            <a:r>
              <a:rPr lang="ru-RU" b="1" dirty="0" smtClean="0">
                <a:solidFill>
                  <a:schemeClr val="tx1"/>
                </a:solidFill>
                <a:latin typeface="Times New Roman" pitchFamily="18" charset="0"/>
                <a:ea typeface="Arial" pitchFamily="34" charset="0"/>
                <a:cs typeface="Times New Roman" pitchFamily="18" charset="0"/>
              </a:rPr>
              <a:t>гом, чистый, прозрачный горный воздух, студеные, быстрые горные реки. Славится</a:t>
            </a:r>
            <a:r>
              <a:rPr lang="ru-RU" b="1" dirty="0" smtClean="0">
                <a:solidFill>
                  <a:schemeClr val="tx1"/>
                </a:solidFill>
                <a:latin typeface="Times New Roman" pitchFamily="18" charset="0"/>
                <a:ea typeface="Microsoft Sans Serif" pitchFamily="34" charset="0"/>
                <a:cs typeface="Times New Roman" pitchFamily="18" charset="0"/>
              </a:rPr>
              <a:t> Кавказ: </a:t>
            </a:r>
            <a:r>
              <a:rPr lang="ru-RU" b="1" dirty="0" smtClean="0">
                <a:solidFill>
                  <a:schemeClr val="tx1"/>
                </a:solidFill>
                <a:latin typeface="Times New Roman" pitchFamily="18" charset="0"/>
                <a:ea typeface="Arial" pitchFamily="34" charset="0"/>
                <a:cs typeface="Times New Roman" pitchFamily="18" charset="0"/>
              </a:rPr>
              <a:t>своими целебными минеральными водами,</a:t>
            </a:r>
            <a:r>
              <a:rPr lang="ru-RU" b="1" dirty="0" smtClean="0">
                <a:solidFill>
                  <a:schemeClr val="tx1"/>
                </a:solidFill>
                <a:latin typeface="Times New Roman" pitchFamily="18" charset="0"/>
                <a:ea typeface="Microsoft Sans Serif" pitchFamily="34" charset="0"/>
                <a:cs typeface="Times New Roman" pitchFamily="18" charset="0"/>
              </a:rPr>
              <a:t> кото</a:t>
            </a:r>
            <a:r>
              <a:rPr lang="ru-RU" b="1" dirty="0" smtClean="0">
                <a:solidFill>
                  <a:schemeClr val="tx1"/>
                </a:solidFill>
                <a:latin typeface="Times New Roman" pitchFamily="18" charset="0"/>
                <a:ea typeface="Arial" pitchFamily="34" charset="0"/>
                <a:cs typeface="Times New Roman" pitchFamily="18" charset="0"/>
              </a:rPr>
              <a:t>рые помогают при многих заболеваниях. Здесь  находятся города</a:t>
            </a:r>
            <a:r>
              <a:rPr lang="ru-RU" b="1" dirty="0" smtClean="0">
                <a:solidFill>
                  <a:schemeClr val="tx1"/>
                </a:solidFill>
                <a:latin typeface="Times New Roman" pitchFamily="18" charset="0"/>
                <a:ea typeface="Microsoft Sans Serif" pitchFamily="34" charset="0"/>
                <a:cs typeface="Times New Roman" pitchFamily="18" charset="0"/>
              </a:rPr>
              <a:t> </a:t>
            </a:r>
            <a:r>
              <a:rPr lang="ru-RU" b="1" u="sng" dirty="0" err="1" smtClean="0">
                <a:solidFill>
                  <a:srgbClr val="FF0000"/>
                </a:solidFill>
                <a:latin typeface="Times New Roman" pitchFamily="18" charset="0"/>
                <a:ea typeface="Microsoft Sans Serif" pitchFamily="34" charset="0"/>
                <a:cs typeface="Times New Roman" pitchFamily="18" charset="0"/>
              </a:rPr>
              <a:t>Нальчик,Пятигорск</a:t>
            </a:r>
            <a:r>
              <a:rPr lang="ru-RU" b="1" u="sng" dirty="0" smtClean="0">
                <a:solidFill>
                  <a:srgbClr val="FF0000"/>
                </a:solidFill>
                <a:latin typeface="Times New Roman" pitchFamily="18" charset="0"/>
                <a:ea typeface="Microsoft Sans Serif" pitchFamily="34" charset="0"/>
                <a:cs typeface="Times New Roman" pitchFamily="18" charset="0"/>
              </a:rPr>
              <a:t>, </a:t>
            </a:r>
            <a:r>
              <a:rPr lang="ru-RU" b="1" u="sng" dirty="0" err="1" smtClean="0">
                <a:solidFill>
                  <a:srgbClr val="FF0000"/>
                </a:solidFill>
                <a:latin typeface="Times New Roman" pitchFamily="18" charset="0"/>
                <a:ea typeface="Microsoft Sans Serif" pitchFamily="34" charset="0"/>
                <a:cs typeface="Times New Roman" pitchFamily="18" charset="0"/>
              </a:rPr>
              <a:t>Кисловодск,Владикавказ</a:t>
            </a:r>
            <a:r>
              <a:rPr lang="ru-RU" b="1" u="sng" dirty="0" smtClean="0">
                <a:solidFill>
                  <a:srgbClr val="FF0000"/>
                </a:solidFill>
                <a:latin typeface="Times New Roman" pitchFamily="18" charset="0"/>
                <a:ea typeface="Microsoft Sans Serif" pitchFamily="34" charset="0"/>
                <a:cs typeface="Times New Roman" pitchFamily="18" charset="0"/>
              </a:rPr>
              <a:t>, Назрань, Грозный, </a:t>
            </a:r>
            <a:r>
              <a:rPr lang="ru-RU" b="1" u="sng" dirty="0" err="1" smtClean="0">
                <a:solidFill>
                  <a:srgbClr val="FF0000"/>
                </a:solidFill>
                <a:latin typeface="Times New Roman" pitchFamily="18" charset="0"/>
                <a:ea typeface="Microsoft Sans Serif" pitchFamily="34" charset="0"/>
                <a:cs typeface="Times New Roman" pitchFamily="18" charset="0"/>
              </a:rPr>
              <a:t>Ма</a:t>
            </a:r>
            <a:r>
              <a:rPr lang="ru-RU" b="1" u="sng" dirty="0" smtClean="0">
                <a:solidFill>
                  <a:srgbClr val="FF0000"/>
                </a:solidFill>
                <a:latin typeface="Times New Roman" pitchFamily="18" charset="0"/>
                <a:ea typeface="Microsoft Sans Serif" pitchFamily="34" charset="0"/>
                <a:cs typeface="Times New Roman" pitchFamily="18" charset="0"/>
              </a:rPr>
              <a:t> </a:t>
            </a:r>
            <a:r>
              <a:rPr lang="ru-RU" b="1" u="sng" dirty="0" err="1" smtClean="0">
                <a:solidFill>
                  <a:srgbClr val="FF0000"/>
                </a:solidFill>
                <a:latin typeface="Times New Roman" pitchFamily="18" charset="0"/>
                <a:ea typeface="Microsoft Sans Serif" pitchFamily="34" charset="0"/>
                <a:cs typeface="Times New Roman" pitchFamily="18" charset="0"/>
              </a:rPr>
              <a:t>хачкала</a:t>
            </a:r>
            <a:r>
              <a:rPr lang="ru-RU" b="1" u="sng" dirty="0" smtClean="0">
                <a:solidFill>
                  <a:srgbClr val="FF0000"/>
                </a:solidFill>
                <a:latin typeface="Times New Roman" pitchFamily="18" charset="0"/>
                <a:ea typeface="Microsoft Sans Serif" pitchFamily="34" charset="0"/>
                <a:cs typeface="Times New Roman" pitchFamily="18" charset="0"/>
              </a:rPr>
              <a:t>.</a:t>
            </a:r>
            <a:endParaRPr lang="ru-RU" sz="2000" b="1" u="sng" dirty="0" smtClean="0">
              <a:solidFill>
                <a:srgbClr val="FF0000"/>
              </a:solidFill>
              <a:latin typeface="Times New Roman" pitchFamily="18" charset="0"/>
              <a:cs typeface="Times New Roman" pitchFamily="18" charset="0"/>
            </a:endParaRPr>
          </a:p>
        </p:txBody>
      </p:sp>
      <p:sp>
        <p:nvSpPr>
          <p:cNvPr id="2049" name="Rectangle 1"/>
          <p:cNvSpPr>
            <a:spLocks noChangeArrowheads="1"/>
          </p:cNvSpPr>
          <p:nvPr/>
        </p:nvSpPr>
        <p:spPr bwMode="auto">
          <a:xfrm>
            <a:off x="4499992" y="2145342"/>
            <a:ext cx="4032448"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148"/>
          <p:cNvPicPr>
            <a:picLocks noChangeAspect="1" noChangeArrowheads="1"/>
          </p:cNvPicPr>
          <p:nvPr/>
        </p:nvPicPr>
        <p:blipFill>
          <a:blip r:embed="rId2" cstate="print"/>
          <a:srcRect/>
          <a:stretch>
            <a:fillRect/>
          </a:stretch>
        </p:blipFill>
        <p:spPr bwMode="auto">
          <a:xfrm>
            <a:off x="4355976" y="404664"/>
            <a:ext cx="4512501" cy="3384376"/>
          </a:xfrm>
          <a:prstGeom prst="rect">
            <a:avLst/>
          </a:prstGeom>
          <a:noFill/>
        </p:spPr>
      </p:pic>
      <p:sp>
        <p:nvSpPr>
          <p:cNvPr id="7" name="Скругленный прямоугольник 6"/>
          <p:cNvSpPr/>
          <p:nvPr/>
        </p:nvSpPr>
        <p:spPr>
          <a:xfrm>
            <a:off x="179512" y="4149080"/>
            <a:ext cx="4320480" cy="25922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indent="177800" algn="just" fontAlgn="base">
              <a:spcBef>
                <a:spcPct val="0"/>
              </a:spcBef>
              <a:spcAft>
                <a:spcPct val="0"/>
              </a:spcAft>
            </a:pPr>
            <a:r>
              <a:rPr lang="ru-RU" b="1" dirty="0" smtClean="0">
                <a:solidFill>
                  <a:schemeClr val="tx1"/>
                </a:solidFill>
                <a:latin typeface="Times New Roman" pitchFamily="18" charset="0"/>
                <a:ea typeface="Arial" pitchFamily="34" charset="0"/>
                <a:cs typeface="Times New Roman" pitchFamily="18" charset="0"/>
              </a:rPr>
              <a:t>Свыше тридцати народов бок о бок живут здесь не одно столетие. Это </a:t>
            </a:r>
            <a:r>
              <a:rPr lang="ru-RU" b="1" u="sng" dirty="0" smtClean="0">
                <a:solidFill>
                  <a:schemeClr val="tx1"/>
                </a:solidFill>
                <a:latin typeface="Times New Roman" pitchFamily="18" charset="0"/>
                <a:ea typeface="Arial" pitchFamily="34" charset="0"/>
                <a:cs typeface="Times New Roman" pitchFamily="18" charset="0"/>
              </a:rPr>
              <a:t>аварцы, адыгейцы, черкесы, кабардинцы, балкарцы, карачаевцы,</a:t>
            </a:r>
            <a:r>
              <a:rPr lang="ru-RU" b="1" u="sng" dirty="0" smtClean="0">
                <a:solidFill>
                  <a:schemeClr val="tx1"/>
                </a:solidFill>
                <a:latin typeface="Times New Roman" pitchFamily="18" charset="0"/>
                <a:ea typeface="Microsoft Sans Serif" pitchFamily="34" charset="0"/>
                <a:cs typeface="Times New Roman" pitchFamily="18" charset="0"/>
              </a:rPr>
              <a:t> осе</a:t>
            </a:r>
            <a:r>
              <a:rPr lang="ru-RU" b="1" u="sng" dirty="0" smtClean="0">
                <a:solidFill>
                  <a:schemeClr val="tx1"/>
                </a:solidFill>
                <a:latin typeface="Times New Roman" pitchFamily="18" charset="0"/>
                <a:ea typeface="Arial" pitchFamily="34" charset="0"/>
                <a:cs typeface="Times New Roman" pitchFamily="18" charset="0"/>
              </a:rPr>
              <a:t>тины, ногайцы, ингуши, чеченцы и другие.</a:t>
            </a:r>
            <a:r>
              <a:rPr lang="ru-RU" b="1" u="sng" dirty="0" smtClean="0">
                <a:solidFill>
                  <a:schemeClr val="tx1"/>
                </a:solidFill>
                <a:latin typeface="Times New Roman" pitchFamily="18" charset="0"/>
                <a:ea typeface="Microsoft Sans Serif" pitchFamily="34" charset="0"/>
                <a:cs typeface="Times New Roman" pitchFamily="18" charset="0"/>
              </a:rPr>
              <a:t> </a:t>
            </a:r>
            <a:r>
              <a:rPr lang="ru-RU" b="1" dirty="0" smtClean="0">
                <a:solidFill>
                  <a:schemeClr val="tx1"/>
                </a:solidFill>
                <a:latin typeface="Times New Roman" pitchFamily="18" charset="0"/>
                <a:ea typeface="Microsoft Sans Serif" pitchFamily="34" charset="0"/>
                <a:cs typeface="Times New Roman" pitchFamily="18" charset="0"/>
              </a:rPr>
              <a:t>Мно</a:t>
            </a:r>
            <a:r>
              <a:rPr lang="ru-RU" b="1" dirty="0" smtClean="0">
                <a:solidFill>
                  <a:schemeClr val="tx1"/>
                </a:solidFill>
                <a:latin typeface="Times New Roman" pitchFamily="18" charset="0"/>
                <a:ea typeface="Arial" pitchFamily="34" charset="0"/>
                <a:cs typeface="Times New Roman" pitchFamily="18" charset="0"/>
              </a:rPr>
              <a:t>го мудрых и удивительно красивых праздников и обычаев есть у народов Северного</a:t>
            </a:r>
            <a:r>
              <a:rPr lang="ru-RU" b="1" dirty="0" smtClean="0">
                <a:solidFill>
                  <a:schemeClr val="tx1"/>
                </a:solidFill>
                <a:latin typeface="Times New Roman" pitchFamily="18" charset="0"/>
                <a:ea typeface="Microsoft Sans Serif" pitchFamily="34" charset="0"/>
                <a:cs typeface="Times New Roman" pitchFamily="18" charset="0"/>
              </a:rPr>
              <a:t> Кавказа.</a:t>
            </a:r>
            <a:endParaRPr lang="ru-RU" b="1" dirty="0" smtClean="0">
              <a:solidFill>
                <a:schemeClr val="tx1"/>
              </a:solidFill>
              <a:latin typeface="Arial" pitchFamily="34" charset="0"/>
              <a:cs typeface="Arial" pitchFamily="34" charset="0"/>
            </a:endParaRPr>
          </a:p>
        </p:txBody>
      </p:sp>
      <p:pic>
        <p:nvPicPr>
          <p:cNvPr id="2054" name="Picture 6" descr=" Жемчужиной окрестностей Нальчика являются Чегемские водопады - уникальное место, куда можно сходить в Нальчике туристу."/>
          <p:cNvPicPr>
            <a:picLocks noChangeAspect="1" noChangeArrowheads="1"/>
          </p:cNvPicPr>
          <p:nvPr/>
        </p:nvPicPr>
        <p:blipFill>
          <a:blip r:embed="rId3" cstate="print"/>
          <a:srcRect/>
          <a:stretch>
            <a:fillRect/>
          </a:stretch>
        </p:blipFill>
        <p:spPr bwMode="auto">
          <a:xfrm>
            <a:off x="4932040" y="3861048"/>
            <a:ext cx="3573669" cy="2682634"/>
          </a:xfrm>
          <a:prstGeom prst="rect">
            <a:avLst/>
          </a:prstGeom>
          <a:ln>
            <a:noFill/>
          </a:ln>
          <a:effectLst>
            <a:outerShdw blurRad="190500" algn="tl" rotWithShape="0">
              <a:srgbClr val="000000">
                <a:alpha val="70000"/>
              </a:srgbClr>
            </a:outerShdw>
          </a:effectLst>
        </p:spPr>
      </p:pic>
      <p:sp>
        <p:nvSpPr>
          <p:cNvPr id="10" name="Прямоугольник 9"/>
          <p:cNvSpPr/>
          <p:nvPr/>
        </p:nvSpPr>
        <p:spPr>
          <a:xfrm>
            <a:off x="5724128" y="6550223"/>
            <a:ext cx="1944216"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Чегемские водопады</a:t>
            </a:r>
            <a:endParaRPr lang="ru-RU" sz="1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wipe(down)">
                                      <p:cBhvr>
                                        <p:cTn id="10" dur="500"/>
                                        <p:tgtEl>
                                          <p:spTgt spid="205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2195736" y="2204864"/>
            <a:ext cx="1627283" cy="1156227"/>
          </a:xfrm>
          <a:prstGeom prst="rect">
            <a:avLst/>
          </a:prstGeom>
          <a:ln>
            <a:noFill/>
          </a:ln>
          <a:effectLst>
            <a:outerShdw blurRad="190500" algn="tl" rotWithShape="0">
              <a:srgbClr val="000000">
                <a:alpha val="70000"/>
              </a:srgbClr>
            </a:outerShdw>
          </a:effectLst>
        </p:spPr>
      </p:pic>
      <p:pic>
        <p:nvPicPr>
          <p:cNvPr id="6" name="Picture 2"/>
          <p:cNvPicPr>
            <a:picLocks noChangeAspect="1" noChangeArrowheads="1"/>
          </p:cNvPicPr>
          <p:nvPr/>
        </p:nvPicPr>
        <p:blipFill>
          <a:blip r:embed="rId3" cstate="print"/>
          <a:srcRect/>
          <a:stretch>
            <a:fillRect/>
          </a:stretch>
        </p:blipFill>
        <p:spPr bwMode="auto">
          <a:xfrm>
            <a:off x="611560" y="2132856"/>
            <a:ext cx="1224136" cy="1385722"/>
          </a:xfrm>
          <a:prstGeom prst="rect">
            <a:avLst/>
          </a:prstGeom>
          <a:ln>
            <a:noFill/>
          </a:ln>
          <a:effectLst>
            <a:outerShdw blurRad="190500" algn="tl" rotWithShape="0">
              <a:srgbClr val="000000">
                <a:alpha val="70000"/>
              </a:srgbClr>
            </a:outerShdw>
          </a:effectLst>
        </p:spPr>
      </p:pic>
      <p:sp>
        <p:nvSpPr>
          <p:cNvPr id="8" name="Скругленный прямоугольник 7"/>
          <p:cNvSpPr/>
          <p:nvPr/>
        </p:nvSpPr>
        <p:spPr>
          <a:xfrm>
            <a:off x="107504" y="116632"/>
            <a:ext cx="4176464" cy="19442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fontAlgn="base">
              <a:spcBef>
                <a:spcPct val="0"/>
              </a:spcBef>
              <a:spcAft>
                <a:spcPct val="0"/>
              </a:spcAft>
            </a:pPr>
            <a:endParaRPr lang="ru-RU" sz="1400" b="1" dirty="0" smtClean="0">
              <a:solidFill>
                <a:schemeClr val="tx1"/>
              </a:solidFill>
              <a:latin typeface="Times New Roman" pitchFamily="18" charset="0"/>
              <a:ea typeface="Calibri" pitchFamily="34" charset="0"/>
              <a:cs typeface="Times New Roman" pitchFamily="18" charset="0"/>
            </a:endParaRPr>
          </a:p>
          <a:p>
            <a:pPr lvl="0" algn="ctr" fontAlgn="base">
              <a:spcBef>
                <a:spcPct val="0"/>
              </a:spcBef>
              <a:spcAft>
                <a:spcPct val="0"/>
              </a:spcAft>
            </a:pPr>
            <a:r>
              <a:rPr lang="ru-RU" sz="1600" b="1" u="sng" dirty="0" smtClean="0">
                <a:solidFill>
                  <a:srgbClr val="FF0000"/>
                </a:solidFill>
                <a:latin typeface="Times New Roman" pitchFamily="18" charset="0"/>
                <a:ea typeface="Calibri" pitchFamily="34" charset="0"/>
                <a:cs typeface="Times New Roman" pitchFamily="18" charset="0"/>
              </a:rPr>
              <a:t>Наша малая родина </a:t>
            </a:r>
          </a:p>
          <a:p>
            <a:pPr fontAlgn="base">
              <a:spcBef>
                <a:spcPct val="0"/>
              </a:spcBef>
              <a:spcAft>
                <a:spcPct val="0"/>
              </a:spcAft>
            </a:pPr>
            <a:r>
              <a:rPr lang="ru-RU" sz="1400" b="1" u="sng" dirty="0" smtClean="0">
                <a:solidFill>
                  <a:srgbClr val="FF0000"/>
                </a:solidFill>
                <a:latin typeface="Times New Roman" pitchFamily="18" charset="0"/>
                <a:cs typeface="Times New Roman" pitchFamily="18" charset="0"/>
              </a:rPr>
              <a:t>Карачаево-Черкесия –</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одна из многонациональных регионов России. Здесь  проживают представители  более 80 национальностей: карачаевцы – 40,6 % русские – 31,4 % черкесы – 11,8 абазины - 7,7 % ногайцы – 3,3 % и др.</a:t>
            </a:r>
          </a:p>
          <a:p>
            <a:pPr fontAlgn="base">
              <a:spcBef>
                <a:spcPct val="0"/>
              </a:spcBef>
              <a:spcAft>
                <a:spcPct val="0"/>
              </a:spcAft>
            </a:pPr>
            <a:r>
              <a:rPr lang="ru-RU" sz="1400" b="1" dirty="0" smtClean="0">
                <a:latin typeface="Times New Roman" pitchFamily="18" charset="0"/>
                <a:cs typeface="Times New Roman" pitchFamily="18" charset="0"/>
              </a:rPr>
              <a:t>Все народы живут в мире и согласии.  </a:t>
            </a:r>
          </a:p>
          <a:p>
            <a:pPr lvl="0" fontAlgn="base">
              <a:spcBef>
                <a:spcPct val="0"/>
              </a:spcBef>
              <a:spcAft>
                <a:spcPct val="0"/>
              </a:spcAft>
            </a:pPr>
            <a:endParaRPr lang="ru-RU" b="1" u="sng" dirty="0" smtClean="0">
              <a:solidFill>
                <a:srgbClr val="FF0000"/>
              </a:solidFill>
              <a:latin typeface="Arial" pitchFamily="34" charset="0"/>
              <a:cs typeface="Arial" pitchFamily="34" charset="0"/>
            </a:endParaRPr>
          </a:p>
        </p:txBody>
      </p:sp>
      <p:pic>
        <p:nvPicPr>
          <p:cNvPr id="11" name="Рисунок 10" descr="C:\Users\user\Desktop\домбай.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501008"/>
            <a:ext cx="4104456" cy="3240360"/>
          </a:xfrm>
          <a:prstGeom prst="rect">
            <a:avLst/>
          </a:prstGeom>
          <a:noFill/>
          <a:ln>
            <a:noFill/>
          </a:ln>
        </p:spPr>
      </p:pic>
      <p:sp>
        <p:nvSpPr>
          <p:cNvPr id="12" name="Скругленный прямоугольник 11"/>
          <p:cNvSpPr/>
          <p:nvPr/>
        </p:nvSpPr>
        <p:spPr>
          <a:xfrm>
            <a:off x="4355976" y="116632"/>
            <a:ext cx="4608512" cy="6552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latin typeface="Times New Roman" pitchFamily="18" charset="0"/>
                <a:cs typeface="Times New Roman" pitchFamily="18" charset="0"/>
              </a:rPr>
              <a:t>Уголок большой России – горный край родной – так поэтично называют нашу республику. </a:t>
            </a:r>
            <a:r>
              <a:rPr lang="ru-RU" sz="1400" b="1" u="sng" dirty="0" err="1" smtClean="0">
                <a:solidFill>
                  <a:srgbClr val="FF0000"/>
                </a:solidFill>
                <a:latin typeface="Times New Roman" pitchFamily="18" charset="0"/>
                <a:cs typeface="Times New Roman" pitchFamily="18" charset="0"/>
              </a:rPr>
              <a:t>Карачаево</a:t>
            </a:r>
            <a:r>
              <a:rPr lang="ru-RU" sz="1400" b="1" u="sng" dirty="0" smtClean="0">
                <a:solidFill>
                  <a:srgbClr val="FF0000"/>
                </a:solidFill>
                <a:latin typeface="Times New Roman" pitchFamily="18" charset="0"/>
                <a:cs typeface="Times New Roman" pitchFamily="18" charset="0"/>
              </a:rPr>
              <a:t> – </a:t>
            </a:r>
            <a:r>
              <a:rPr lang="ru-RU" sz="1400" b="1" u="sng" dirty="0" err="1" smtClean="0">
                <a:solidFill>
                  <a:srgbClr val="FF0000"/>
                </a:solidFill>
                <a:latin typeface="Times New Roman" pitchFamily="18" charset="0"/>
                <a:cs typeface="Times New Roman" pitchFamily="18" charset="0"/>
              </a:rPr>
              <a:t>Черкесия</a:t>
            </a:r>
            <a:r>
              <a:rPr lang="ru-RU" sz="1400" b="1" dirty="0" smtClean="0">
                <a:solidFill>
                  <a:srgbClr val="FF0000"/>
                </a:solidFill>
                <a:latin typeface="Times New Roman" pitchFamily="18" charset="0"/>
                <a:cs typeface="Times New Roman" pitchFamily="18" charset="0"/>
              </a:rPr>
              <a:t> </a:t>
            </a:r>
            <a:r>
              <a:rPr lang="ru-RU" sz="1400" b="1" dirty="0" smtClean="0">
                <a:latin typeface="Times New Roman" pitchFamily="18" charset="0"/>
                <a:cs typeface="Times New Roman" pitchFamily="18" charset="0"/>
              </a:rPr>
              <a:t>щедро одарена природой. Обилие солнца, горные цепи со снежными шапками, все это  </a:t>
            </a:r>
            <a:r>
              <a:rPr lang="ru-RU" sz="1400" b="1" u="sng" dirty="0" smtClean="0">
                <a:solidFill>
                  <a:srgbClr val="FF0000"/>
                </a:solidFill>
                <a:latin typeface="Times New Roman" pitchFamily="18" charset="0"/>
                <a:cs typeface="Times New Roman" pitchFamily="18" charset="0"/>
              </a:rPr>
              <a:t>Карачаево-Черкесия</a:t>
            </a:r>
            <a:r>
              <a:rPr lang="ru-RU" sz="1400" b="1" dirty="0" smtClean="0">
                <a:solidFill>
                  <a:srgbClr val="FF0000"/>
                </a:solidFill>
                <a:latin typeface="Times New Roman" pitchFamily="18" charset="0"/>
                <a:cs typeface="Times New Roman" pitchFamily="18" charset="0"/>
              </a:rPr>
              <a:t>, </a:t>
            </a:r>
            <a:r>
              <a:rPr lang="ru-RU" sz="1400" b="1" dirty="0" smtClean="0">
                <a:latin typeface="Times New Roman" pitchFamily="18" charset="0"/>
                <a:cs typeface="Times New Roman" pitchFamily="18" charset="0"/>
              </a:rPr>
              <a:t>это наша Родина.</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Горы громадные и неприступные со сверкающими на солнце вершинами и кочующими над ними белоснежными облаками – это </a:t>
            </a:r>
            <a:r>
              <a:rPr lang="ru-RU" sz="1400" b="1" u="sng" dirty="0" err="1" smtClean="0">
                <a:solidFill>
                  <a:srgbClr val="FF0000"/>
                </a:solidFill>
                <a:latin typeface="Times New Roman" pitchFamily="18" charset="0"/>
                <a:cs typeface="Times New Roman" pitchFamily="18" charset="0"/>
              </a:rPr>
              <a:t>Карачаево</a:t>
            </a:r>
            <a:r>
              <a:rPr lang="ru-RU" sz="1400" b="1" u="sng" dirty="0" smtClean="0">
                <a:solidFill>
                  <a:srgbClr val="FF0000"/>
                </a:solidFill>
                <a:latin typeface="Times New Roman" pitchFamily="18" charset="0"/>
                <a:cs typeface="Times New Roman" pitchFamily="18" charset="0"/>
              </a:rPr>
              <a:t> – </a:t>
            </a:r>
            <a:r>
              <a:rPr lang="ru-RU" sz="1400" b="1" u="sng" dirty="0" err="1" smtClean="0">
                <a:solidFill>
                  <a:srgbClr val="FF0000"/>
                </a:solidFill>
                <a:latin typeface="Times New Roman" pitchFamily="18" charset="0"/>
                <a:cs typeface="Times New Roman" pitchFamily="18" charset="0"/>
              </a:rPr>
              <a:t>Черкесия</a:t>
            </a:r>
            <a:r>
              <a:rPr lang="ru-RU" sz="1400" b="1" u="sng" dirty="0" smtClean="0">
                <a:solidFill>
                  <a:srgbClr val="FF0000"/>
                </a:solidFill>
                <a:latin typeface="Times New Roman" pitchFamily="18" charset="0"/>
                <a:cs typeface="Times New Roman" pitchFamily="18" charset="0"/>
              </a:rPr>
              <a:t>!</a:t>
            </a:r>
            <a:endParaRPr lang="ru-RU" sz="1400" dirty="0" smtClean="0">
              <a:solidFill>
                <a:srgbClr val="FF0000"/>
              </a:solidFill>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Горные леса, высочайшие пихты и ели, альпийские луга с цветущим разнотравьем, вкусными ягодами и грибами – первозданное царство природы. И это – </a:t>
            </a:r>
            <a:r>
              <a:rPr lang="ru-RU" sz="1400" b="1" u="sng" dirty="0" err="1" smtClean="0">
                <a:solidFill>
                  <a:srgbClr val="FF0000"/>
                </a:solidFill>
                <a:latin typeface="Times New Roman" pitchFamily="18" charset="0"/>
                <a:cs typeface="Times New Roman" pitchFamily="18" charset="0"/>
              </a:rPr>
              <a:t>Карачаево</a:t>
            </a:r>
            <a:r>
              <a:rPr lang="ru-RU" sz="1400" b="1" u="sng" dirty="0" smtClean="0">
                <a:solidFill>
                  <a:srgbClr val="FF0000"/>
                </a:solidFill>
                <a:latin typeface="Times New Roman" pitchFamily="18" charset="0"/>
                <a:cs typeface="Times New Roman" pitchFamily="18" charset="0"/>
              </a:rPr>
              <a:t> – </a:t>
            </a:r>
            <a:r>
              <a:rPr lang="ru-RU" sz="1400" b="1" u="sng" dirty="0" err="1" smtClean="0">
                <a:solidFill>
                  <a:srgbClr val="FF0000"/>
                </a:solidFill>
                <a:latin typeface="Times New Roman" pitchFamily="18" charset="0"/>
                <a:cs typeface="Times New Roman" pitchFamily="18" charset="0"/>
              </a:rPr>
              <a:t>Черкесия</a:t>
            </a:r>
            <a:r>
              <a:rPr lang="ru-RU" sz="1400" b="1" u="sng" dirty="0" smtClean="0">
                <a:solidFill>
                  <a:srgbClr val="FF0000"/>
                </a:solidFill>
                <a:latin typeface="Times New Roman" pitchFamily="18" charset="0"/>
                <a:cs typeface="Times New Roman" pitchFamily="18" charset="0"/>
              </a:rPr>
              <a:t>!</a:t>
            </a:r>
            <a:endParaRPr lang="ru-RU" sz="1400" dirty="0" smtClean="0">
              <a:solidFill>
                <a:srgbClr val="FF0000"/>
              </a:solidFill>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Бешено бегущие реки, бездонные озера, грохочущие водопады, кристально чистые родники , мощные лавины – это </a:t>
            </a:r>
          </a:p>
          <a:p>
            <a:r>
              <a:rPr lang="ru-RU" sz="1400" b="1" u="sng" dirty="0" err="1" smtClean="0">
                <a:solidFill>
                  <a:srgbClr val="FF0000"/>
                </a:solidFill>
                <a:latin typeface="Times New Roman" pitchFamily="18" charset="0"/>
                <a:cs typeface="Times New Roman" pitchFamily="18" charset="0"/>
              </a:rPr>
              <a:t>Карачаево</a:t>
            </a:r>
            <a:r>
              <a:rPr lang="ru-RU" sz="1400" b="1" u="sng" dirty="0" smtClean="0">
                <a:solidFill>
                  <a:srgbClr val="FF0000"/>
                </a:solidFill>
                <a:latin typeface="Times New Roman" pitchFamily="18" charset="0"/>
                <a:cs typeface="Times New Roman" pitchFamily="18" charset="0"/>
              </a:rPr>
              <a:t> – </a:t>
            </a:r>
            <a:r>
              <a:rPr lang="ru-RU" sz="1400" b="1" u="sng" dirty="0" err="1" smtClean="0">
                <a:solidFill>
                  <a:srgbClr val="FF0000"/>
                </a:solidFill>
                <a:latin typeface="Times New Roman" pitchFamily="18" charset="0"/>
                <a:cs typeface="Times New Roman" pitchFamily="18" charset="0"/>
              </a:rPr>
              <a:t>Черкесия</a:t>
            </a:r>
            <a:r>
              <a:rPr lang="ru-RU" sz="1400" b="1" u="sng" dirty="0" smtClean="0">
                <a:solidFill>
                  <a:srgbClr val="FF0000"/>
                </a:solidFill>
                <a:latin typeface="Times New Roman" pitchFamily="18" charset="0"/>
                <a:cs typeface="Times New Roman" pitchFamily="18" charset="0"/>
              </a:rPr>
              <a:t>!</a:t>
            </a:r>
            <a:endParaRPr lang="ru-RU" sz="1400" dirty="0" smtClean="0">
              <a:solidFill>
                <a:srgbClr val="FF0000"/>
              </a:solidFill>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Люди гордые, красивые, гостеприимные с вековыми традициями предков. А как много тайн хранит наша земля! </a:t>
            </a:r>
          </a:p>
          <a:p>
            <a:r>
              <a:rPr lang="ru-RU" sz="1400" b="1" u="sng" dirty="0" smtClean="0">
                <a:solidFill>
                  <a:srgbClr val="FF0000"/>
                </a:solidFill>
                <a:latin typeface="Times New Roman" pitchFamily="18" charset="0"/>
                <a:cs typeface="Times New Roman" pitchFamily="18" charset="0"/>
              </a:rPr>
              <a:t>Это – </a:t>
            </a:r>
            <a:r>
              <a:rPr lang="ru-RU" sz="1400" b="1" u="sng" dirty="0" err="1" smtClean="0">
                <a:solidFill>
                  <a:srgbClr val="FF0000"/>
                </a:solidFill>
                <a:latin typeface="Times New Roman" pitchFamily="18" charset="0"/>
                <a:cs typeface="Times New Roman" pitchFamily="18" charset="0"/>
              </a:rPr>
              <a:t>Карачаево</a:t>
            </a:r>
            <a:r>
              <a:rPr lang="ru-RU" sz="1400" b="1" u="sng" dirty="0" smtClean="0">
                <a:solidFill>
                  <a:srgbClr val="FF0000"/>
                </a:solidFill>
                <a:latin typeface="Times New Roman" pitchFamily="18" charset="0"/>
                <a:cs typeface="Times New Roman" pitchFamily="18" charset="0"/>
              </a:rPr>
              <a:t> – </a:t>
            </a:r>
            <a:r>
              <a:rPr lang="ru-RU" sz="1400" b="1" u="sng" dirty="0" err="1" smtClean="0">
                <a:solidFill>
                  <a:srgbClr val="FF0000"/>
                </a:solidFill>
                <a:latin typeface="Times New Roman" pitchFamily="18" charset="0"/>
                <a:cs typeface="Times New Roman" pitchFamily="18" charset="0"/>
              </a:rPr>
              <a:t>Черкесия</a:t>
            </a:r>
            <a:r>
              <a:rPr lang="ru-RU" sz="1400" b="1" u="sng" dirty="0" smtClean="0">
                <a:solidFill>
                  <a:srgbClr val="FF0000"/>
                </a:solidFill>
                <a:latin typeface="Times New Roman" pitchFamily="18" charset="0"/>
                <a:cs typeface="Times New Roman" pitchFamily="18" charset="0"/>
              </a:rPr>
              <a:t>!</a:t>
            </a:r>
            <a:endParaRPr lang="ru-RU" sz="14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ru-RU" sz="1400" b="1" dirty="0" smtClean="0">
                <a:solidFill>
                  <a:schemeClr val="tx1"/>
                </a:solidFill>
                <a:latin typeface="Times New Roman" pitchFamily="18" charset="0"/>
                <a:ea typeface="Arial" pitchFamily="34" charset="0"/>
                <a:cs typeface="Times New Roman" pitchFamily="18" charset="0"/>
              </a:rPr>
              <a:t>  Предмет особой гордости </a:t>
            </a:r>
            <a:r>
              <a:rPr lang="ru-RU" sz="1400" b="1" u="sng" dirty="0" err="1" smtClean="0">
                <a:solidFill>
                  <a:srgbClr val="FF0000"/>
                </a:solidFill>
                <a:latin typeface="Times New Roman" pitchFamily="18" charset="0"/>
                <a:ea typeface="Arial" pitchFamily="34" charset="0"/>
                <a:cs typeface="Times New Roman" pitchFamily="18" charset="0"/>
              </a:rPr>
              <a:t>Карачаево</a:t>
            </a:r>
            <a:r>
              <a:rPr lang="ru-RU" sz="1400" b="1" u="sng" dirty="0" smtClean="0">
                <a:solidFill>
                  <a:srgbClr val="FF0000"/>
                </a:solidFill>
                <a:latin typeface="Times New Roman" pitchFamily="18" charset="0"/>
                <a:ea typeface="Arial" pitchFamily="34" charset="0"/>
                <a:cs typeface="Times New Roman" pitchFamily="18" charset="0"/>
              </a:rPr>
              <a:t> - </a:t>
            </a:r>
            <a:r>
              <a:rPr lang="ru-RU" sz="1400" b="1" u="sng" dirty="0" err="1" smtClean="0">
                <a:solidFill>
                  <a:srgbClr val="FF0000"/>
                </a:solidFill>
                <a:latin typeface="Times New Roman" pitchFamily="18" charset="0"/>
                <a:ea typeface="Arial" pitchFamily="34" charset="0"/>
                <a:cs typeface="Times New Roman" pitchFamily="18" charset="0"/>
              </a:rPr>
              <a:t>Черкесии</a:t>
            </a:r>
            <a:r>
              <a:rPr lang="ru-RU" sz="1400" b="1" dirty="0" smtClean="0">
                <a:solidFill>
                  <a:srgbClr val="FF0000"/>
                </a:solidFill>
                <a:latin typeface="Times New Roman" pitchFamily="18" charset="0"/>
                <a:ea typeface="Arial" pitchFamily="34" charset="0"/>
                <a:cs typeface="Times New Roman" pitchFamily="18" charset="0"/>
              </a:rPr>
              <a:t> </a:t>
            </a:r>
            <a:r>
              <a:rPr lang="ru-RU" sz="1400" b="1" dirty="0" smtClean="0">
                <a:solidFill>
                  <a:schemeClr val="tx1"/>
                </a:solidFill>
                <a:latin typeface="Times New Roman" pitchFamily="18" charset="0"/>
                <a:ea typeface="Arial" pitchFamily="34" charset="0"/>
                <a:cs typeface="Times New Roman" pitchFamily="18" charset="0"/>
              </a:rPr>
              <a:t>- курорты и центры горнолыжного туризма и альпинизма </a:t>
            </a:r>
            <a:r>
              <a:rPr lang="ru-RU" sz="1400" b="1" u="sng" dirty="0" smtClean="0">
                <a:solidFill>
                  <a:srgbClr val="FF0000"/>
                </a:solidFill>
                <a:latin typeface="Times New Roman" pitchFamily="18" charset="0"/>
                <a:ea typeface="Arial" pitchFamily="34" charset="0"/>
                <a:cs typeface="Times New Roman" pitchFamily="18" charset="0"/>
              </a:rPr>
              <a:t>Домбай, Теберда и Архыз.</a:t>
            </a:r>
            <a:endParaRPr lang="ru-RU" sz="1400" b="1"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ru-RU" sz="1400" b="1" dirty="0" smtClean="0">
                <a:solidFill>
                  <a:schemeClr val="tx1"/>
                </a:solidFill>
                <a:latin typeface="Times New Roman" pitchFamily="18" charset="0"/>
                <a:ea typeface="Arial" pitchFamily="34" charset="0"/>
                <a:cs typeface="Times New Roman" pitchFamily="18" charset="0"/>
              </a:rPr>
              <a:t>   На территории республики находится красивейший на Кавказе </a:t>
            </a:r>
          </a:p>
          <a:p>
            <a:pPr lvl="0" eaLnBrk="0" fontAlgn="base" hangingPunct="0">
              <a:spcBef>
                <a:spcPct val="0"/>
              </a:spcBef>
              <a:spcAft>
                <a:spcPct val="0"/>
              </a:spcAft>
            </a:pPr>
            <a:r>
              <a:rPr lang="ru-RU" sz="1400" b="1" u="sng" dirty="0" smtClean="0">
                <a:solidFill>
                  <a:srgbClr val="FF0000"/>
                </a:solidFill>
                <a:latin typeface="Times New Roman" pitchFamily="18" charset="0"/>
                <a:ea typeface="Arial" pitchFamily="34" charset="0"/>
                <a:cs typeface="Times New Roman" pitchFamily="18" charset="0"/>
              </a:rPr>
              <a:t>Тебердинский государственный заповедник</a:t>
            </a:r>
            <a:endParaRPr lang="ru-RU" sz="14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19672" y="3068960"/>
            <a:ext cx="936104"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Домбай</a:t>
            </a:r>
            <a:endParaRPr lang="ru-RU" sz="1400" dirty="0">
              <a:solidFill>
                <a:srgbClr val="FF0000"/>
              </a:solidFill>
              <a:latin typeface="Times New Roman" pitchFamily="18" charset="0"/>
              <a:cs typeface="Times New Roman" pitchFamily="18" charset="0"/>
            </a:endParaRPr>
          </a:p>
        </p:txBody>
      </p:sp>
      <p:sp>
        <p:nvSpPr>
          <p:cNvPr id="7" name="Прямоугольник 6"/>
          <p:cNvSpPr/>
          <p:nvPr/>
        </p:nvSpPr>
        <p:spPr>
          <a:xfrm>
            <a:off x="6012160" y="3140968"/>
            <a:ext cx="252028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Тебердинский заповедник</a:t>
            </a:r>
            <a:endParaRPr lang="ru-RU" sz="1400" dirty="0">
              <a:solidFill>
                <a:srgbClr val="FF0000"/>
              </a:solidFill>
              <a:latin typeface="Times New Roman" pitchFamily="18" charset="0"/>
              <a:cs typeface="Times New Roman" pitchFamily="18" charset="0"/>
            </a:endParaRPr>
          </a:p>
        </p:txBody>
      </p:sp>
      <p:pic>
        <p:nvPicPr>
          <p:cNvPr id="8" name="Рисунок 7" descr="C:\Users\user\Desktop\эльбрус.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717032"/>
            <a:ext cx="3816424" cy="2664296"/>
          </a:xfrm>
          <a:prstGeom prst="rect">
            <a:avLst/>
          </a:prstGeom>
          <a:ln>
            <a:noFill/>
          </a:ln>
          <a:effectLst>
            <a:outerShdw blurRad="190500" algn="tl" rotWithShape="0">
              <a:srgbClr val="000000">
                <a:alpha val="70000"/>
              </a:srgbClr>
            </a:outerShdw>
          </a:effectLst>
        </p:spPr>
      </p:pic>
      <p:sp>
        <p:nvSpPr>
          <p:cNvPr id="9" name="Прямоугольник 8"/>
          <p:cNvSpPr/>
          <p:nvPr/>
        </p:nvSpPr>
        <p:spPr>
          <a:xfrm>
            <a:off x="1259632" y="6381328"/>
            <a:ext cx="1440160"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Гора Эльбрус</a:t>
            </a:r>
            <a:endParaRPr lang="ru-RU" sz="1400" dirty="0">
              <a:solidFill>
                <a:srgbClr val="FF0000"/>
              </a:solidFill>
              <a:latin typeface="Times New Roman" pitchFamily="18" charset="0"/>
              <a:cs typeface="Times New Roman" pitchFamily="18" charset="0"/>
            </a:endParaRPr>
          </a:p>
        </p:txBody>
      </p:sp>
      <p:pic>
        <p:nvPicPr>
          <p:cNvPr id="10" name="Рисунок 9" descr="C:\Users\user\Desktop\озеро.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573016"/>
            <a:ext cx="3816424" cy="2664296"/>
          </a:xfrm>
          <a:prstGeom prst="rect">
            <a:avLst/>
          </a:prstGeom>
          <a:ln>
            <a:noFill/>
          </a:ln>
          <a:effectLst>
            <a:outerShdw blurRad="190500" algn="tl" rotWithShape="0">
              <a:srgbClr val="000000">
                <a:alpha val="70000"/>
              </a:srgbClr>
            </a:outerShdw>
          </a:effectLst>
        </p:spPr>
      </p:pic>
      <p:sp>
        <p:nvSpPr>
          <p:cNvPr id="11" name="Прямоугольник 10"/>
          <p:cNvSpPr/>
          <p:nvPr/>
        </p:nvSpPr>
        <p:spPr>
          <a:xfrm>
            <a:off x="6588224" y="6309320"/>
            <a:ext cx="1152128" cy="307777"/>
          </a:xfrm>
          <a:prstGeom prst="rect">
            <a:avLst/>
          </a:prstGeom>
        </p:spPr>
        <p:txBody>
          <a:bodyPr wrap="square">
            <a:spAutoFit/>
          </a:bodyPr>
          <a:lstStyle/>
          <a:p>
            <a:r>
              <a:rPr lang="ru-RU" sz="1400" b="1" dirty="0" smtClean="0">
                <a:solidFill>
                  <a:srgbClr val="FF0000"/>
                </a:solidFill>
                <a:latin typeface="Times New Roman" pitchFamily="18" charset="0"/>
                <a:cs typeface="Times New Roman" pitchFamily="18" charset="0"/>
              </a:rPr>
              <a:t>Архыз</a:t>
            </a:r>
            <a:endParaRPr lang="ru-RU" sz="1400" dirty="0">
              <a:solidFill>
                <a:srgbClr val="FF0000"/>
              </a:solidFill>
              <a:latin typeface="Times New Roman" pitchFamily="18" charset="0"/>
              <a:cs typeface="Times New Roman" pitchFamily="18" charset="0"/>
            </a:endParaRPr>
          </a:p>
        </p:txBody>
      </p:sp>
      <p:pic>
        <p:nvPicPr>
          <p:cNvPr id="3074" name="Picture 2" descr="е00005"/>
          <p:cNvPicPr>
            <a:picLocks noChangeAspect="1" noChangeArrowheads="1"/>
          </p:cNvPicPr>
          <p:nvPr/>
        </p:nvPicPr>
        <p:blipFill>
          <a:blip r:embed="rId4" cstate="print"/>
          <a:srcRect/>
          <a:stretch>
            <a:fillRect/>
          </a:stretch>
        </p:blipFill>
        <p:spPr bwMode="auto">
          <a:xfrm>
            <a:off x="179512" y="260648"/>
            <a:ext cx="3840427" cy="2736304"/>
          </a:xfrm>
          <a:prstGeom prst="rect">
            <a:avLst/>
          </a:prstGeom>
          <a:ln>
            <a:noFill/>
          </a:ln>
          <a:effectLst>
            <a:outerShdw blurRad="190500" algn="tl" rotWithShape="0">
              <a:srgbClr val="000000">
                <a:alpha val="70000"/>
              </a:srgbClr>
            </a:outerShdw>
          </a:effectLst>
        </p:spPr>
      </p:pic>
      <p:pic>
        <p:nvPicPr>
          <p:cNvPr id="12" name="Picture 2" descr="Снимок сделан в Тебердинский заповедник пользователем Lara 5/23/2016"/>
          <p:cNvPicPr>
            <a:picLocks noChangeAspect="1" noChangeArrowheads="1"/>
          </p:cNvPicPr>
          <p:nvPr/>
        </p:nvPicPr>
        <p:blipFill>
          <a:blip r:embed="rId5" cstate="print"/>
          <a:srcRect/>
          <a:stretch>
            <a:fillRect/>
          </a:stretch>
        </p:blipFill>
        <p:spPr bwMode="auto">
          <a:xfrm>
            <a:off x="5076056" y="260648"/>
            <a:ext cx="3923928" cy="273630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1\Pictures\КАРТИНКИ\АНИМИРОВАННЫЕ КАРТИНКИ\1 (363).gif"/>
          <p:cNvPicPr>
            <a:picLocks noChangeAspect="1" noChangeArrowheads="1" noCrop="1"/>
          </p:cNvPicPr>
          <p:nvPr/>
        </p:nvPicPr>
        <p:blipFill>
          <a:blip r:embed="rId2" cstate="print"/>
          <a:srcRect/>
          <a:stretch>
            <a:fillRect/>
          </a:stretch>
        </p:blipFill>
        <p:spPr bwMode="auto">
          <a:xfrm>
            <a:off x="179512" y="188640"/>
            <a:ext cx="1368152" cy="812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097" name="WordArt 1"/>
          <p:cNvSpPr>
            <a:spLocks noChangeArrowheads="1" noChangeShapeType="1" noTextEdit="1"/>
          </p:cNvSpPr>
          <p:nvPr/>
        </p:nvSpPr>
        <p:spPr bwMode="auto">
          <a:xfrm>
            <a:off x="1835696" y="260648"/>
            <a:ext cx="6768752" cy="792088"/>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rtl="0"/>
            <a:r>
              <a:rPr lang="ru-RU" sz="3600" kern="10" spc="0" dirty="0" smtClean="0">
                <a:ln w="9525">
                  <a:round/>
                  <a:headEnd/>
                  <a:tailEnd/>
                </a:ln>
                <a:solidFill>
                  <a:srgbClr val="FF0000"/>
                </a:solidFill>
                <a:effectLst/>
                <a:latin typeface="Times New Roman"/>
                <a:cs typeface="Times New Roman"/>
              </a:rPr>
              <a:t>Блиц опрос</a:t>
            </a:r>
            <a:endParaRPr lang="ru-RU" sz="3600" kern="10" spc="0" dirty="0">
              <a:ln w="9525">
                <a:round/>
                <a:headEnd/>
                <a:tailEnd/>
              </a:ln>
              <a:solidFill>
                <a:srgbClr val="FF0000"/>
              </a:solidFill>
              <a:effectLst/>
              <a:latin typeface="Times New Roman"/>
              <a:cs typeface="Times New Roman"/>
            </a:endParaRPr>
          </a:p>
        </p:txBody>
      </p:sp>
      <p:sp>
        <p:nvSpPr>
          <p:cNvPr id="10" name="Скругленный прямоугольник 9"/>
          <p:cNvSpPr/>
          <p:nvPr/>
        </p:nvSpPr>
        <p:spPr>
          <a:xfrm>
            <a:off x="971600" y="1196752"/>
            <a:ext cx="7200800" cy="50405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1" name="Rectangle 2"/>
          <p:cNvSpPr>
            <a:spLocks noChangeArrowheads="1"/>
          </p:cNvSpPr>
          <p:nvPr/>
        </p:nvSpPr>
        <p:spPr bwMode="auto">
          <a:xfrm>
            <a:off x="1187624" y="1500755"/>
            <a:ext cx="65527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 каком празднике говорят "Это радость со слезами на глазах?"</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3"/>
          <p:cNvSpPr>
            <a:spLocks noChangeArrowheads="1"/>
          </p:cNvSpPr>
          <p:nvPr/>
        </p:nvSpPr>
        <p:spPr bwMode="auto">
          <a:xfrm>
            <a:off x="1115616" y="2420888"/>
            <a:ext cx="68407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Этот праздник придумала в 1910 году немецкая революционерка Клара Цеткин, борясь за равноправие женщин.</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Rectangle 4"/>
          <p:cNvSpPr>
            <a:spLocks noChangeArrowheads="1"/>
          </p:cNvSpPr>
          <p:nvPr/>
        </p:nvSpPr>
        <p:spPr bwMode="auto">
          <a:xfrm>
            <a:off x="1043608" y="3573016"/>
            <a:ext cx="69127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Когда и как мы чествуем защитников Отечества?</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Rectangle 5"/>
          <p:cNvSpPr>
            <a:spLocks noChangeArrowheads="1"/>
          </p:cNvSpPr>
          <p:nvPr/>
        </p:nvSpPr>
        <p:spPr bwMode="auto">
          <a:xfrm>
            <a:off x="971600" y="4509120"/>
            <a:ext cx="70567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Какой праздник отмечаем 12 июня?</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79512" y="188640"/>
            <a:ext cx="8856984" cy="3600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indent="660400" algn="just" fontAlgn="base">
              <a:spcBef>
                <a:spcPct val="0"/>
              </a:spcBef>
              <a:spcAft>
                <a:spcPct val="0"/>
              </a:spcAft>
              <a:tabLst>
                <a:tab pos="3752850" algn="l"/>
              </a:tabLst>
            </a:pPr>
            <a:r>
              <a:rPr lang="ru-RU" sz="1600" b="1" dirty="0" smtClean="0">
                <a:solidFill>
                  <a:schemeClr val="tx1"/>
                </a:solidFill>
                <a:latin typeface="Times New Roman" pitchFamily="18" charset="0"/>
                <a:ea typeface="Arial" pitchFamily="34" charset="0"/>
                <a:cs typeface="Times New Roman" pitchFamily="18" charset="0"/>
              </a:rPr>
              <a:t>Из поколения в поколение передают в этих местах навыки традиционных ремесел. Это обработка шерсти, изготовление из неё одежды и войлоков, выделка шкур, шитье золотом, работа по дереву и </a:t>
            </a:r>
            <a:r>
              <a:rPr lang="ru-RU" sz="1600" b="1" dirty="0" err="1" smtClean="0">
                <a:solidFill>
                  <a:schemeClr val="tx1"/>
                </a:solidFill>
                <a:latin typeface="Times New Roman" pitchFamily="18" charset="0"/>
                <a:ea typeface="Arial" pitchFamily="34" charset="0"/>
                <a:cs typeface="Times New Roman" pitchFamily="18" charset="0"/>
              </a:rPr>
              <a:t>камню.Потомки</a:t>
            </a:r>
            <a:r>
              <a:rPr lang="ru-RU" sz="1600" b="1" dirty="0" smtClean="0">
                <a:solidFill>
                  <a:schemeClr val="tx1"/>
                </a:solidFill>
                <a:latin typeface="Times New Roman" pitchFamily="18" charset="0"/>
                <a:ea typeface="Arial" pitchFamily="34" charset="0"/>
                <a:cs typeface="Times New Roman" pitchFamily="18" charset="0"/>
              </a:rPr>
              <a:t>, переняли трудолюбие и мастерство своих предков. </a:t>
            </a:r>
            <a:endParaRPr lang="ru-RU" sz="1600" b="1" dirty="0" smtClean="0">
              <a:solidFill>
                <a:schemeClr val="tx1"/>
              </a:solidFill>
              <a:latin typeface="Times New Roman" pitchFamily="18" charset="0"/>
              <a:cs typeface="Times New Roman" pitchFamily="18" charset="0"/>
            </a:endParaRPr>
          </a:p>
          <a:p>
            <a:pPr lvl="0" indent="660400" algn="just" eaLnBrk="0" fontAlgn="base" hangingPunct="0">
              <a:spcBef>
                <a:spcPct val="0"/>
              </a:spcBef>
              <a:spcAft>
                <a:spcPct val="0"/>
              </a:spcAft>
              <a:tabLst>
                <a:tab pos="3752850" algn="l"/>
              </a:tabLst>
            </a:pPr>
            <a:r>
              <a:rPr lang="ru-RU" sz="1600" b="1" dirty="0" smtClean="0">
                <a:solidFill>
                  <a:schemeClr val="tx1"/>
                </a:solidFill>
                <a:latin typeface="Times New Roman" pitchFamily="18" charset="0"/>
                <a:ea typeface="Arial" pitchFamily="34" charset="0"/>
                <a:cs typeface="Times New Roman" pitchFamily="18" charset="0"/>
              </a:rPr>
              <a:t>В большой и многонациональной семье </a:t>
            </a:r>
            <a:r>
              <a:rPr lang="ru-RU" sz="1600" b="1" u="sng" dirty="0" smtClean="0">
                <a:solidFill>
                  <a:srgbClr val="FF0000"/>
                </a:solidFill>
                <a:latin typeface="Times New Roman" pitchFamily="18" charset="0"/>
                <a:ea typeface="Arial" pitchFamily="34" charset="0"/>
                <a:cs typeface="Times New Roman" pitchFamily="18" charset="0"/>
              </a:rPr>
              <a:t>Карачаево-Черкесии</a:t>
            </a:r>
            <a:r>
              <a:rPr lang="ru-RU" sz="1600" b="1" dirty="0" smtClean="0">
                <a:solidFill>
                  <a:schemeClr val="tx1"/>
                </a:solidFill>
                <a:latin typeface="Times New Roman" pitchFamily="18" charset="0"/>
                <a:ea typeface="Arial" pitchFamily="34" charset="0"/>
                <a:cs typeface="Times New Roman" pitchFamily="18" charset="0"/>
              </a:rPr>
              <a:t> принято воздавать особый почет </a:t>
            </a:r>
            <a:r>
              <a:rPr lang="ru-RU" sz="1600" b="1" u="sng" dirty="0" smtClean="0">
                <a:solidFill>
                  <a:schemeClr val="tx1"/>
                </a:solidFill>
                <a:latin typeface="Times New Roman" pitchFamily="18" charset="0"/>
                <a:ea typeface="Arial" pitchFamily="34" charset="0"/>
                <a:cs typeface="Times New Roman" pitchFamily="18" charset="0"/>
              </a:rPr>
              <a:t>старикам, женщинам, детям</a:t>
            </a:r>
            <a:r>
              <a:rPr lang="ru-RU" sz="1600" b="1" dirty="0" smtClean="0">
                <a:solidFill>
                  <a:schemeClr val="tx1"/>
                </a:solidFill>
                <a:latin typeface="Times New Roman" pitchFamily="18" charset="0"/>
                <a:ea typeface="Arial" pitchFamily="34" charset="0"/>
                <a:cs typeface="Times New Roman" pitchFamily="18" charset="0"/>
              </a:rPr>
              <a:t>. По неписаным законам гор самое лучшее угощение в доме предлагается гостю. </a:t>
            </a:r>
            <a:r>
              <a:rPr lang="ru-RU" sz="1600" b="1" u="sng" dirty="0" smtClean="0">
                <a:solidFill>
                  <a:schemeClr val="tx1"/>
                </a:solidFill>
                <a:latin typeface="Times New Roman" pitchFamily="18" charset="0"/>
                <a:ea typeface="Arial" pitchFamily="34" charset="0"/>
                <a:cs typeface="Times New Roman" pitchFamily="18" charset="0"/>
              </a:rPr>
              <a:t>В казачьих станицах </a:t>
            </a:r>
            <a:r>
              <a:rPr lang="ru-RU" sz="1600" b="1" dirty="0" smtClean="0">
                <a:solidFill>
                  <a:schemeClr val="tx1"/>
                </a:solidFill>
                <a:latin typeface="Times New Roman" pitchFamily="18" charset="0"/>
                <a:ea typeface="Arial" pitchFamily="34" charset="0"/>
                <a:cs typeface="Times New Roman" pitchFamily="18" charset="0"/>
              </a:rPr>
              <a:t>ему подадут наваристый борщ, домашние соленья, пироги или вареники. </a:t>
            </a:r>
            <a:r>
              <a:rPr lang="ru-RU" sz="1600" b="1" u="sng" dirty="0" smtClean="0">
                <a:solidFill>
                  <a:schemeClr val="tx1"/>
                </a:solidFill>
                <a:latin typeface="Times New Roman" pitchFamily="18" charset="0"/>
                <a:ea typeface="Arial" pitchFamily="34" charset="0"/>
                <a:cs typeface="Times New Roman" pitchFamily="18" charset="0"/>
              </a:rPr>
              <a:t>Карачаевцы</a:t>
            </a:r>
            <a:r>
              <a:rPr lang="ru-RU" sz="1600" b="1" dirty="0" smtClean="0">
                <a:solidFill>
                  <a:schemeClr val="tx1"/>
                </a:solidFill>
                <a:latin typeface="Times New Roman" pitchFamily="18" charset="0"/>
                <a:ea typeface="Arial" pitchFamily="34" charset="0"/>
                <a:cs typeface="Times New Roman" pitchFamily="18" charset="0"/>
              </a:rPr>
              <a:t> поднесут чашу с айраном, испекут </a:t>
            </a:r>
            <a:r>
              <a:rPr lang="ru-RU" sz="1600" b="1" dirty="0" err="1" smtClean="0">
                <a:solidFill>
                  <a:schemeClr val="tx1"/>
                </a:solidFill>
                <a:latin typeface="Times New Roman" pitchFamily="18" charset="0"/>
                <a:ea typeface="Arial" pitchFamily="34" charset="0"/>
                <a:cs typeface="Times New Roman" pitchFamily="18" charset="0"/>
              </a:rPr>
              <a:t>хычин</a:t>
            </a:r>
            <a:r>
              <a:rPr lang="ru-RU" sz="1600" b="1" dirty="0" smtClean="0">
                <a:solidFill>
                  <a:schemeClr val="tx1"/>
                </a:solidFill>
                <a:latin typeface="Times New Roman" pitchFamily="18" charset="0"/>
                <a:ea typeface="Arial" pitchFamily="34" charset="0"/>
                <a:cs typeface="Times New Roman" pitchFamily="18" charset="0"/>
              </a:rPr>
              <a:t>, зажарят на углях ароматный шашлык из баранины. </a:t>
            </a:r>
            <a:r>
              <a:rPr lang="ru-RU" sz="1600" b="1" u="sng" dirty="0" smtClean="0">
                <a:solidFill>
                  <a:schemeClr val="tx1"/>
                </a:solidFill>
                <a:latin typeface="Times New Roman" pitchFamily="18" charset="0"/>
                <a:ea typeface="Arial" pitchFamily="34" charset="0"/>
                <a:cs typeface="Times New Roman" pitchFamily="18" charset="0"/>
              </a:rPr>
              <a:t>Черкесы и абазины </a:t>
            </a:r>
            <a:r>
              <a:rPr lang="ru-RU" sz="1600" b="1" dirty="0" smtClean="0">
                <a:solidFill>
                  <a:schemeClr val="tx1"/>
                </a:solidFill>
                <a:latin typeface="Times New Roman" pitchFamily="18" charset="0"/>
                <a:ea typeface="Arial" pitchFamily="34" charset="0"/>
                <a:cs typeface="Times New Roman" pitchFamily="18" charset="0"/>
              </a:rPr>
              <a:t>приготовят свои традиционные блюда - </a:t>
            </a:r>
            <a:r>
              <a:rPr lang="ru-RU" sz="1600" b="1" dirty="0" err="1" smtClean="0">
                <a:solidFill>
                  <a:schemeClr val="tx1"/>
                </a:solidFill>
                <a:latin typeface="Times New Roman" pitchFamily="18" charset="0"/>
                <a:ea typeface="Arial" pitchFamily="34" charset="0"/>
                <a:cs typeface="Times New Roman" pitchFamily="18" charset="0"/>
              </a:rPr>
              <a:t>либжу</a:t>
            </a:r>
            <a:r>
              <a:rPr lang="ru-RU" sz="1600" b="1" dirty="0" smtClean="0">
                <a:solidFill>
                  <a:schemeClr val="tx1"/>
                </a:solidFill>
                <a:latin typeface="Times New Roman" pitchFamily="18" charset="0"/>
                <a:ea typeface="Arial" pitchFamily="34" charset="0"/>
                <a:cs typeface="Times New Roman" pitchFamily="18" charset="0"/>
              </a:rPr>
              <a:t> из курицы или индейки, пасту из кукурузной крупы (наподобие мамалыги), национальную халву и </a:t>
            </a:r>
            <a:r>
              <a:rPr lang="ru-RU" sz="1600" b="1" dirty="0" err="1" smtClean="0">
                <a:solidFill>
                  <a:schemeClr val="tx1"/>
                </a:solidFill>
                <a:latin typeface="Times New Roman" pitchFamily="18" charset="0"/>
                <a:ea typeface="Arial" pitchFamily="34" charset="0"/>
                <a:cs typeface="Times New Roman" pitchFamily="18" charset="0"/>
              </a:rPr>
              <a:t>локумы</a:t>
            </a:r>
            <a:r>
              <a:rPr lang="ru-RU" sz="1600" b="1" dirty="0" smtClean="0">
                <a:solidFill>
                  <a:schemeClr val="tx1"/>
                </a:solidFill>
                <a:latin typeface="Times New Roman" pitchFamily="18" charset="0"/>
                <a:ea typeface="Arial" pitchFamily="34" charset="0"/>
                <a:cs typeface="Times New Roman" pitchFamily="18" charset="0"/>
              </a:rPr>
              <a:t>. </a:t>
            </a:r>
            <a:r>
              <a:rPr lang="ru-RU" sz="1600" b="1" u="sng" dirty="0" smtClean="0">
                <a:solidFill>
                  <a:schemeClr val="tx1"/>
                </a:solidFill>
                <a:latin typeface="Times New Roman" pitchFamily="18" charset="0"/>
                <a:ea typeface="Arial" pitchFamily="34" charset="0"/>
                <a:cs typeface="Times New Roman" pitchFamily="18" charset="0"/>
              </a:rPr>
              <a:t>Ногайцы </a:t>
            </a:r>
            <a:r>
              <a:rPr lang="ru-RU" sz="1600" b="1" dirty="0" smtClean="0">
                <a:solidFill>
                  <a:schemeClr val="tx1"/>
                </a:solidFill>
                <a:latin typeface="Times New Roman" pitchFamily="18" charset="0"/>
                <a:ea typeface="Arial" pitchFamily="34" charset="0"/>
                <a:cs typeface="Times New Roman" pitchFamily="18" charset="0"/>
              </a:rPr>
              <a:t>испекут </a:t>
            </a:r>
            <a:r>
              <a:rPr lang="ru-RU" sz="1600" b="1" dirty="0" err="1" smtClean="0">
                <a:solidFill>
                  <a:schemeClr val="tx1"/>
                </a:solidFill>
                <a:latin typeface="Times New Roman" pitchFamily="18" charset="0"/>
                <a:ea typeface="Arial" pitchFamily="34" charset="0"/>
                <a:cs typeface="Times New Roman" pitchFamily="18" charset="0"/>
              </a:rPr>
              <a:t>баурсак</a:t>
            </a:r>
            <a:r>
              <a:rPr lang="ru-RU" sz="1600" b="1" dirty="0" smtClean="0">
                <a:solidFill>
                  <a:schemeClr val="tx1"/>
                </a:solidFill>
                <a:latin typeface="Times New Roman" pitchFamily="18" charset="0"/>
                <a:ea typeface="Arial" pitchFamily="34" charset="0"/>
                <a:cs typeface="Times New Roman" pitchFamily="18" charset="0"/>
              </a:rPr>
              <a:t> и угостят душистым чаем с молоком или сливками.</a:t>
            </a:r>
            <a:endParaRPr lang="ru-RU" sz="1600" b="1" dirty="0" smtClean="0">
              <a:solidFill>
                <a:schemeClr val="tx1"/>
              </a:solidFill>
              <a:latin typeface="Times New Roman" pitchFamily="18" charset="0"/>
              <a:cs typeface="Times New Roman" pitchFamily="18" charset="0"/>
            </a:endParaRPr>
          </a:p>
          <a:p>
            <a:pPr lvl="0" indent="660400" algn="just" eaLnBrk="0" fontAlgn="base" hangingPunct="0">
              <a:spcBef>
                <a:spcPct val="0"/>
              </a:spcBef>
              <a:spcAft>
                <a:spcPct val="0"/>
              </a:spcAft>
              <a:tabLst>
                <a:tab pos="3752850" algn="l"/>
              </a:tabLst>
            </a:pPr>
            <a:r>
              <a:rPr lang="ru-RU" sz="1600" b="1" dirty="0" smtClean="0">
                <a:solidFill>
                  <a:schemeClr val="tx1"/>
                </a:solidFill>
                <a:latin typeface="Times New Roman" pitchFamily="18" charset="0"/>
                <a:ea typeface="Arial" pitchFamily="34" charset="0"/>
                <a:cs typeface="Times New Roman" pitchFamily="18" charset="0"/>
              </a:rPr>
              <a:t> ...Вот она какая, </a:t>
            </a:r>
            <a:r>
              <a:rPr lang="ru-RU" sz="1600" b="1" u="sng" dirty="0" err="1" smtClean="0">
                <a:solidFill>
                  <a:srgbClr val="FF0000"/>
                </a:solidFill>
                <a:latin typeface="Times New Roman" pitchFamily="18" charset="0"/>
                <a:ea typeface="Arial" pitchFamily="34" charset="0"/>
                <a:cs typeface="Times New Roman" pitchFamily="18" charset="0"/>
              </a:rPr>
              <a:t>Карачаево</a:t>
            </a:r>
            <a:r>
              <a:rPr lang="ru-RU" sz="1600" b="1" u="sng" dirty="0" smtClean="0">
                <a:solidFill>
                  <a:srgbClr val="FF0000"/>
                </a:solidFill>
                <a:latin typeface="Times New Roman" pitchFamily="18" charset="0"/>
                <a:ea typeface="Arial" pitchFamily="34" charset="0"/>
                <a:cs typeface="Times New Roman" pitchFamily="18" charset="0"/>
              </a:rPr>
              <a:t> - </a:t>
            </a:r>
            <a:r>
              <a:rPr lang="ru-RU" sz="1600" b="1" u="sng" dirty="0" err="1" smtClean="0">
                <a:solidFill>
                  <a:srgbClr val="FF0000"/>
                </a:solidFill>
                <a:latin typeface="Times New Roman" pitchFamily="18" charset="0"/>
                <a:ea typeface="Arial" pitchFamily="34" charset="0"/>
                <a:cs typeface="Times New Roman" pitchFamily="18" charset="0"/>
              </a:rPr>
              <a:t>Черкесия</a:t>
            </a:r>
            <a:r>
              <a:rPr lang="ru-RU" sz="1600" b="1" u="sng" dirty="0" smtClean="0">
                <a:solidFill>
                  <a:srgbClr val="FF0000"/>
                </a:solidFill>
                <a:latin typeface="Times New Roman" pitchFamily="18" charset="0"/>
                <a:ea typeface="Arial" pitchFamily="34" charset="0"/>
                <a:cs typeface="Times New Roman" pitchFamily="18" charset="0"/>
              </a:rPr>
              <a:t>! </a:t>
            </a:r>
            <a:r>
              <a:rPr lang="ru-RU" sz="1600" b="1" dirty="0" smtClean="0">
                <a:solidFill>
                  <a:schemeClr val="tx1"/>
                </a:solidFill>
                <a:latin typeface="Times New Roman" pitchFamily="18" charset="0"/>
                <a:ea typeface="Arial" pitchFamily="34" charset="0"/>
                <a:cs typeface="Times New Roman" pitchFamily="18" charset="0"/>
              </a:rPr>
              <a:t>Сказочная и загадочная, прекрасная и гостеприимная!</a:t>
            </a:r>
            <a:endParaRPr lang="ru-RU" sz="1600" b="1" dirty="0" smtClean="0">
              <a:solidFill>
                <a:schemeClr val="tx1"/>
              </a:solidFill>
              <a:latin typeface="Times New Roman" pitchFamily="18" charset="0"/>
              <a:cs typeface="Times New Roman" pitchFamily="18" charset="0"/>
            </a:endParaRPr>
          </a:p>
        </p:txBody>
      </p:sp>
      <p:pic>
        <p:nvPicPr>
          <p:cNvPr id="2051" name="Picture 3" descr="https://akademiya-gornih-turov.ru/wp-content/uploads/2014/08/Indian-summer_main-1.jpg"/>
          <p:cNvPicPr>
            <a:picLocks noChangeAspect="1" noChangeArrowheads="1"/>
          </p:cNvPicPr>
          <p:nvPr/>
        </p:nvPicPr>
        <p:blipFill>
          <a:blip r:embed="rId2" cstate="print"/>
          <a:srcRect/>
          <a:stretch>
            <a:fillRect/>
          </a:stretch>
        </p:blipFill>
        <p:spPr bwMode="auto">
          <a:xfrm>
            <a:off x="539552" y="3933056"/>
            <a:ext cx="3739546" cy="2808312"/>
          </a:xfrm>
          <a:prstGeom prst="rect">
            <a:avLst/>
          </a:prstGeom>
          <a:ln>
            <a:solidFill>
              <a:srgbClr val="92D050"/>
            </a:solidFill>
          </a:ln>
          <a:effectLst>
            <a:outerShdw blurRad="190500" algn="tl" rotWithShape="0">
              <a:srgbClr val="000000">
                <a:alpha val="70000"/>
              </a:srgbClr>
            </a:outerShdw>
          </a:effectLst>
        </p:spPr>
      </p:pic>
      <p:pic>
        <p:nvPicPr>
          <p:cNvPr id="2055" name="Picture 7" descr="МОЯ КАРАЧАЕВО-ЧЕРКЕСИЯ: Символ Карачаевска - &quot;Горянка&quot; уже более полувека встречает гостей Домбая и Теберды со всех уголков планеты"/>
          <p:cNvPicPr>
            <a:picLocks noChangeAspect="1" noChangeArrowheads="1"/>
          </p:cNvPicPr>
          <p:nvPr/>
        </p:nvPicPr>
        <p:blipFill>
          <a:blip r:embed="rId3" cstate="print"/>
          <a:srcRect/>
          <a:stretch>
            <a:fillRect/>
          </a:stretch>
        </p:blipFill>
        <p:spPr bwMode="auto">
          <a:xfrm>
            <a:off x="4644008" y="3933056"/>
            <a:ext cx="4176464" cy="2782940"/>
          </a:xfrm>
          <a:prstGeom prst="rect">
            <a:avLst/>
          </a:prstGeom>
          <a:ln>
            <a:solidFill>
              <a:srgbClr val="92D050"/>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Учебник Окружающий мир 4 класс Плешаков 2013 (часть 2)"/>
          <p:cNvPicPr>
            <a:picLocks noChangeAspect="1" noChangeArrowheads="1"/>
          </p:cNvPicPr>
          <p:nvPr/>
        </p:nvPicPr>
        <p:blipFill>
          <a:blip r:embed="rId2" cstate="print"/>
          <a:srcRect/>
          <a:stretch>
            <a:fillRect/>
          </a:stretch>
        </p:blipFill>
        <p:spPr bwMode="auto">
          <a:xfrm>
            <a:off x="251520" y="2276872"/>
            <a:ext cx="3076575" cy="4286250"/>
          </a:xfrm>
          <a:prstGeom prst="rect">
            <a:avLst/>
          </a:prstGeom>
          <a:noFill/>
          <a:ln>
            <a:solidFill>
              <a:schemeClr val="accent2"/>
            </a:solidFill>
          </a:ln>
        </p:spPr>
      </p:pic>
      <p:pic>
        <p:nvPicPr>
          <p:cNvPr id="3" name="Picture 63" descr="D:\раб стол\Байлукова Н.А\Картинки\карт\Рисунок98.wmf"/>
          <p:cNvPicPr>
            <a:picLocks noChangeAspect="1" noChangeArrowheads="1"/>
          </p:cNvPicPr>
          <p:nvPr/>
        </p:nvPicPr>
        <p:blipFill>
          <a:blip r:embed="rId3" cstate="print"/>
          <a:srcRect/>
          <a:stretch>
            <a:fillRect/>
          </a:stretch>
        </p:blipFill>
        <p:spPr bwMode="auto">
          <a:xfrm>
            <a:off x="755576" y="404664"/>
            <a:ext cx="1475656" cy="1586661"/>
          </a:xfrm>
          <a:prstGeom prst="rect">
            <a:avLst/>
          </a:prstGeom>
          <a:noFill/>
          <a:ln w="9525">
            <a:solidFill>
              <a:schemeClr val="accent2"/>
            </a:solidFill>
            <a:miter lim="800000"/>
            <a:headEnd/>
            <a:tailEnd/>
          </a:ln>
        </p:spPr>
      </p:pic>
      <p:sp>
        <p:nvSpPr>
          <p:cNvPr id="4" name="Прямоугольник 3"/>
          <p:cNvSpPr/>
          <p:nvPr/>
        </p:nvSpPr>
        <p:spPr>
          <a:xfrm>
            <a:off x="4572000" y="0"/>
            <a:ext cx="2703176" cy="769441"/>
          </a:xfrm>
          <a:prstGeom prst="rect">
            <a:avLst/>
          </a:prstGeom>
        </p:spPr>
        <p:txBody>
          <a:bodyPr wrap="none">
            <a:spAutoFit/>
          </a:bodyPr>
          <a:lstStyle/>
          <a:p>
            <a:r>
              <a:rPr lang="ru-RU" sz="4400" dirty="0" smtClean="0">
                <a:solidFill>
                  <a:srgbClr val="FF0000"/>
                </a:solidFill>
                <a:latin typeface="Times New Roman" pitchFamily="18" charset="0"/>
                <a:cs typeface="Times New Roman" pitchFamily="18" charset="0"/>
              </a:rPr>
              <a:t>Рефлексия</a:t>
            </a:r>
            <a:endParaRPr lang="ru-RU" sz="4400" dirty="0">
              <a:solidFill>
                <a:srgbClr val="FF0000"/>
              </a:solidFill>
            </a:endParaRPr>
          </a:p>
        </p:txBody>
      </p:sp>
      <p:sp>
        <p:nvSpPr>
          <p:cNvPr id="5" name="Прямоугольник 4"/>
          <p:cNvSpPr/>
          <p:nvPr/>
        </p:nvSpPr>
        <p:spPr>
          <a:xfrm>
            <a:off x="3923928" y="692696"/>
            <a:ext cx="3769558" cy="523220"/>
          </a:xfrm>
          <a:prstGeom prst="rect">
            <a:avLst/>
          </a:prstGeom>
        </p:spPr>
        <p:txBody>
          <a:bodyPr wrap="none">
            <a:spAutoFit/>
          </a:bodyPr>
          <a:lstStyle/>
          <a:p>
            <a:r>
              <a:rPr lang="ru-RU" sz="2800" b="1" dirty="0" smtClean="0">
                <a:solidFill>
                  <a:srgbClr val="0033CC"/>
                </a:solidFill>
                <a:latin typeface="Times New Roman" pitchFamily="18" charset="0"/>
                <a:cs typeface="Times New Roman" pitchFamily="18" charset="0"/>
              </a:rPr>
              <a:t>Узнайте по описанию.</a:t>
            </a:r>
            <a:endParaRPr lang="ru-RU" sz="2800" b="1" dirty="0">
              <a:solidFill>
                <a:srgbClr val="0033CC"/>
              </a:solidFill>
            </a:endParaRPr>
          </a:p>
        </p:txBody>
      </p:sp>
      <p:sp>
        <p:nvSpPr>
          <p:cNvPr id="6" name="Прямоугольник 5"/>
          <p:cNvSpPr/>
          <p:nvPr/>
        </p:nvSpPr>
        <p:spPr>
          <a:xfrm>
            <a:off x="3563888" y="1196752"/>
            <a:ext cx="4572000" cy="646331"/>
          </a:xfrm>
          <a:prstGeom prst="rect">
            <a:avLst/>
          </a:prstGeom>
        </p:spPr>
        <p:txBody>
          <a:bodyPr>
            <a:spAutoFit/>
          </a:bodyPr>
          <a:lstStyle/>
          <a:p>
            <a:r>
              <a:rPr lang="ru-RU" b="1" dirty="0" smtClean="0">
                <a:latin typeface="Times New Roman" pitchFamily="18" charset="0"/>
                <a:cs typeface="Times New Roman" pitchFamily="18" charset="0"/>
              </a:rPr>
              <a:t>1.Этот город расположен на Тихом океане, на берегах бухты Золотой Рог.</a:t>
            </a:r>
            <a:endParaRPr lang="ru-RU" b="1" dirty="0">
              <a:latin typeface="Times New Roman" pitchFamily="18" charset="0"/>
              <a:cs typeface="Times New Roman" pitchFamily="18" charset="0"/>
            </a:endParaRPr>
          </a:p>
        </p:txBody>
      </p:sp>
      <p:sp>
        <p:nvSpPr>
          <p:cNvPr id="16385" name="Rectangle 1"/>
          <p:cNvSpPr>
            <a:spLocks noChangeArrowheads="1"/>
          </p:cNvSpPr>
          <p:nvPr/>
        </p:nvSpPr>
        <p:spPr bwMode="auto">
          <a:xfrm>
            <a:off x="6804248" y="1484784"/>
            <a:ext cx="158417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Владивосток</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Прямоугольник 7"/>
          <p:cNvSpPr/>
          <p:nvPr/>
        </p:nvSpPr>
        <p:spPr>
          <a:xfrm>
            <a:off x="3779912" y="1772816"/>
            <a:ext cx="4572000" cy="646331"/>
          </a:xfrm>
          <a:prstGeom prst="rect">
            <a:avLst/>
          </a:prstGeom>
        </p:spPr>
        <p:txBody>
          <a:bodyPr>
            <a:spAutoFit/>
          </a:bodyPr>
          <a:lstStyle/>
          <a:p>
            <a:r>
              <a:rPr lang="ru-RU" b="1" dirty="0" smtClean="0">
                <a:latin typeface="Times New Roman" pitchFamily="18" charset="0"/>
                <a:cs typeface="Times New Roman" pitchFamily="18" charset="0"/>
              </a:rPr>
              <a:t>2.Город, который когда-то называли столицей Сибири.</a:t>
            </a:r>
            <a:endParaRPr lang="ru-RU" b="1" dirty="0">
              <a:latin typeface="Times New Roman" pitchFamily="18" charset="0"/>
              <a:cs typeface="Times New Roman" pitchFamily="18" charset="0"/>
            </a:endParaRPr>
          </a:p>
        </p:txBody>
      </p:sp>
      <p:sp>
        <p:nvSpPr>
          <p:cNvPr id="9" name="Прямоугольник 8"/>
          <p:cNvSpPr/>
          <p:nvPr/>
        </p:nvSpPr>
        <p:spPr>
          <a:xfrm>
            <a:off x="5796136" y="2060848"/>
            <a:ext cx="1349896" cy="646331"/>
          </a:xfrm>
          <a:prstGeom prst="rect">
            <a:avLst/>
          </a:prstGeom>
        </p:spPr>
        <p:txBody>
          <a:bodyPr wrap="square">
            <a:spAutoFit/>
          </a:bodyPr>
          <a:lstStyle/>
          <a:p>
            <a:r>
              <a:rPr lang="ru-RU" b="1" dirty="0" smtClean="0">
                <a:solidFill>
                  <a:srgbClr val="FF0000"/>
                </a:solidFill>
                <a:latin typeface="Times New Roman" pitchFamily="18" charset="0"/>
                <a:cs typeface="Times New Roman" pitchFamily="18" charset="0"/>
              </a:rPr>
              <a:t>Тобольск</a:t>
            </a:r>
            <a:br>
              <a:rPr lang="ru-RU" b="1" dirty="0" smtClean="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
        <p:nvSpPr>
          <p:cNvPr id="10" name="Прямоугольник 9"/>
          <p:cNvSpPr/>
          <p:nvPr/>
        </p:nvSpPr>
        <p:spPr>
          <a:xfrm>
            <a:off x="3707904" y="3356992"/>
            <a:ext cx="5184576" cy="1384995"/>
          </a:xfrm>
          <a:prstGeom prst="rect">
            <a:avLst/>
          </a:prstGeom>
        </p:spPr>
        <p:txBody>
          <a:bodyPr wrap="square">
            <a:spAutoFit/>
          </a:bodyPr>
          <a:lstStyle/>
          <a:p>
            <a:r>
              <a:rPr lang="ru-RU" sz="1400" dirty="0" smtClean="0">
                <a:latin typeface="Times New Roman" pitchFamily="18" charset="0"/>
                <a:cs typeface="Times New Roman" pitchFamily="18" charset="0"/>
              </a:rPr>
              <a:t>(Он был основан в 1587 году как центр освоения Сибири. В 1590 году Тобольск получил статус города. С конца XVI до XVIII века — главный военный, административный, политический и церковный центр Сибири. С 1708 года — город, центр Сибирской губернии, простиравшейся от Урала до Тихого океана. Сейчас столицей Сибири называют Новосибирск.)</a:t>
            </a:r>
            <a:endParaRPr lang="ru-RU" sz="1400" dirty="0">
              <a:latin typeface="Times New Roman" pitchFamily="18" charset="0"/>
              <a:cs typeface="Times New Roman" pitchFamily="18" charset="0"/>
            </a:endParaRPr>
          </a:p>
        </p:txBody>
      </p:sp>
      <p:sp>
        <p:nvSpPr>
          <p:cNvPr id="11" name="Прямоугольник 10"/>
          <p:cNvSpPr/>
          <p:nvPr/>
        </p:nvSpPr>
        <p:spPr>
          <a:xfrm>
            <a:off x="3563888" y="2348880"/>
            <a:ext cx="5472608" cy="1200329"/>
          </a:xfrm>
          <a:prstGeom prst="rect">
            <a:avLst/>
          </a:prstGeom>
        </p:spPr>
        <p:txBody>
          <a:bodyPr wrap="square">
            <a:spAutoFit/>
          </a:bodyPr>
          <a:lstStyle/>
          <a:p>
            <a:r>
              <a:rPr lang="ru-RU" b="1" dirty="0" smtClean="0">
                <a:latin typeface="Times New Roman" pitchFamily="18" charset="0"/>
                <a:cs typeface="Times New Roman" pitchFamily="18" charset="0"/>
              </a:rPr>
              <a:t>3.Город, где родился знаменитый писатель, создавший удивительную историю про Данилу-мастера и Хозяйку Медной горы.</a:t>
            </a:r>
            <a:br>
              <a:rPr lang="ru-RU"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16386" name="Rectangle 2"/>
          <p:cNvSpPr>
            <a:spLocks noChangeArrowheads="1"/>
          </p:cNvSpPr>
          <p:nvPr/>
        </p:nvSpPr>
        <p:spPr bwMode="auto">
          <a:xfrm>
            <a:off x="7164288" y="2852936"/>
            <a:ext cx="176368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Екатеринбург </a:t>
            </a:r>
            <a:b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(Родина Бажова)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Прямоугольник 12"/>
          <p:cNvSpPr/>
          <p:nvPr/>
        </p:nvSpPr>
        <p:spPr>
          <a:xfrm>
            <a:off x="3707904" y="3861048"/>
            <a:ext cx="5112568" cy="923330"/>
          </a:xfrm>
          <a:prstGeom prst="rect">
            <a:avLst/>
          </a:prstGeom>
        </p:spPr>
        <p:txBody>
          <a:bodyPr wrap="square">
            <a:spAutoFit/>
          </a:bodyPr>
          <a:lstStyle/>
          <a:p>
            <a:r>
              <a:rPr lang="ru-RU" b="1" dirty="0" smtClean="0">
                <a:latin typeface="Times New Roman" pitchFamily="18" charset="0"/>
                <a:cs typeface="Times New Roman" pitchFamily="18" charset="0"/>
              </a:rPr>
              <a:t>4) Город, который славится своими пуховыми платками.</a:t>
            </a:r>
            <a:br>
              <a:rPr lang="ru-RU"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14" name="Прямоугольник 13"/>
          <p:cNvSpPr/>
          <p:nvPr/>
        </p:nvSpPr>
        <p:spPr>
          <a:xfrm>
            <a:off x="4932040" y="4149080"/>
            <a:ext cx="1368152" cy="646331"/>
          </a:xfrm>
          <a:prstGeom prst="rect">
            <a:avLst/>
          </a:prstGeom>
        </p:spPr>
        <p:txBody>
          <a:bodyPr wrap="square">
            <a:spAutoFit/>
          </a:bodyPr>
          <a:lstStyle/>
          <a:p>
            <a:r>
              <a:rPr lang="ru-RU" b="1" dirty="0" smtClean="0">
                <a:solidFill>
                  <a:srgbClr val="FF0000"/>
                </a:solidFill>
                <a:latin typeface="Times New Roman" pitchFamily="18" charset="0"/>
                <a:cs typeface="Times New Roman" pitchFamily="18" charset="0"/>
              </a:rPr>
              <a:t>Оренбург</a:t>
            </a:r>
            <a:br>
              <a:rPr lang="ru-RU" b="1" dirty="0" smtClean="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
        <p:nvSpPr>
          <p:cNvPr id="16387" name="Rectangle 3"/>
          <p:cNvSpPr>
            <a:spLocks noChangeArrowheads="1"/>
          </p:cNvSpPr>
          <p:nvPr/>
        </p:nvSpPr>
        <p:spPr bwMode="auto">
          <a:xfrm>
            <a:off x="3491880" y="4653136"/>
            <a:ext cx="547260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5)  Предмет особой гордости </a:t>
            </a:r>
            <a:r>
              <a:rPr kumimoji="0" lang="ru-RU" b="1"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этой республики </a:t>
            </a:r>
            <a:r>
              <a:rPr kumimoji="0" lang="ru-RU"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 курорты и центры горнолыжного туризма и альпинизма </a:t>
            </a:r>
            <a:r>
              <a:rPr kumimoji="0" lang="ru-RU" b="1"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Домбай, Теберда и Архыз.</a:t>
            </a:r>
            <a:r>
              <a:rPr kumimoji="0" lang="ru-RU"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На территории республики находится красивейший на Кавказе </a:t>
            </a:r>
            <a:r>
              <a:rPr kumimoji="0" lang="ru-RU" b="1"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Тебердинский государственный заповедник</a:t>
            </a:r>
            <a:r>
              <a:rPr kumimoji="0" lang="ru-RU"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388" name="Rectangle 4"/>
          <p:cNvSpPr>
            <a:spLocks noChangeArrowheads="1"/>
          </p:cNvSpPr>
          <p:nvPr/>
        </p:nvSpPr>
        <p:spPr bwMode="auto">
          <a:xfrm>
            <a:off x="3995936" y="6309320"/>
            <a:ext cx="428396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Batang" pitchFamily="18" charset="-127"/>
                <a:cs typeface="Arial" pitchFamily="34" charset="0"/>
              </a:rPr>
              <a:t> </a:t>
            </a:r>
            <a:r>
              <a:rPr kumimoji="0" lang="ru-RU" b="1" i="0" u="none" strike="noStrike" cap="none" normalizeH="0" baseline="0" dirty="0" err="1" smtClean="0">
                <a:ln>
                  <a:noFill/>
                </a:ln>
                <a:solidFill>
                  <a:srgbClr val="FF0000"/>
                </a:solidFill>
                <a:effectLst/>
                <a:latin typeface="Times New Roman" pitchFamily="18" charset="0"/>
                <a:ea typeface="Batang" pitchFamily="18" charset="-127"/>
                <a:cs typeface="Times New Roman" pitchFamily="18" charset="0"/>
              </a:rPr>
              <a:t>Карачаево</a:t>
            </a:r>
            <a:r>
              <a:rPr kumimoji="0" lang="ru-RU" b="1" i="0" u="none" strike="noStrike" cap="none" normalizeH="0" baseline="0" dirty="0" smtClean="0">
                <a:ln>
                  <a:noFill/>
                </a:ln>
                <a:solidFill>
                  <a:srgbClr val="FF0000"/>
                </a:solidFill>
                <a:effectLst/>
                <a:latin typeface="Times New Roman" pitchFamily="18" charset="0"/>
                <a:ea typeface="Batang" pitchFamily="18" charset="-127"/>
                <a:cs typeface="Times New Roman" pitchFamily="18" charset="0"/>
              </a:rPr>
              <a:t> - Черкесская Республика.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385"/>
                                        </p:tgtEl>
                                        <p:attrNameLst>
                                          <p:attrName>style.visibility</p:attrName>
                                        </p:attrNameLst>
                                      </p:cBhvr>
                                      <p:to>
                                        <p:strVal val="visible"/>
                                      </p:to>
                                    </p:set>
                                    <p:animEffect transition="in" filter="wipe(down)">
                                      <p:cBhvr>
                                        <p:cTn id="12" dur="500"/>
                                        <p:tgtEl>
                                          <p:spTgt spid="163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childTnLst>
                                    <p:animEffect transition="out" filter="diamond(in)">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386">
                                            <p:txEl>
                                              <p:pRg st="0" end="0"/>
                                            </p:txEl>
                                          </p:spTgt>
                                        </p:tgtEl>
                                        <p:attrNameLst>
                                          <p:attrName>style.visibility</p:attrName>
                                        </p:attrNameLst>
                                      </p:cBhvr>
                                      <p:to>
                                        <p:strVal val="visible"/>
                                      </p:to>
                                    </p:set>
                                    <p:animEffect transition="in" filter="wipe(down)">
                                      <p:cBhvr>
                                        <p:cTn id="42" dur="500"/>
                                        <p:tgtEl>
                                          <p:spTgt spid="1638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down)">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387"/>
                                        </p:tgtEl>
                                        <p:attrNameLst>
                                          <p:attrName>style.visibility</p:attrName>
                                        </p:attrNameLst>
                                      </p:cBhvr>
                                      <p:to>
                                        <p:strVal val="visible"/>
                                      </p:to>
                                    </p:set>
                                    <p:animEffect transition="in" filter="wipe(down)">
                                      <p:cBhvr>
                                        <p:cTn id="57" dur="500"/>
                                        <p:tgtEl>
                                          <p:spTgt spid="1638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388"/>
                                        </p:tgtEl>
                                        <p:attrNameLst>
                                          <p:attrName>style.visibility</p:attrName>
                                        </p:attrNameLst>
                                      </p:cBhvr>
                                      <p:to>
                                        <p:strVal val="visible"/>
                                      </p:to>
                                    </p:set>
                                    <p:animEffect transition="in" filter="wipe(down)">
                                      <p:cBhvr>
                                        <p:cTn id="6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9" grpId="0"/>
      <p:bldP spid="10" grpId="0"/>
      <p:bldP spid="10" grpId="1"/>
      <p:bldP spid="11" grpId="0"/>
      <p:bldP spid="14" grpId="0"/>
      <p:bldP spid="16387" grpId="0"/>
      <p:bldP spid="1638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59832" y="188640"/>
            <a:ext cx="2847318" cy="769441"/>
          </a:xfrm>
          <a:prstGeom prst="rect">
            <a:avLst/>
          </a:prstGeom>
        </p:spPr>
        <p:txBody>
          <a:bodyPr wrap="none">
            <a:spAutoFit/>
          </a:bodyPr>
          <a:lstStyle/>
          <a:p>
            <a:r>
              <a:rPr lang="ru-RU" sz="4400" dirty="0" smtClean="0">
                <a:solidFill>
                  <a:srgbClr val="FF00FF"/>
                </a:solidFill>
                <a:latin typeface="Times New Roman" pitchFamily="18" charset="0"/>
                <a:cs typeface="Times New Roman" pitchFamily="18" charset="0"/>
              </a:rPr>
              <a:t>Итог урока</a:t>
            </a:r>
            <a:endParaRPr lang="ru-RU" sz="4400" dirty="0">
              <a:solidFill>
                <a:srgbClr val="FF00FF"/>
              </a:solidFill>
            </a:endParaRPr>
          </a:p>
        </p:txBody>
      </p:sp>
      <p:sp>
        <p:nvSpPr>
          <p:cNvPr id="5" name="Прямоугольник 4"/>
          <p:cNvSpPr/>
          <p:nvPr/>
        </p:nvSpPr>
        <p:spPr>
          <a:xfrm>
            <a:off x="2195736" y="1340768"/>
            <a:ext cx="5238328" cy="2554545"/>
          </a:xfrm>
          <a:prstGeom prst="rect">
            <a:avLst/>
          </a:prstGeom>
        </p:spPr>
        <p:txBody>
          <a:bodyPr wrap="square">
            <a:spAutoFit/>
          </a:bodyPr>
          <a:lstStyle/>
          <a:p>
            <a:pPr>
              <a:buNone/>
            </a:pPr>
            <a:r>
              <a:rPr lang="ru-RU" sz="3200" b="1" i="1" dirty="0" smtClean="0">
                <a:solidFill>
                  <a:srgbClr val="002060"/>
                </a:solidFill>
                <a:latin typeface="Times New Roman" pitchFamily="18" charset="0"/>
                <a:cs typeface="Times New Roman" pitchFamily="18" charset="0"/>
              </a:rPr>
              <a:t>Я научился…</a:t>
            </a:r>
          </a:p>
          <a:p>
            <a:pPr>
              <a:buNone/>
            </a:pPr>
            <a:r>
              <a:rPr lang="ru-RU" sz="3200" b="1" i="1" dirty="0" smtClean="0">
                <a:solidFill>
                  <a:srgbClr val="002060"/>
                </a:solidFill>
                <a:latin typeface="Times New Roman" pitchFamily="18" charset="0"/>
                <a:cs typeface="Times New Roman" pitchFamily="18" charset="0"/>
              </a:rPr>
              <a:t>Мне было интересно…</a:t>
            </a:r>
          </a:p>
          <a:p>
            <a:pPr>
              <a:buNone/>
            </a:pPr>
            <a:r>
              <a:rPr lang="ru-RU" sz="3200" b="1" i="1" dirty="0" smtClean="0">
                <a:solidFill>
                  <a:srgbClr val="002060"/>
                </a:solidFill>
                <a:latin typeface="Times New Roman" pitchFamily="18" charset="0"/>
                <a:cs typeface="Times New Roman" pitchFamily="18" charset="0"/>
              </a:rPr>
              <a:t>Больше всего понравилось…</a:t>
            </a:r>
          </a:p>
          <a:p>
            <a:pPr>
              <a:buNone/>
            </a:pPr>
            <a:r>
              <a:rPr lang="ru-RU" sz="3200" b="1" i="1" dirty="0" smtClean="0">
                <a:solidFill>
                  <a:srgbClr val="002060"/>
                </a:solidFill>
                <a:latin typeface="Times New Roman" pitchFamily="18" charset="0"/>
                <a:cs typeface="Times New Roman" pitchFamily="18" charset="0"/>
              </a:rPr>
              <a:t>Мне захотелось…</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971600" y="404664"/>
            <a:ext cx="4392488" cy="2016971"/>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Times New Roman" pitchFamily="18" charset="0"/>
                <a:cs typeface="Times New Roman" pitchFamily="18" charset="0"/>
              </a:rPr>
              <a:t>Презентацию подготовила </a:t>
            </a:r>
            <a:r>
              <a:rPr lang="ru-RU" dirty="0" err="1" smtClean="0">
                <a:latin typeface="Times New Roman" pitchFamily="18" charset="0"/>
                <a:cs typeface="Times New Roman" pitchFamily="18" charset="0"/>
              </a:rPr>
              <a:t>Каракотова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Зинфуруза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Ибрагимовна</a:t>
            </a:r>
            <a:r>
              <a:rPr lang="ru-RU" dirty="0" smtClean="0">
                <a:latin typeface="Times New Roman" pitchFamily="18" charset="0"/>
                <a:cs typeface="Times New Roman" pitchFamily="18" charset="0"/>
              </a:rPr>
              <a:t> </a:t>
            </a:r>
          </a:p>
          <a:p>
            <a:pPr algn="ctr"/>
            <a:r>
              <a:rPr lang="ru-RU" dirty="0" smtClean="0">
                <a:latin typeface="Times New Roman" pitchFamily="18" charset="0"/>
                <a:cs typeface="Times New Roman" pitchFamily="18" charset="0"/>
              </a:rPr>
              <a:t>учитель начальных классов</a:t>
            </a:r>
          </a:p>
          <a:p>
            <a:pPr algn="ctr"/>
            <a:r>
              <a:rPr lang="ru-RU" dirty="0" smtClean="0">
                <a:latin typeface="Times New Roman" pitchFamily="18" charset="0"/>
                <a:cs typeface="Times New Roman" pitchFamily="18" charset="0"/>
              </a:rPr>
              <a:t>МКОУ «СОШ № 2 </a:t>
            </a:r>
            <a:r>
              <a:rPr lang="ru-RU" dirty="0" err="1" smtClean="0">
                <a:latin typeface="Times New Roman" pitchFamily="18" charset="0"/>
                <a:cs typeface="Times New Roman" pitchFamily="18" charset="0"/>
              </a:rPr>
              <a:t>ст.Кардоникской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5" name="Picture 2" descr="C:\Users\User\Desktop\ФОТО\моя станица\111111.jpg"/>
          <p:cNvPicPr>
            <a:picLocks noChangeAspect="1" noChangeArrowheads="1"/>
          </p:cNvPicPr>
          <p:nvPr/>
        </p:nvPicPr>
        <p:blipFill>
          <a:blip r:embed="rId2" cstate="print"/>
          <a:srcRect/>
          <a:stretch>
            <a:fillRect/>
          </a:stretch>
        </p:blipFill>
        <p:spPr bwMode="auto">
          <a:xfrm>
            <a:off x="899592" y="3068960"/>
            <a:ext cx="4915744" cy="2304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descr="C:\Users\Администратор\Desktop\2 класс К.З.И\фото 2 класс\З.И\SAM_23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124" y="476672"/>
            <a:ext cx="2976330" cy="223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15616" y="1412776"/>
            <a:ext cx="7632848" cy="48965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solidFill>
                  <a:schemeClr val="tx1"/>
                </a:solidFill>
                <a:latin typeface="Times New Roman" pitchFamily="18" charset="0"/>
                <a:ea typeface="Arial" pitchFamily="34" charset="0"/>
                <a:cs typeface="Times New Roman" pitchFamily="18" charset="0"/>
              </a:rPr>
              <a:t>Велика Россия. Много в ней городов и сёл,  гор и равнин, рек и озёр. Каждый уголок и шей Родины чем-нибудь знаменит. У каждого  из нас есть своя малая родина, которую мы любим и которой гордимся. </a:t>
            </a:r>
            <a:endParaRPr lang="ru-RU" dirty="0"/>
          </a:p>
        </p:txBody>
      </p:sp>
      <p:pic>
        <p:nvPicPr>
          <p:cNvPr id="3" name="Picture 2" descr="Солнце"/>
          <p:cNvPicPr>
            <a:picLocks noChangeAspect="1" noChangeArrowheads="1" noCrop="1"/>
          </p:cNvPicPr>
          <p:nvPr/>
        </p:nvPicPr>
        <p:blipFill>
          <a:blip r:embed="rId2" cstate="print"/>
          <a:srcRect/>
          <a:stretch>
            <a:fillRect/>
          </a:stretch>
        </p:blipFill>
        <p:spPr bwMode="auto">
          <a:xfrm>
            <a:off x="179512" y="692696"/>
            <a:ext cx="1905000" cy="1847851"/>
          </a:xfrm>
          <a:prstGeom prst="rect">
            <a:avLst/>
          </a:prstGeom>
          <a:noFill/>
        </p:spPr>
      </p:pic>
      <p:sp>
        <p:nvSpPr>
          <p:cNvPr id="7" name="Прямоугольник 6"/>
          <p:cNvSpPr/>
          <p:nvPr/>
        </p:nvSpPr>
        <p:spPr>
          <a:xfrm>
            <a:off x="2051720" y="1628800"/>
            <a:ext cx="6336704" cy="646331"/>
          </a:xfrm>
          <a:prstGeom prst="rect">
            <a:avLst/>
          </a:prstGeom>
        </p:spPr>
        <p:txBody>
          <a:bodyPr wrap="square">
            <a:spAutoFit/>
          </a:bodyPr>
          <a:lstStyle/>
          <a:p>
            <a:r>
              <a:rPr lang="ru-RU" b="1" dirty="0" smtClean="0">
                <a:latin typeface="Times New Roman" pitchFamily="18" charset="0"/>
                <a:ea typeface="Arial" pitchFamily="34" charset="0"/>
                <a:cs typeface="Times New Roman" pitchFamily="18" charset="0"/>
              </a:rPr>
              <a:t>Не один век навстречу солнцу - с запада на восток - шли землепроходцы, заселяя и осваивая нашу страну. </a:t>
            </a:r>
            <a:endParaRPr lang="ru-RU" dirty="0"/>
          </a:p>
        </p:txBody>
      </p:sp>
      <p:sp>
        <p:nvSpPr>
          <p:cNvPr id="8" name="Прямоугольник 7"/>
          <p:cNvSpPr/>
          <p:nvPr/>
        </p:nvSpPr>
        <p:spPr>
          <a:xfrm>
            <a:off x="1403648" y="4509120"/>
            <a:ext cx="7200800" cy="1200329"/>
          </a:xfrm>
          <a:prstGeom prst="rect">
            <a:avLst/>
          </a:prstGeom>
        </p:spPr>
        <p:txBody>
          <a:bodyPr wrap="square">
            <a:spAutoFit/>
          </a:bodyPr>
          <a:lstStyle/>
          <a:p>
            <a:pPr lvl="0" algn="just" fontAlgn="base">
              <a:spcBef>
                <a:spcPct val="0"/>
              </a:spcBef>
              <a:spcAft>
                <a:spcPct val="0"/>
              </a:spcAft>
            </a:pPr>
            <a:r>
              <a:rPr lang="ru-RU" b="1" dirty="0" smtClean="0">
                <a:latin typeface="Times New Roman" pitchFamily="18" charset="0"/>
                <a:ea typeface="Arial" pitchFamily="34" charset="0"/>
                <a:cs typeface="Times New Roman" pitchFamily="18" charset="0"/>
              </a:rPr>
              <a:t>Первыми встречают   новый день жители Дальнего  Востока. Отсюда начинает солнце свой путь над территорией нашей страны. Вместе с ним - с востока на запад - мы отправимся в путешествие по России.</a:t>
            </a:r>
            <a:endParaRPr lang="ru-RU" sz="2400" b="1" dirty="0" smtClean="0">
              <a:latin typeface="Arial" pitchFamily="34" charset="0"/>
              <a:cs typeface="Arial" pitchFamily="34" charset="0"/>
            </a:endParaRPr>
          </a:p>
        </p:txBody>
      </p:sp>
      <p:sp>
        <p:nvSpPr>
          <p:cNvPr id="6" name="WordArt 2"/>
          <p:cNvSpPr>
            <a:spLocks noChangeArrowheads="1" noChangeShapeType="1" noTextEdit="1"/>
          </p:cNvSpPr>
          <p:nvPr/>
        </p:nvSpPr>
        <p:spPr bwMode="auto">
          <a:xfrm>
            <a:off x="251520" y="116632"/>
            <a:ext cx="8568952"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ПУТЕШЕСТВИЕ  ПО  РОССИИ</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251520" y="116632"/>
            <a:ext cx="8568952"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ПО ДАЛЬНЕМУ ВОСТОКУ</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
        <p:nvSpPr>
          <p:cNvPr id="3" name="Горизонтальный свиток 2"/>
          <p:cNvSpPr/>
          <p:nvPr/>
        </p:nvSpPr>
        <p:spPr>
          <a:xfrm>
            <a:off x="467544" y="620688"/>
            <a:ext cx="8136904" cy="172819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fontAlgn="base">
              <a:spcBef>
                <a:spcPct val="0"/>
              </a:spcBef>
              <a:spcAft>
                <a:spcPct val="0"/>
              </a:spcAft>
            </a:pPr>
            <a:r>
              <a:rPr lang="ru-RU" b="1" dirty="0" smtClean="0">
                <a:solidFill>
                  <a:schemeClr val="tx1"/>
                </a:solidFill>
                <a:latin typeface="Times New Roman" pitchFamily="18" charset="0"/>
                <a:ea typeface="Arial" pitchFamily="34" charset="0"/>
                <a:cs typeface="Times New Roman" pitchFamily="18" charset="0"/>
              </a:rPr>
              <a:t>Издавна на Дальнем Востоке нашей страны живут чукчи, коряки, ительмены, эскимосы и другие народы. Многие географические названия произошли из языков этих народов. Так полуостров Чукотка в переводе на русский язык означает «земля чукчей».</a:t>
            </a:r>
            <a:endParaRPr lang="ru-RU" sz="2400" b="1" dirty="0" smtClean="0">
              <a:solidFill>
                <a:schemeClr val="tx1"/>
              </a:solidFill>
              <a:latin typeface="Arial" pitchFamily="34" charset="0"/>
              <a:cs typeface="Arial" pitchFamily="34" charset="0"/>
            </a:endParaRPr>
          </a:p>
        </p:txBody>
      </p:sp>
      <p:pic>
        <p:nvPicPr>
          <p:cNvPr id="10244" name="Picture 4" descr="http://player.myshared.ru/24/1276666/slides/slide_8.jpg"/>
          <p:cNvPicPr>
            <a:picLocks noChangeAspect="1" noChangeArrowheads="1"/>
          </p:cNvPicPr>
          <p:nvPr/>
        </p:nvPicPr>
        <p:blipFill>
          <a:blip r:embed="rId2" cstate="print"/>
          <a:srcRect l="10834"/>
          <a:stretch>
            <a:fillRect/>
          </a:stretch>
        </p:blipFill>
        <p:spPr bwMode="auto">
          <a:xfrm>
            <a:off x="1403648" y="2321496"/>
            <a:ext cx="5976664" cy="453650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3707904" y="260648"/>
            <a:ext cx="5436096" cy="648072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0"/>
              </a:spcBef>
              <a:spcAft>
                <a:spcPct val="0"/>
              </a:spcAft>
            </a:pPr>
            <a:r>
              <a:rPr lang="ru-RU" b="1" dirty="0" smtClean="0">
                <a:solidFill>
                  <a:schemeClr val="tx1"/>
                </a:solidFill>
                <a:latin typeface="Times New Roman" pitchFamily="18" charset="0"/>
                <a:ea typeface="Arial" pitchFamily="34" charset="0"/>
                <a:cs typeface="Times New Roman" pitchFamily="18" charset="0"/>
              </a:rPr>
              <a:t>      С природой этого края связаны и старинные занятия населения: охота, рыбная ловля, олене­водство. С древних времён олень — верный друг северян. Это животное и кормило, и одевало и служило для езды. Без оленей в тундре было не обойтись. Потому и почитают на Севере оленя и устраивают в его честь особые празд­ники. Торжественно отмечают праздник молодого оленя. Проводят его весной, когда на свет появляются маленькие оленята. Во время праздника женщины, хранительницы домашнего очага раскладывают священный костёр. Огонь для него по старинному обычаю добывают трением.</a:t>
            </a:r>
            <a:endParaRPr lang="ru-RU" sz="2400" b="1" dirty="0" smtClean="0">
              <a:solidFill>
                <a:schemeClr val="tx1"/>
              </a:solidFill>
              <a:latin typeface="Arial" pitchFamily="34" charset="0"/>
              <a:cs typeface="Arial" pitchFamily="34" charset="0"/>
            </a:endParaRPr>
          </a:p>
        </p:txBody>
      </p:sp>
      <p:pic>
        <p:nvPicPr>
          <p:cNvPr id="27650" name="Picture 2" descr="Олени в Бельковской губе"/>
          <p:cNvPicPr>
            <a:picLocks noChangeAspect="1" noChangeArrowheads="1"/>
          </p:cNvPicPr>
          <p:nvPr/>
        </p:nvPicPr>
        <p:blipFill>
          <a:blip r:embed="rId2" cstate="print"/>
          <a:srcRect/>
          <a:stretch>
            <a:fillRect/>
          </a:stretch>
        </p:blipFill>
        <p:spPr bwMode="auto">
          <a:xfrm>
            <a:off x="179512" y="404664"/>
            <a:ext cx="4000500" cy="2647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2" name="Picture 4" descr="60X40-11"/>
          <p:cNvPicPr>
            <a:picLocks noChangeAspect="1" noChangeArrowheads="1"/>
          </p:cNvPicPr>
          <p:nvPr/>
        </p:nvPicPr>
        <p:blipFill>
          <a:blip r:embed="rId3" cstate="print"/>
          <a:srcRect l="27532" t="12732" r="13069" b="9281"/>
          <a:stretch>
            <a:fillRect/>
          </a:stretch>
        </p:blipFill>
        <p:spPr bwMode="auto">
          <a:xfrm>
            <a:off x="755576" y="3645024"/>
            <a:ext cx="2520280" cy="2245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51520" y="116632"/>
            <a:ext cx="4464496"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Владивосток</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pic>
        <p:nvPicPr>
          <p:cNvPr id="9220" name="Picture 4" descr="http://review-planet.ru/wp-content/uploads/2014/12/review-planet.ru2_1.jpg"/>
          <p:cNvPicPr>
            <a:picLocks noChangeAspect="1" noChangeArrowheads="1"/>
          </p:cNvPicPr>
          <p:nvPr/>
        </p:nvPicPr>
        <p:blipFill>
          <a:blip r:embed="rId2" cstate="print"/>
          <a:srcRect/>
          <a:stretch>
            <a:fillRect/>
          </a:stretch>
        </p:blipFill>
        <p:spPr bwMode="auto">
          <a:xfrm>
            <a:off x="395536" y="4437112"/>
            <a:ext cx="3888432" cy="2133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224" name="Picture 8" descr="review-planet.ru11"/>
          <p:cNvPicPr>
            <a:picLocks noChangeAspect="1" noChangeArrowheads="1"/>
          </p:cNvPicPr>
          <p:nvPr/>
        </p:nvPicPr>
        <p:blipFill>
          <a:blip r:embed="rId3" cstate="print"/>
          <a:srcRect/>
          <a:stretch>
            <a:fillRect/>
          </a:stretch>
        </p:blipFill>
        <p:spPr bwMode="auto">
          <a:xfrm>
            <a:off x="251520" y="836712"/>
            <a:ext cx="4536504" cy="3455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Вертикальный свиток 8"/>
          <p:cNvSpPr/>
          <p:nvPr/>
        </p:nvSpPr>
        <p:spPr>
          <a:xfrm>
            <a:off x="4716016" y="620688"/>
            <a:ext cx="4427984" cy="5688632"/>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latin typeface="Times New Roman" pitchFamily="18" charset="0"/>
                <a:cs typeface="Times New Roman" pitchFamily="18" charset="0"/>
              </a:rPr>
              <a:t>Его называют морскими воротам. России. Когда появился этот город на карте нашей Родины? Об этом событии напоминает колонна при въезде в город. На ней установлен модель парусника «Маньчжур» — русского корабля, который бросил якорь в бухте Золотой Рог 1860 году. Тогда здесь и был основан город. Жизнь Владивостока тесно связана с морем. Издавна из порта города на промыслы выходят рыболовецкие суда.</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51520" y="116632"/>
            <a:ext cx="8640960" cy="596156"/>
          </a:xfrm>
          <a:prstGeom prst="rect">
            <a:avLst/>
          </a:prstGeom>
        </p:spPr>
        <p:txBody>
          <a:bodyPr wrap="none" fromWordArt="1">
            <a:prstTxWarp prst="textWave1">
              <a:avLst>
                <a:gd name="adj1" fmla="val 13005"/>
                <a:gd name="adj2" fmla="val 0"/>
              </a:avLst>
            </a:prstTxWarp>
          </a:bodyPr>
          <a:lstStyle/>
          <a:p>
            <a:pPr algn="ctr" rtl="0"/>
            <a:r>
              <a:rPr lang="ru-RU" sz="3600" kern="10" spc="0" dirty="0" smtClean="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На просторах Сибири</a:t>
            </a:r>
            <a:endParaRPr lang="ru-RU" sz="3600" kern="10" spc="0" dirty="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sp>
        <p:nvSpPr>
          <p:cNvPr id="3" name="Скругленный прямоугольник 2"/>
          <p:cNvSpPr/>
          <p:nvPr/>
        </p:nvSpPr>
        <p:spPr>
          <a:xfrm>
            <a:off x="251520" y="764704"/>
            <a:ext cx="3888432" cy="18722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2000" b="1" dirty="0" smtClean="0">
                <a:latin typeface="Times New Roman" pitchFamily="18" charset="0"/>
                <a:cs typeface="Times New Roman" pitchFamily="18" charset="0"/>
              </a:rPr>
              <a:t>Коренные народы Сибири — буряты, якуты, тувинцы, хакасы, алтайцы, ненцы, эвены, эвёнки, ханты, манси и многие другие.</a:t>
            </a:r>
            <a:endParaRPr lang="ru-RU" sz="2000" b="1" dirty="0">
              <a:latin typeface="Times New Roman" pitchFamily="18" charset="0"/>
              <a:cs typeface="Times New Roman" pitchFamily="18" charset="0"/>
            </a:endParaRPr>
          </a:p>
        </p:txBody>
      </p:sp>
      <p:pic>
        <p:nvPicPr>
          <p:cNvPr id="8194" name="Picture 2" descr="http://xn----9sbubb4ahmf1byf.xn--p1ai/images/upload/909d2c71af4b7eba2014542b46dfc364.jpg"/>
          <p:cNvPicPr>
            <a:picLocks noChangeAspect="1" noChangeArrowheads="1"/>
          </p:cNvPicPr>
          <p:nvPr/>
        </p:nvPicPr>
        <p:blipFill>
          <a:blip r:embed="rId2" cstate="print"/>
          <a:srcRect/>
          <a:stretch>
            <a:fillRect/>
          </a:stretch>
        </p:blipFill>
        <p:spPr bwMode="auto">
          <a:xfrm>
            <a:off x="4355976" y="692696"/>
            <a:ext cx="4427984" cy="2119625"/>
          </a:xfrm>
          <a:prstGeom prst="rect">
            <a:avLst/>
          </a:prstGeom>
          <a:ln>
            <a:noFill/>
          </a:ln>
          <a:effectLst>
            <a:outerShdw blurRad="190500" algn="tl" rotWithShape="0">
              <a:srgbClr val="000000">
                <a:alpha val="70000"/>
              </a:srgbClr>
            </a:outerShdw>
          </a:effectLst>
        </p:spPr>
      </p:pic>
      <p:pic>
        <p:nvPicPr>
          <p:cNvPr id="8196" name="Picture 4" descr="https://wikiway.com/upload/resize_cache/hl-photo/648/549/1024_800_1/yakutsk_38.jpg"/>
          <p:cNvPicPr>
            <a:picLocks noChangeAspect="1" noChangeArrowheads="1"/>
          </p:cNvPicPr>
          <p:nvPr/>
        </p:nvPicPr>
        <p:blipFill>
          <a:blip r:embed="rId3" cstate="print"/>
          <a:srcRect/>
          <a:stretch>
            <a:fillRect/>
          </a:stretch>
        </p:blipFill>
        <p:spPr bwMode="auto">
          <a:xfrm>
            <a:off x="179512" y="3284984"/>
            <a:ext cx="4811496" cy="2880320"/>
          </a:xfrm>
          <a:prstGeom prst="rect">
            <a:avLst/>
          </a:prstGeom>
          <a:ln>
            <a:noFill/>
          </a:ln>
          <a:effectLst>
            <a:softEdge rad="112500"/>
          </a:effectLst>
        </p:spPr>
      </p:pic>
      <p:sp>
        <p:nvSpPr>
          <p:cNvPr id="6" name="Горизонтальный свиток 5"/>
          <p:cNvSpPr/>
          <p:nvPr/>
        </p:nvSpPr>
        <p:spPr>
          <a:xfrm>
            <a:off x="5076056" y="2924944"/>
            <a:ext cx="3888432" cy="3816424"/>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r>
              <a:rPr lang="ru-RU" sz="1600" b="1" dirty="0" smtClean="0">
                <a:latin typeface="Times New Roman" pitchFamily="18" charset="0"/>
                <a:cs typeface="Times New Roman" pitchFamily="18" charset="0"/>
              </a:rPr>
              <a:t>Один из старинных городов Сибири — </a:t>
            </a:r>
            <a:r>
              <a:rPr lang="ru-RU" sz="1600" b="1" u="sng" dirty="0" smtClean="0">
                <a:solidFill>
                  <a:srgbClr val="FF0000"/>
                </a:solidFill>
                <a:latin typeface="Times New Roman" pitchFamily="18" charset="0"/>
                <a:cs typeface="Times New Roman" pitchFamily="18" charset="0"/>
              </a:rPr>
              <a:t>Якутск</a:t>
            </a:r>
            <a:r>
              <a:rPr lang="ru-RU" sz="1600" b="1" dirty="0" smtClean="0">
                <a:latin typeface="Times New Roman" pitchFamily="18" charset="0"/>
                <a:cs typeface="Times New Roman" pitchFamily="18" charset="0"/>
              </a:rPr>
              <a:t>, столица современной Якутии. Он был основан на реке Лене в 1632 году отрядом русских казаков. Славились эти края пушниной. Поэтому и на гербах почти всех сибирских </a:t>
            </a:r>
            <a:r>
              <a:rPr lang="ru-RU" sz="1600" b="1" smtClean="0">
                <a:latin typeface="Times New Roman" pitchFamily="18" charset="0"/>
                <a:cs typeface="Times New Roman" pitchFamily="18" charset="0"/>
              </a:rPr>
              <a:t>городов изображены </a:t>
            </a:r>
            <a:r>
              <a:rPr lang="ru-RU" sz="1600" b="1" dirty="0" smtClean="0">
                <a:latin typeface="Times New Roman" pitchFamily="18" charset="0"/>
                <a:cs typeface="Times New Roman" pitchFamily="18" charset="0"/>
              </a:rPr>
              <a:t>пушные звери. Сохранилась деревянная башня Якутского острога конца XVII века.</a:t>
            </a:r>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down)">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rez.ysn.ru/wp-content/uploads/2016/04/foto33.jpg"/>
          <p:cNvPicPr>
            <a:picLocks noChangeAspect="1" noChangeArrowheads="1"/>
          </p:cNvPicPr>
          <p:nvPr/>
        </p:nvPicPr>
        <p:blipFill>
          <a:blip r:embed="rId2" cstate="print"/>
          <a:srcRect/>
          <a:stretch>
            <a:fillRect/>
          </a:stretch>
        </p:blipFill>
        <p:spPr bwMode="auto">
          <a:xfrm>
            <a:off x="179512" y="260649"/>
            <a:ext cx="4392488" cy="3061016"/>
          </a:xfrm>
          <a:prstGeom prst="rect">
            <a:avLst/>
          </a:prstGeom>
          <a:ln>
            <a:noFill/>
          </a:ln>
          <a:effectLst>
            <a:outerShdw blurRad="190500" algn="tl" rotWithShape="0">
              <a:srgbClr val="000000">
                <a:alpha val="70000"/>
              </a:srgbClr>
            </a:outerShdw>
          </a:effectLst>
        </p:spPr>
      </p:pic>
      <p:sp>
        <p:nvSpPr>
          <p:cNvPr id="3" name="Прямоугольник 2"/>
          <p:cNvSpPr/>
          <p:nvPr/>
        </p:nvSpPr>
        <p:spPr>
          <a:xfrm>
            <a:off x="539552" y="3356992"/>
            <a:ext cx="3202159" cy="369332"/>
          </a:xfrm>
          <a:prstGeom prst="rect">
            <a:avLst/>
          </a:prstGeom>
        </p:spPr>
        <p:txBody>
          <a:bodyPr wrap="none">
            <a:spAutoFit/>
          </a:bodyPr>
          <a:lstStyle/>
          <a:p>
            <a:r>
              <a:rPr lang="ru-RU" b="1" dirty="0" smtClean="0">
                <a:solidFill>
                  <a:srgbClr val="FF0000"/>
                </a:solidFill>
                <a:latin typeface="Times New Roman" pitchFamily="18" charset="0"/>
                <a:cs typeface="Times New Roman" pitchFamily="18" charset="0"/>
              </a:rPr>
              <a:t>Института мерзлотоведения </a:t>
            </a:r>
            <a:endParaRPr lang="ru-RU" b="1" dirty="0">
              <a:solidFill>
                <a:srgbClr val="FF0000"/>
              </a:solidFill>
              <a:latin typeface="Times New Roman" pitchFamily="18" charset="0"/>
              <a:cs typeface="Times New Roman" pitchFamily="18" charset="0"/>
            </a:endParaRPr>
          </a:p>
        </p:txBody>
      </p:sp>
      <p:pic>
        <p:nvPicPr>
          <p:cNvPr id="7172" name="Picture 4" descr="http://media.ykt.ru/upload/photo/2015/02/04/mini/300307_115904581891969_856703681_n.jpeg"/>
          <p:cNvPicPr>
            <a:picLocks noChangeAspect="1" noChangeArrowheads="1"/>
          </p:cNvPicPr>
          <p:nvPr/>
        </p:nvPicPr>
        <p:blipFill>
          <a:blip r:embed="rId3" cstate="print"/>
          <a:srcRect/>
          <a:stretch>
            <a:fillRect/>
          </a:stretch>
        </p:blipFill>
        <p:spPr bwMode="auto">
          <a:xfrm>
            <a:off x="4932040" y="3645024"/>
            <a:ext cx="4032448" cy="3024336"/>
          </a:xfrm>
          <a:prstGeom prst="rect">
            <a:avLst/>
          </a:prstGeom>
          <a:ln>
            <a:noFill/>
          </a:ln>
          <a:effectLst>
            <a:outerShdw blurRad="190500" algn="tl" rotWithShape="0">
              <a:srgbClr val="000000">
                <a:alpha val="70000"/>
              </a:srgbClr>
            </a:outerShdw>
          </a:effectLst>
        </p:spPr>
      </p:pic>
      <p:sp>
        <p:nvSpPr>
          <p:cNvPr id="5" name="Горизонтальный свиток 4"/>
          <p:cNvSpPr/>
          <p:nvPr/>
        </p:nvSpPr>
        <p:spPr>
          <a:xfrm>
            <a:off x="4932040" y="0"/>
            <a:ext cx="3816424" cy="3573016"/>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rgbClr val="FF0000"/>
                </a:solidFill>
                <a:latin typeface="Times New Roman" pitchFamily="18" charset="0"/>
                <a:cs typeface="Times New Roman" pitchFamily="18" charset="0"/>
              </a:rPr>
              <a:t>Башня Якутского острога, </a:t>
            </a:r>
            <a:r>
              <a:rPr lang="ru-RU" sz="1600" b="1" dirty="0" smtClean="0">
                <a:latin typeface="Times New Roman" pitchFamily="18" charset="0"/>
                <a:cs typeface="Times New Roman" pitchFamily="18" charset="0"/>
              </a:rPr>
              <a:t>строительство которой датируется 1685-1687 годами, Этот памятник оборонного зодчества, ставший символом столицы республики, простоял вплоть до начала XXI века. 22 августа 2002 года, за несколько дней до празднования 370-летия Якутска, башня сгорела.</a:t>
            </a:r>
            <a:endParaRPr lang="ru-RU" b="1" dirty="0">
              <a:latin typeface="Times New Roman" pitchFamily="18" charset="0"/>
              <a:cs typeface="Times New Roman" pitchFamily="18" charset="0"/>
            </a:endParaRPr>
          </a:p>
        </p:txBody>
      </p:sp>
      <p:pic>
        <p:nvPicPr>
          <p:cNvPr id="25602" name="Picture 2" descr="Институт мерзловеденья, Якутск"/>
          <p:cNvPicPr>
            <a:picLocks noChangeAspect="1" noChangeArrowheads="1"/>
          </p:cNvPicPr>
          <p:nvPr/>
        </p:nvPicPr>
        <p:blipFill>
          <a:blip r:embed="rId4" cstate="print"/>
          <a:srcRect/>
          <a:stretch>
            <a:fillRect/>
          </a:stretch>
        </p:blipFill>
        <p:spPr bwMode="auto">
          <a:xfrm>
            <a:off x="323528" y="3717032"/>
            <a:ext cx="3960440" cy="297033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2964</Words>
  <Application>Microsoft Office PowerPoint</Application>
  <PresentationFormat>Экран (4:3)</PresentationFormat>
  <Paragraphs>174</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тауланчик</dc:creator>
  <cp:lastModifiedBy>Admin</cp:lastModifiedBy>
  <cp:revision>94</cp:revision>
  <dcterms:created xsi:type="dcterms:W3CDTF">2018-04-25T04:54:07Z</dcterms:created>
  <dcterms:modified xsi:type="dcterms:W3CDTF">2020-05-12T05:08:02Z</dcterms:modified>
</cp:coreProperties>
</file>