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5" r:id="rId2"/>
    <p:sldMasterId id="2147483666" r:id="rId3"/>
  </p:sldMasterIdLst>
  <p:sldIdLst>
    <p:sldId id="274" r:id="rId4"/>
    <p:sldId id="256" r:id="rId5"/>
    <p:sldId id="257" r:id="rId6"/>
    <p:sldId id="258" r:id="rId7"/>
    <p:sldId id="259" r:id="rId8"/>
    <p:sldId id="262" r:id="rId9"/>
    <p:sldId id="261" r:id="rId10"/>
    <p:sldId id="263" r:id="rId11"/>
    <p:sldId id="280" r:id="rId12"/>
    <p:sldId id="264" r:id="rId13"/>
    <p:sldId id="266" r:id="rId14"/>
    <p:sldId id="268" r:id="rId15"/>
    <p:sldId id="269" r:id="rId16"/>
    <p:sldId id="267" r:id="rId17"/>
    <p:sldId id="265" r:id="rId18"/>
    <p:sldId id="272" r:id="rId19"/>
    <p:sldId id="270" r:id="rId20"/>
    <p:sldId id="275" r:id="rId21"/>
    <p:sldId id="277" r:id="rId22"/>
    <p:sldId id="276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99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0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6A8A5-2AE3-4360-B3CE-7097CB8CE380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52CA2-4C42-453E-89F4-C43AA6A7E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903B2-2D95-43EC-A349-EDFBB97012CB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6525C-A451-4663-BF77-B22DC3FF50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ADDD3-5C61-41D1-AB27-6BDA1A197FF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870BB-BA77-4481-A5A9-FDA10BC10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A17BF-079B-42FA-A876-438EB9D9824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6E690-CDA2-4C7D-B98E-828FF5E54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5BB77-2358-42CF-A015-702CE4B9E9F0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9E293-AB61-4BA6-AB6D-1DA9CB756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E79BE-AC95-4A1F-AD90-1BA5D8BA1B06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86959-CDC4-4F73-8A6F-B050B7E4B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4F0FA-DFEA-49E4-8699-3223371AF12F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FEA4A-51EE-4DAA-8DA6-B9F4D6386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31FEC-713C-4BCC-9D32-FFB9312F31DE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E4494-08EA-4AF9-ACD1-511CE8E75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7D702-5582-41F1-8C9D-34E1E202631E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93BED-DA09-4FA9-BB98-1F596F2A2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BF071-7A86-43D0-B3C9-705856C8812A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A251A-EF03-4618-B144-5C1D537CD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F51ED-F94E-4CBB-96EE-A624B38E0E1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0E17A-414C-4346-BE38-69D138DEE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7B467-94F8-415F-8747-C8EE41D1E94E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0C082-3155-4C4E-AB16-74503EDCA2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0CC2C-DA7A-4EA1-AF4D-2EFC12FD6E75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BFE84-C70F-483D-BA86-172603CE2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9BEA5-6C6D-4727-B990-48B580089061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1FB6C-0A57-4197-83D5-692CE7647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16540-1053-47D1-A453-ADBD20EAC792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4578-F5E4-4FF8-8D0C-2370EFD6B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8B460-F8E8-44FB-B684-37FB2FEAE093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09578-789B-4D11-9A9D-0B3AE64F3C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D6A4A-B836-4C9A-B5CB-D22004EA72A6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D7BEB-C57C-43F2-8AF3-35B4AE975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AC392-2EED-4EE2-B648-4D34B6282EA0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E7C6F-2170-4F2C-A3E2-262D7218C4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BE0BC-045C-4144-BC7A-B062470E78E4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7E28C-2ED5-424F-89E1-C10421D3C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8792B-CE52-4556-906C-22D8931D1CF0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6DAA-A5C0-4939-8FC0-E4105621EC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3EDEC-99D4-4413-88C9-CF91FF08AF8E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F7B08-12E7-463D-A4B5-CE1430034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04A95-9C18-458A-8A69-246F57128AC4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325CA-2EB0-407F-836A-8D19BE3991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C2935-3E7C-4EF2-A626-FA4DE004D0D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B0BA-DD3C-4989-B764-4D865FB33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D32E2-FEB8-45C2-94CE-8B6B51FDFDBD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C3811-C3BF-4F70-8EFF-82BC2AB5F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99D6E-8B94-48EE-B7FD-FF6C1ED115EF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C64DA-043F-4530-8F78-FD1E48214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94B6D-B372-490B-8136-EB08A707773C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17B60-39F7-43DA-8494-BF21456E7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DEDFE-C051-41A3-B670-C8B8D024C77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FB51D-FC73-492A-ACF8-B45887EE0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F608-2D99-4874-B696-B45E5C4B5FDD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9AC25-3F51-472D-A955-BE0D3B7AC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938A3-20D1-4BBC-BC0C-F9A8E31CFBBE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50EA7-BE60-49FB-8FFF-AEC5E35BF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9801E-F41D-4F01-85D3-0C999DB1F24A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7EA83-B233-49F5-A3F2-1D9B95D020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E8B80-804A-4E68-945A-7A8F6B447F8B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BA3A7-22D3-46BD-B178-9BDD7B8F12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CC331-A278-48BE-9FF2-84F27D29C1E5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BB6B-1A8D-4FCD-8A95-E1C2E593A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CE6F5-673D-47D4-AC20-9DD696996BD2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436B9-9B62-4AF8-B8EC-F7D532555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5D2CB-9201-47CD-87E3-DA32E8AD5A2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0A4FA-4AAF-4A88-B65B-84908CEA72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98BE32-FE9D-481B-B3C5-1446B395B63C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9A87EB-9174-438A-AA32-6725CDCA7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EBB8C8-E374-4260-8E14-E034BBE3A7AA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B37A9A-C67B-4668-A91E-9228F1C5B1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7" r:id="rId2"/>
    <p:sldLayoutId id="2147483686" r:id="rId3"/>
    <p:sldLayoutId id="2147483685" r:id="rId4"/>
    <p:sldLayoutId id="2147483684" r:id="rId5"/>
    <p:sldLayoutId id="2147483683" r:id="rId6"/>
    <p:sldLayoutId id="2147483682" r:id="rId7"/>
    <p:sldLayoutId id="2147483681" r:id="rId8"/>
    <p:sldLayoutId id="2147483680" r:id="rId9"/>
    <p:sldLayoutId id="2147483679" r:id="rId10"/>
    <p:sldLayoutId id="21474836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9A6A2C-FA29-429A-ADC7-323B01057985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E2ED1D-6C11-4F22-B2D3-6CA344173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  <p:sldLayoutId id="2147483698" r:id="rId3"/>
    <p:sldLayoutId id="2147483697" r:id="rId4"/>
    <p:sldLayoutId id="2147483696" r:id="rId5"/>
    <p:sldLayoutId id="2147483695" r:id="rId6"/>
    <p:sldLayoutId id="2147483694" r:id="rId7"/>
    <p:sldLayoutId id="2147483693" r:id="rId8"/>
    <p:sldLayoutId id="2147483692" r:id="rId9"/>
    <p:sldLayoutId id="2147483691" r:id="rId10"/>
    <p:sldLayoutId id="2147483690" r:id="rId11"/>
    <p:sldLayoutId id="214748368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8914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8915" name="Picture 4" descr="слайд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1341438"/>
            <a:ext cx="545465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7107" name="Picture 4" descr="viewer_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692150"/>
            <a:ext cx="7475538" cy="560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81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8131" name="Picture 4" descr="viewer_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404813"/>
            <a:ext cx="7410450" cy="591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91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9155" name="Picture 4" descr="viewer_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765175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017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0179" name="Picture 4" descr="viewer_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620713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12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03" name="Picture 4" descr="viewer_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69215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222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2227" name="Picture 4" descr="view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836613"/>
            <a:ext cx="7481888" cy="561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Arial" charset="0"/>
              </a:rPr>
              <a:t> </a:t>
            </a:r>
          </a:p>
        </p:txBody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>
          <a:xfrm>
            <a:off x="468313" y="836613"/>
            <a:ext cx="8229600" cy="53181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Arial" charset="0"/>
              </a:rPr>
              <a:t>    строит                               построил</a:t>
            </a:r>
          </a:p>
          <a:p>
            <a:pPr>
              <a:buFont typeface="Arial" charset="0"/>
              <a:buNone/>
            </a:pPr>
            <a:r>
              <a:rPr lang="ru-RU" smtClean="0">
                <a:latin typeface="Arial" charset="0"/>
              </a:rPr>
              <a:t>    рисует                               нарисовал</a:t>
            </a:r>
          </a:p>
          <a:p>
            <a:pPr>
              <a:buFont typeface="Arial" charset="0"/>
              <a:buNone/>
            </a:pPr>
            <a:r>
              <a:rPr lang="ru-RU" smtClean="0">
                <a:latin typeface="Arial" charset="0"/>
              </a:rPr>
              <a:t>    поливает                           полила</a:t>
            </a:r>
          </a:p>
          <a:p>
            <a:pPr>
              <a:buFont typeface="Arial" charset="0"/>
              <a:buNone/>
            </a:pPr>
            <a:r>
              <a:rPr lang="ru-RU" smtClean="0">
                <a:latin typeface="Arial" charset="0"/>
              </a:rPr>
              <a:t>    собирает                           собрала</a:t>
            </a:r>
          </a:p>
          <a:p>
            <a:pPr>
              <a:buFont typeface="Arial" charset="0"/>
              <a:buNone/>
            </a:pPr>
            <a:endParaRPr lang="ru-RU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  <a:latin typeface="Arial" charset="0"/>
              </a:rPr>
              <a:t>    что делает?                     что сделала?</a:t>
            </a:r>
          </a:p>
          <a:p>
            <a:pPr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  <a:latin typeface="Arial" charset="0"/>
              </a:rPr>
              <a:t>                                             что сделает?</a:t>
            </a:r>
          </a:p>
          <a:p>
            <a:pPr algn="ctr">
              <a:buFont typeface="Arial" charset="0"/>
              <a:buNone/>
            </a:pPr>
            <a:endParaRPr lang="ru-RU" smtClean="0">
              <a:solidFill>
                <a:srgbClr val="FF0000"/>
              </a:solidFill>
              <a:latin typeface="Arial" charset="0"/>
            </a:endParaRPr>
          </a:p>
          <a:p>
            <a:pPr algn="ctr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  <a:latin typeface="Arial" charset="0"/>
              </a:rPr>
              <a:t>Видовая пара </a:t>
            </a:r>
          </a:p>
        </p:txBody>
      </p:sp>
      <p:sp>
        <p:nvSpPr>
          <p:cNvPr id="53251" name="Line 4"/>
          <p:cNvSpPr>
            <a:spLocks noChangeShapeType="1"/>
          </p:cNvSpPr>
          <p:nvPr/>
        </p:nvSpPr>
        <p:spPr bwMode="auto">
          <a:xfrm>
            <a:off x="1403350" y="3068638"/>
            <a:ext cx="0" cy="8651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3252" name="Line 5"/>
          <p:cNvSpPr>
            <a:spLocks noChangeShapeType="1"/>
          </p:cNvSpPr>
          <p:nvPr/>
        </p:nvSpPr>
        <p:spPr bwMode="auto">
          <a:xfrm flipH="1">
            <a:off x="6372225" y="3068638"/>
            <a:ext cx="0" cy="8651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3253" name="AutoShape 6"/>
          <p:cNvSpPr>
            <a:spLocks/>
          </p:cNvSpPr>
          <p:nvPr/>
        </p:nvSpPr>
        <p:spPr bwMode="auto">
          <a:xfrm rot="5400000" flipH="1">
            <a:off x="4319588" y="1592262"/>
            <a:ext cx="649288" cy="6913563"/>
          </a:xfrm>
          <a:prstGeom prst="leftBrace">
            <a:avLst>
              <a:gd name="adj1" fmla="val 88733"/>
              <a:gd name="adj2" fmla="val 52463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Arial" charset="0"/>
              </a:rPr>
              <a:t/>
            </a:r>
            <a:br>
              <a:rPr lang="ru-RU" sz="3600" smtClean="0">
                <a:latin typeface="Arial" charset="0"/>
              </a:rPr>
            </a:br>
            <a:r>
              <a:rPr lang="ru-RU" sz="3600" smtClean="0">
                <a:latin typeface="Arial" charset="0"/>
              </a:rPr>
              <a:t>Памятка.</a:t>
            </a:r>
            <a:br>
              <a:rPr lang="ru-RU" sz="3600" smtClean="0">
                <a:latin typeface="Arial" charset="0"/>
              </a:rPr>
            </a:br>
            <a:r>
              <a:rPr lang="ru-RU" sz="3200" smtClean="0">
                <a:solidFill>
                  <a:srgbClr val="FF0000"/>
                </a:solidFill>
                <a:latin typeface="Arial" charset="0"/>
              </a:rPr>
              <a:t>Как узнать вид глагола?</a:t>
            </a:r>
          </a:p>
        </p:txBody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Arial" charset="0"/>
              </a:rPr>
              <a:t>  </a:t>
            </a:r>
            <a:r>
              <a:rPr lang="ru-RU" sz="2000" smtClean="0">
                <a:latin typeface="Arial" charset="0"/>
              </a:rPr>
              <a:t>1.</a:t>
            </a:r>
            <a:r>
              <a:rPr lang="ru-RU" smtClean="0">
                <a:latin typeface="Arial" charset="0"/>
              </a:rPr>
              <a:t> </a:t>
            </a:r>
            <a:r>
              <a:rPr lang="ru-RU" sz="2000" smtClean="0">
                <a:latin typeface="Arial" charset="0"/>
              </a:rPr>
              <a:t>Глаголы, которые отвечают на вопросы 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что делать? что</a:t>
            </a:r>
            <a:r>
              <a:rPr lang="ru-RU" sz="2000" smtClean="0">
                <a:latin typeface="Arial" charset="0"/>
              </a:rPr>
              <a:t> 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делают? что делали?</a:t>
            </a:r>
            <a:r>
              <a:rPr lang="ru-RU" sz="2000" smtClean="0">
                <a:latin typeface="Arial" charset="0"/>
              </a:rPr>
              <a:t> и т.д. являются глаголами несовершенного вида.</a:t>
            </a:r>
          </a:p>
          <a:p>
            <a:pPr>
              <a:buFont typeface="Arial" charset="0"/>
              <a:buNone/>
            </a:pPr>
            <a:r>
              <a:rPr lang="ru-RU" sz="2000" smtClean="0">
                <a:latin typeface="Arial" charset="0"/>
              </a:rPr>
              <a:t>   2. Глаголы, которые отвечают на вопросы 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что сделать? что</a:t>
            </a:r>
            <a:r>
              <a:rPr lang="ru-RU" sz="2000" smtClean="0">
                <a:latin typeface="Arial" charset="0"/>
              </a:rPr>
              <a:t> 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сделают? что сделали?</a:t>
            </a:r>
            <a:r>
              <a:rPr lang="ru-RU" sz="2000" smtClean="0">
                <a:latin typeface="Arial" charset="0"/>
              </a:rPr>
              <a:t> и т.д. являются глаголами совершенного вида.</a:t>
            </a:r>
          </a:p>
          <a:p>
            <a:pPr>
              <a:buFont typeface="Arial" charset="0"/>
              <a:buNone/>
            </a:pPr>
            <a:endParaRPr lang="ru-RU" sz="200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sz="2000" smtClean="0">
                <a:latin typeface="Arial" charset="0"/>
              </a:rPr>
              <a:t>                </a:t>
            </a: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>Подсказка!!!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>  </a:t>
            </a:r>
            <a:r>
              <a:rPr lang="ru-RU" sz="2000" smtClean="0">
                <a:latin typeface="Arial" charset="0"/>
              </a:rPr>
              <a:t>Легко запомнить: глаголы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 с</a:t>
            </a:r>
            <a:r>
              <a:rPr lang="ru-RU" sz="2000" smtClean="0">
                <a:latin typeface="Arial" charset="0"/>
              </a:rPr>
              <a:t>овершенного вида отвечают только на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000" smtClean="0">
                <a:latin typeface="Arial" charset="0"/>
              </a:rPr>
              <a:t>те вопросы, которые начинаются с буквы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 С.</a:t>
            </a:r>
          </a:p>
          <a:p>
            <a:pPr>
              <a:buFont typeface="Arial" charset="0"/>
              <a:buNone/>
            </a:pPr>
            <a:endParaRPr lang="ru-RU" sz="2000" smtClean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>
          <a:xfrm>
            <a:off x="1619250" y="549275"/>
            <a:ext cx="7067550" cy="863600"/>
          </a:xfrm>
        </p:spPr>
        <p:txBody>
          <a:bodyPr/>
          <a:lstStyle/>
          <a:p>
            <a:r>
              <a:rPr lang="ru-RU" sz="2400" i="1" smtClean="0">
                <a:latin typeface="Arial" charset="0"/>
              </a:rPr>
              <a:t>Задание: распределите глаголы по графам таблицы.</a:t>
            </a:r>
          </a:p>
        </p:txBody>
      </p:sp>
      <p:sp>
        <p:nvSpPr>
          <p:cNvPr id="55298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1628775"/>
            <a:ext cx="7931150" cy="4525963"/>
          </a:xfrm>
        </p:spPr>
        <p:txBody>
          <a:bodyPr/>
          <a:lstStyle/>
          <a:p>
            <a:endParaRPr lang="ru-RU" sz="2400" smtClean="0">
              <a:latin typeface="Arial" charset="0"/>
            </a:endParaRPr>
          </a:p>
          <a:p>
            <a:endParaRPr lang="ru-RU" sz="2400" smtClean="0">
              <a:latin typeface="Arial" charset="0"/>
            </a:endParaRPr>
          </a:p>
          <a:p>
            <a:endParaRPr lang="ru-RU" sz="2400" smtClean="0">
              <a:latin typeface="Arial" charset="0"/>
            </a:endParaRPr>
          </a:p>
          <a:p>
            <a:endParaRPr lang="ru-RU" sz="240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   Приплыть, спасать, наступить, прибегать, прибежать, заплатить, предлагать, предложить, запеть, выполнять, выполнить.</a:t>
            </a:r>
          </a:p>
        </p:txBody>
      </p:sp>
      <p:graphicFrame>
        <p:nvGraphicFramePr>
          <p:cNvPr id="83987" name="Group 19"/>
          <p:cNvGraphicFramePr>
            <a:graphicFrameLocks noGrp="1"/>
          </p:cNvGraphicFramePr>
          <p:nvPr>
            <p:ph sz="half" idx="2"/>
          </p:nvPr>
        </p:nvGraphicFramePr>
        <p:xfrm>
          <a:off x="684213" y="1600200"/>
          <a:ext cx="8002587" cy="1341120"/>
        </p:xfrm>
        <a:graphic>
          <a:graphicData uri="http://schemas.openxmlformats.org/drawingml/2006/table">
            <a:tbl>
              <a:tblPr/>
              <a:tblGrid>
                <a:gridCol w="4002087"/>
                <a:gridCol w="4000500"/>
              </a:tblGrid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Несовершенный вид (что делать?)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Совершенный вид (что сделать?)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5310" name="Picture 15" descr="863707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797425"/>
            <a:ext cx="21590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i="1" smtClean="0">
                <a:latin typeface="Arial" charset="0"/>
              </a:rPr>
              <a:t>Задание: подобрать видовую пару.</a:t>
            </a:r>
          </a:p>
        </p:txBody>
      </p:sp>
      <p:sp>
        <p:nvSpPr>
          <p:cNvPr id="56322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836613"/>
            <a:ext cx="4038600" cy="53181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   </a:t>
            </a:r>
            <a:r>
              <a:rPr lang="ru-RU" sz="2400" i="1" smtClean="0">
                <a:latin typeface="Arial" charset="0"/>
              </a:rPr>
              <a:t>покупал –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копал –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объяснял -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открывал –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решал –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мыл –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сочинял -</a:t>
            </a:r>
          </a:p>
        </p:txBody>
      </p:sp>
      <p:sp>
        <p:nvSpPr>
          <p:cNvPr id="56324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643438" y="908050"/>
            <a:ext cx="4038600" cy="52466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купил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выкопал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объяснил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открыл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решил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вымыл</a:t>
            </a:r>
          </a:p>
          <a:p>
            <a:pPr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сочинил</a:t>
            </a:r>
          </a:p>
        </p:txBody>
      </p:sp>
      <p:pic>
        <p:nvPicPr>
          <p:cNvPr id="2" name="Picture 7" descr="0007-004-Sovershennyj-i-nesovershennyj-vid-glago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4076700"/>
            <a:ext cx="2182812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6" descr="0002-002-Sovershennyj-i-nesovershennyj-vid-glago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78288"/>
            <a:ext cx="2376487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3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3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2133600"/>
            <a:ext cx="7772400" cy="1470025"/>
          </a:xfrm>
        </p:spPr>
        <p:txBody>
          <a:bodyPr/>
          <a:lstStyle/>
          <a:p>
            <a:pPr eaLnBrk="1" hangingPunct="1"/>
            <a:r>
              <a:rPr lang="ru-RU" sz="8000" b="1" smtClean="0">
                <a:latin typeface="Monotype Corsiva" pitchFamily="66" charset="0"/>
              </a:rPr>
              <a:t>Вид глагола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0013" y="3886200"/>
            <a:ext cx="6403975" cy="1751013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kern="1200" dirty="0" smtClean="0">
                <a:solidFill>
                  <a:srgbClr val="FF0000"/>
                </a:solidFill>
              </a:rPr>
              <a:t>2 урока </a:t>
            </a:r>
            <a:endParaRPr lang="ru-RU" kern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/>
          </p:cNvSpPr>
          <p:nvPr>
            <p:ph type="title"/>
          </p:nvPr>
        </p:nvSpPr>
        <p:spPr>
          <a:xfrm>
            <a:off x="5076825" y="692150"/>
            <a:ext cx="3527425" cy="3097213"/>
          </a:xfrm>
        </p:spPr>
        <p:txBody>
          <a:bodyPr/>
          <a:lstStyle/>
          <a:p>
            <a:r>
              <a:rPr lang="ru-RU" sz="2800" b="1" i="1" u="sng" dirty="0" smtClean="0">
                <a:latin typeface="Arial" charset="0"/>
              </a:rPr>
              <a:t>Задание:</a:t>
            </a:r>
            <a:r>
              <a:rPr lang="ru-RU" sz="2800" i="1" dirty="0" smtClean="0">
                <a:latin typeface="Arial" charset="0"/>
              </a:rPr>
              <a:t> выполните упражнение </a:t>
            </a:r>
            <a:r>
              <a:rPr lang="ru-RU" sz="2800" i="1" dirty="0" smtClean="0">
                <a:latin typeface="Arial" charset="0"/>
              </a:rPr>
              <a:t>638</a:t>
            </a:r>
            <a:r>
              <a:rPr lang="ru-RU" sz="2800" i="1" dirty="0" smtClean="0">
                <a:latin typeface="Arial" charset="0"/>
              </a:rPr>
              <a:t> </a:t>
            </a:r>
            <a:endParaRPr lang="ru-RU" sz="2800" i="1" dirty="0" smtClean="0">
              <a:latin typeface="Arial" charset="0"/>
            </a:endParaRPr>
          </a:p>
        </p:txBody>
      </p:sp>
      <p:sp>
        <p:nvSpPr>
          <p:cNvPr id="57346" name="Rectangle 3"/>
          <p:cNvSpPr>
            <a:spLocks noGrp="1"/>
          </p:cNvSpPr>
          <p:nvPr>
            <p:ph type="body" idx="1"/>
          </p:nvPr>
        </p:nvSpPr>
        <p:spPr>
          <a:xfrm>
            <a:off x="468313" y="1628775"/>
            <a:ext cx="4535487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>
              <a:latin typeface="Arial" charset="0"/>
            </a:endParaRPr>
          </a:p>
        </p:txBody>
      </p:sp>
      <p:pic>
        <p:nvPicPr>
          <p:cNvPr id="57347" name="Picture 4" descr="022158919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700213"/>
            <a:ext cx="4541837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/>
          </p:cNvSpPr>
          <p:nvPr>
            <p:ph type="title"/>
          </p:nvPr>
        </p:nvSpPr>
        <p:spPr>
          <a:xfrm>
            <a:off x="1042988" y="981075"/>
            <a:ext cx="6842125" cy="863600"/>
          </a:xfrm>
        </p:spPr>
        <p:txBody>
          <a:bodyPr/>
          <a:lstStyle/>
          <a:p>
            <a:r>
              <a:rPr lang="ru-RU" sz="3600" i="1" smtClean="0">
                <a:latin typeface="Arial" charset="0"/>
              </a:rPr>
              <a:t>Домашнее задание:</a:t>
            </a:r>
          </a:p>
        </p:txBody>
      </p:sp>
      <p:sp>
        <p:nvSpPr>
          <p:cNvPr id="58370" name="Rectangle 3"/>
          <p:cNvSpPr>
            <a:spLocks noGrp="1"/>
          </p:cNvSpPr>
          <p:nvPr>
            <p:ph type="body" idx="1"/>
          </p:nvPr>
        </p:nvSpPr>
        <p:spPr>
          <a:xfrm>
            <a:off x="468313" y="2133600"/>
            <a:ext cx="8229600" cy="17272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i="1" dirty="0" smtClean="0">
                <a:latin typeface="Arial" charset="0"/>
              </a:rPr>
              <a:t>п.111 (Выучить правило),</a:t>
            </a:r>
          </a:p>
          <a:p>
            <a:pPr algn="ctr">
              <a:buFont typeface="Arial" charset="0"/>
              <a:buNone/>
            </a:pPr>
            <a:r>
              <a:rPr lang="ru-RU" i="1" smtClean="0">
                <a:latin typeface="Arial" charset="0"/>
              </a:rPr>
              <a:t>           </a:t>
            </a:r>
            <a:r>
              <a:rPr lang="ru-RU" i="1" smtClean="0">
                <a:latin typeface="Arial" charset="0"/>
              </a:rPr>
              <a:t>упражнение 639,641,644 </a:t>
            </a:r>
            <a:r>
              <a:rPr lang="ru-RU" i="1" dirty="0" smtClean="0">
                <a:latin typeface="Arial" charset="0"/>
              </a:rPr>
              <a:t>(письменно).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4"/>
          <p:cNvSpPr>
            <a:spLocks noGrp="1"/>
          </p:cNvSpPr>
          <p:nvPr>
            <p:ph type="ctrTitle" idx="4294967295"/>
          </p:nvPr>
        </p:nvSpPr>
        <p:spPr>
          <a:xfrm>
            <a:off x="1331913" y="620713"/>
            <a:ext cx="6480175" cy="1800225"/>
          </a:xfrm>
        </p:spPr>
        <p:txBody>
          <a:bodyPr/>
          <a:lstStyle/>
          <a:p>
            <a:r>
              <a:rPr lang="ru-RU" sz="6600" i="1" smtClean="0">
                <a:solidFill>
                  <a:schemeClr val="hlink"/>
                </a:solidFill>
                <a:latin typeface="Monotype Corsiva" pitchFamily="66" charset="0"/>
              </a:rPr>
              <a:t/>
            </a:r>
            <a:br>
              <a:rPr lang="ru-RU" sz="6600" i="1" smtClean="0">
                <a:solidFill>
                  <a:schemeClr val="hlink"/>
                </a:solidFill>
                <a:latin typeface="Monotype Corsiva" pitchFamily="66" charset="0"/>
              </a:rPr>
            </a:br>
            <a:r>
              <a:rPr lang="ru-RU" sz="7200" i="1" smtClean="0">
                <a:solidFill>
                  <a:schemeClr val="hlink"/>
                </a:solidFill>
                <a:latin typeface="Monotype Corsiva" pitchFamily="66" charset="0"/>
              </a:rPr>
              <a:t>Спасибо за урок!</a:t>
            </a:r>
            <a:r>
              <a:rPr lang="ru-RU" sz="7200" i="1" smtClean="0">
                <a:latin typeface="Monotype Corsiva" pitchFamily="66" charset="0"/>
              </a:rPr>
              <a:t/>
            </a:r>
            <a:br>
              <a:rPr lang="ru-RU" sz="7200" i="1" smtClean="0">
                <a:latin typeface="Monotype Corsiva" pitchFamily="66" charset="0"/>
              </a:rPr>
            </a:br>
            <a:endParaRPr lang="ru-RU" sz="7200" i="1" smtClean="0">
              <a:latin typeface="Monotype Corsiva" pitchFamily="66" charset="0"/>
            </a:endParaRPr>
          </a:p>
        </p:txBody>
      </p:sp>
      <p:pic>
        <p:nvPicPr>
          <p:cNvPr id="59394" name="Picture 4" descr="836596f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2276475"/>
            <a:ext cx="5040313" cy="365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62" name="Содержимое 2"/>
          <p:cNvSpPr>
            <a:spLocks noGrp="1"/>
          </p:cNvSpPr>
          <p:nvPr>
            <p:ph idx="4294967295"/>
          </p:nvPr>
        </p:nvSpPr>
        <p:spPr>
          <a:xfrm>
            <a:off x="914400" y="549275"/>
            <a:ext cx="8229600" cy="43926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   Бриз усилился, мощь ветра нар…стала, и судно поб…жало быстрей. К…залось, что оно спешит скорее в порт, как </a:t>
            </a:r>
            <a:r>
              <a:rPr lang="ru-RU" smtClean="0">
                <a:latin typeface="Arial" charset="0"/>
              </a:rPr>
              <a:t>конь</a:t>
            </a:r>
            <a:r>
              <a:rPr lang="ru-RU" smtClean="0"/>
              <a:t>тянется к дому, когда почу…ствует опас…ность. Теперь рулевой весь напрягся и чутко прислушался. Вдруг ухо уловило необъяснимый, отд</a:t>
            </a:r>
            <a:r>
              <a:rPr lang="ru-RU" smtClean="0">
                <a:latin typeface="Arial" charset="0"/>
              </a:rPr>
              <a:t>…</a:t>
            </a:r>
            <a:r>
              <a:rPr lang="ru-RU" smtClean="0"/>
              <a:t>лённый шум. Шум прибл</a:t>
            </a:r>
            <a:r>
              <a:rPr lang="ru-RU" smtClean="0">
                <a:latin typeface="Arial" charset="0"/>
              </a:rPr>
              <a:t>…</a:t>
            </a:r>
            <a:r>
              <a:rPr lang="ru-RU" smtClean="0"/>
              <a:t>жался, усиливался и скоро обратился в ярос…ный рёв.  </a:t>
            </a:r>
          </a:p>
        </p:txBody>
      </p:sp>
      <p:pic>
        <p:nvPicPr>
          <p:cNvPr id="40963" name="Picture 4" descr="0010-003-Kone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957763"/>
            <a:ext cx="1655762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1986" name="Содержимое 2"/>
          <p:cNvSpPr>
            <a:spLocks noGrp="1"/>
          </p:cNvSpPr>
          <p:nvPr>
            <p:ph idx="4294967295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800" b="1" i="1" u="sng" smtClean="0">
                <a:solidFill>
                  <a:srgbClr val="990033"/>
                </a:solidFill>
                <a:latin typeface="Monotype Corsiva" pitchFamily="66" charset="0"/>
              </a:rPr>
              <a:t>Словарь:</a:t>
            </a:r>
          </a:p>
          <a:p>
            <a:pPr algn="ctr" eaLnBrk="1" hangingPunct="1">
              <a:buFont typeface="Arial" charset="0"/>
              <a:buNone/>
            </a:pPr>
            <a:endParaRPr lang="ru-RU" i="1" u="sng" smtClean="0">
              <a:solidFill>
                <a:srgbClr val="00B0F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ru-RU" b="1" i="1" smtClean="0"/>
              <a:t>      </a:t>
            </a:r>
            <a:r>
              <a:rPr lang="ru-RU" sz="4400" b="1" i="1" smtClean="0"/>
              <a:t>Бриз – это слабый береговой ветер.</a:t>
            </a:r>
          </a:p>
        </p:txBody>
      </p:sp>
      <p:pic>
        <p:nvPicPr>
          <p:cNvPr id="41987" name="Picture 4" descr="675c2e89f83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3910013"/>
            <a:ext cx="24479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725488"/>
          </a:xfrm>
        </p:spPr>
        <p:txBody>
          <a:bodyPr/>
          <a:lstStyle/>
          <a:p>
            <a:pPr eaLnBrk="1" hangingPunct="1"/>
            <a:r>
              <a:rPr lang="ru-RU" i="1" smtClean="0">
                <a:solidFill>
                  <a:srgbClr val="FF0000"/>
                </a:solidFill>
              </a:rPr>
              <a:t>Проверьте!</a:t>
            </a:r>
          </a:p>
        </p:txBody>
      </p:sp>
      <p:sp>
        <p:nvSpPr>
          <p:cNvPr id="41986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i="1" smtClean="0"/>
              <a:t> </a:t>
            </a:r>
            <a:r>
              <a:rPr lang="ru-RU" i="1" smtClean="0"/>
              <a:t>нар</a:t>
            </a:r>
            <a:r>
              <a:rPr lang="ru-RU" i="1" u="sng" smtClean="0">
                <a:solidFill>
                  <a:srgbClr val="FF0000"/>
                </a:solidFill>
              </a:rPr>
              <a:t>а</a:t>
            </a:r>
            <a:r>
              <a:rPr lang="ru-RU" i="1" smtClean="0"/>
              <a:t>стала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i="1" smtClean="0"/>
              <a:t>  поб</a:t>
            </a:r>
            <a:r>
              <a:rPr lang="ru-RU" i="1" u="sng" smtClean="0">
                <a:solidFill>
                  <a:srgbClr val="FF0000"/>
                </a:solidFill>
              </a:rPr>
              <a:t>е</a:t>
            </a:r>
            <a:r>
              <a:rPr lang="ru-RU" i="1" smtClean="0"/>
              <a:t>жала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i="1" smtClean="0"/>
              <a:t>к</a:t>
            </a:r>
            <a:r>
              <a:rPr lang="ru-RU" i="1" u="sng" smtClean="0">
                <a:solidFill>
                  <a:srgbClr val="FF0000"/>
                </a:solidFill>
              </a:rPr>
              <a:t>а</a:t>
            </a:r>
            <a:r>
              <a:rPr lang="ru-RU" i="1" smtClean="0"/>
              <a:t>залось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i="1" smtClean="0"/>
              <a:t>         почу</a:t>
            </a:r>
            <a:r>
              <a:rPr lang="ru-RU" i="1" u="sng" smtClean="0">
                <a:solidFill>
                  <a:srgbClr val="FF0000"/>
                </a:solidFill>
              </a:rPr>
              <a:t>в</a:t>
            </a:r>
            <a:r>
              <a:rPr lang="ru-RU" i="1" smtClean="0"/>
              <a:t>ствует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i="1" smtClean="0"/>
              <a:t> опа</a:t>
            </a:r>
            <a:r>
              <a:rPr lang="ru-RU" i="1" u="sng" smtClean="0">
                <a:solidFill>
                  <a:srgbClr val="FF0000"/>
                </a:solidFill>
              </a:rPr>
              <a:t>сн</a:t>
            </a:r>
            <a:r>
              <a:rPr lang="ru-RU" i="1" smtClean="0"/>
              <a:t>ость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i="1" smtClean="0"/>
              <a:t>    отд</a:t>
            </a:r>
            <a:r>
              <a:rPr lang="ru-RU" i="1" u="sng" smtClean="0">
                <a:solidFill>
                  <a:srgbClr val="FF0000"/>
                </a:solidFill>
              </a:rPr>
              <a:t>а</a:t>
            </a:r>
            <a:r>
              <a:rPr lang="ru-RU" i="1" smtClean="0"/>
              <a:t>лённый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i="1" smtClean="0"/>
              <a:t>     прибл</a:t>
            </a:r>
            <a:r>
              <a:rPr lang="ru-RU" u="sng" smtClean="0">
                <a:solidFill>
                  <a:srgbClr val="FF0000"/>
                </a:solidFill>
              </a:rPr>
              <a:t>и</a:t>
            </a:r>
            <a:r>
              <a:rPr lang="ru-RU" i="1" smtClean="0"/>
              <a:t>жался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i="1" smtClean="0"/>
              <a:t>ярос</a:t>
            </a:r>
            <a:r>
              <a:rPr lang="ru-RU" i="1" u="sng" smtClean="0">
                <a:solidFill>
                  <a:srgbClr val="FF0000"/>
                </a:solidFill>
              </a:rPr>
              <a:t>т</a:t>
            </a:r>
            <a:r>
              <a:rPr lang="ru-RU" i="1" smtClean="0"/>
              <a:t>ный</a:t>
            </a:r>
          </a:p>
        </p:txBody>
      </p:sp>
      <p:pic>
        <p:nvPicPr>
          <p:cNvPr id="43011" name="Picture 5" descr="computer_clip_art_free_20121124_12472165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716338"/>
            <a:ext cx="25209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4034" name="Rectangle 5"/>
          <p:cNvSpPr>
            <a:spLocks noChangeArrowheads="1"/>
          </p:cNvSpPr>
          <p:nvPr/>
        </p:nvSpPr>
        <p:spPr bwMode="auto">
          <a:xfrm>
            <a:off x="971550" y="981075"/>
            <a:ext cx="2016125" cy="93503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ru-RU"/>
              <a:t>_____</a:t>
            </a:r>
          </a:p>
          <a:p>
            <a:pPr algn="r"/>
            <a:r>
              <a:rPr lang="ru-RU"/>
              <a:t>______     _____</a:t>
            </a:r>
          </a:p>
        </p:txBody>
      </p:sp>
      <p:sp>
        <p:nvSpPr>
          <p:cNvPr id="44035" name="Rectangle 6"/>
          <p:cNvSpPr>
            <a:spLocks noChangeArrowheads="1"/>
          </p:cNvSpPr>
          <p:nvPr/>
        </p:nvSpPr>
        <p:spPr bwMode="auto">
          <a:xfrm>
            <a:off x="3492500" y="981075"/>
            <a:ext cx="2016125" cy="93503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ru-RU"/>
              <a:t>_____</a:t>
            </a:r>
          </a:p>
          <a:p>
            <a:pPr algn="r"/>
            <a:r>
              <a:rPr lang="ru-RU"/>
              <a:t>______     _____</a:t>
            </a:r>
          </a:p>
        </p:txBody>
      </p:sp>
      <p:sp>
        <p:nvSpPr>
          <p:cNvPr id="44036" name="Rectangle 7"/>
          <p:cNvSpPr>
            <a:spLocks noChangeArrowheads="1"/>
          </p:cNvSpPr>
          <p:nvPr/>
        </p:nvSpPr>
        <p:spPr bwMode="auto">
          <a:xfrm>
            <a:off x="6516688" y="981075"/>
            <a:ext cx="2016125" cy="93503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ru-RU"/>
              <a:t>_____</a:t>
            </a:r>
          </a:p>
          <a:p>
            <a:pPr algn="r"/>
            <a:r>
              <a:rPr lang="ru-RU"/>
              <a:t>______     _____</a:t>
            </a:r>
          </a:p>
        </p:txBody>
      </p:sp>
      <p:sp>
        <p:nvSpPr>
          <p:cNvPr id="44037" name="Text Box 9"/>
          <p:cNvSpPr txBox="1">
            <a:spLocks noChangeArrowheads="1"/>
          </p:cNvSpPr>
          <p:nvPr/>
        </p:nvSpPr>
        <p:spPr bwMode="auto">
          <a:xfrm>
            <a:off x="3203575" y="1196975"/>
            <a:ext cx="325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/>
              <a:t>,</a:t>
            </a:r>
          </a:p>
        </p:txBody>
      </p:sp>
      <p:sp>
        <p:nvSpPr>
          <p:cNvPr id="44038" name="Text Box 10"/>
          <p:cNvSpPr txBox="1">
            <a:spLocks noChangeArrowheads="1"/>
          </p:cNvSpPr>
          <p:nvPr/>
        </p:nvSpPr>
        <p:spPr bwMode="auto">
          <a:xfrm>
            <a:off x="5508625" y="1125538"/>
            <a:ext cx="993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/>
              <a:t>,</a:t>
            </a:r>
            <a:r>
              <a:rPr lang="ru-RU" sz="4400"/>
              <a:t>  </a:t>
            </a:r>
            <a:r>
              <a:rPr lang="ru-RU" sz="4400" b="1"/>
              <a:t>и</a:t>
            </a:r>
          </a:p>
        </p:txBody>
      </p:sp>
      <p:sp>
        <p:nvSpPr>
          <p:cNvPr id="44039" name="Oval 11"/>
          <p:cNvSpPr>
            <a:spLocks noChangeArrowheads="1"/>
          </p:cNvSpPr>
          <p:nvPr/>
        </p:nvSpPr>
        <p:spPr bwMode="auto">
          <a:xfrm>
            <a:off x="971550" y="2924175"/>
            <a:ext cx="1873250" cy="1584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____________</a:t>
            </a:r>
          </a:p>
          <a:p>
            <a:pPr algn="ctr"/>
            <a:r>
              <a:rPr lang="ru-RU"/>
              <a:t>____________</a:t>
            </a:r>
          </a:p>
        </p:txBody>
      </p:sp>
      <p:sp>
        <p:nvSpPr>
          <p:cNvPr id="44040" name="Oval 12"/>
          <p:cNvSpPr>
            <a:spLocks noChangeArrowheads="1"/>
          </p:cNvSpPr>
          <p:nvPr/>
        </p:nvSpPr>
        <p:spPr bwMode="auto">
          <a:xfrm>
            <a:off x="3563938" y="2924175"/>
            <a:ext cx="1873250" cy="1584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____________</a:t>
            </a:r>
          </a:p>
          <a:p>
            <a:pPr algn="ctr"/>
            <a:r>
              <a:rPr lang="ru-RU"/>
              <a:t>____________</a:t>
            </a:r>
          </a:p>
        </p:txBody>
      </p:sp>
      <p:sp>
        <p:nvSpPr>
          <p:cNvPr id="44041" name="Oval 13"/>
          <p:cNvSpPr>
            <a:spLocks noChangeArrowheads="1"/>
          </p:cNvSpPr>
          <p:nvPr/>
        </p:nvSpPr>
        <p:spPr bwMode="auto">
          <a:xfrm>
            <a:off x="6443663" y="2924175"/>
            <a:ext cx="1873250" cy="1584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____________</a:t>
            </a:r>
          </a:p>
          <a:p>
            <a:pPr algn="ctr"/>
            <a:r>
              <a:rPr lang="ru-RU"/>
              <a:t>____________</a:t>
            </a:r>
          </a:p>
        </p:txBody>
      </p:sp>
      <p:sp>
        <p:nvSpPr>
          <p:cNvPr id="44042" name="Text Box 14"/>
          <p:cNvSpPr txBox="1">
            <a:spLocks noChangeArrowheads="1"/>
          </p:cNvSpPr>
          <p:nvPr/>
        </p:nvSpPr>
        <p:spPr bwMode="auto">
          <a:xfrm>
            <a:off x="3132138" y="3068638"/>
            <a:ext cx="339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/>
              <a:t>,</a:t>
            </a:r>
          </a:p>
        </p:txBody>
      </p:sp>
      <p:sp>
        <p:nvSpPr>
          <p:cNvPr id="44043" name="Text Box 15"/>
          <p:cNvSpPr txBox="1">
            <a:spLocks noChangeArrowheads="1"/>
          </p:cNvSpPr>
          <p:nvPr/>
        </p:nvSpPr>
        <p:spPr bwMode="auto">
          <a:xfrm>
            <a:off x="5867400" y="3179763"/>
            <a:ext cx="5270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/>
              <a:t>и</a:t>
            </a:r>
          </a:p>
        </p:txBody>
      </p:sp>
      <p:pic>
        <p:nvPicPr>
          <p:cNvPr id="44044" name="Picture 13" descr="0005-007-Vyborochnyj-dikta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797425"/>
            <a:ext cx="165576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5" name="Rectangle 14"/>
          <p:cNvSpPr>
            <a:spLocks noChangeArrowheads="1"/>
          </p:cNvSpPr>
          <p:nvPr/>
        </p:nvSpPr>
        <p:spPr bwMode="auto">
          <a:xfrm>
            <a:off x="611188" y="2852738"/>
            <a:ext cx="8064500" cy="1871662"/>
          </a:xfrm>
          <a:prstGeom prst="rect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i="1" smtClean="0">
                <a:solidFill>
                  <a:srgbClr val="FF0000"/>
                </a:solidFill>
              </a:rPr>
              <a:t>Проверьте!</a:t>
            </a:r>
          </a:p>
        </p:txBody>
      </p:sp>
      <p:sp>
        <p:nvSpPr>
          <p:cNvPr id="45058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i="1" smtClean="0"/>
              <a:t>1 вариант:</a:t>
            </a:r>
          </a:p>
          <a:p>
            <a:pPr eaLnBrk="1" hangingPunct="1">
              <a:buFont typeface="Arial" charset="0"/>
              <a:buNone/>
            </a:pPr>
            <a:r>
              <a:rPr lang="ru-RU" i="1" u="sng" smtClean="0"/>
              <a:t>Бриз</a:t>
            </a:r>
            <a:r>
              <a:rPr lang="ru-RU" i="1" smtClean="0"/>
              <a:t> </a:t>
            </a:r>
            <a:r>
              <a:rPr lang="ru-RU" i="1" u="sng" smtClean="0"/>
              <a:t>усилился</a:t>
            </a:r>
            <a:r>
              <a:rPr lang="ru-RU" i="1" smtClean="0"/>
              <a:t>, </a:t>
            </a:r>
            <a:r>
              <a:rPr lang="ru-RU" i="1" u="sng" smtClean="0"/>
              <a:t>мощь</a:t>
            </a:r>
            <a:r>
              <a:rPr lang="ru-RU" i="1" smtClean="0"/>
              <a:t> ветра </a:t>
            </a:r>
            <a:r>
              <a:rPr lang="ru-RU" i="1" u="sng" smtClean="0"/>
              <a:t>нарастала</a:t>
            </a:r>
            <a:r>
              <a:rPr lang="ru-RU" i="1" smtClean="0"/>
              <a:t>, и </a:t>
            </a:r>
            <a:r>
              <a:rPr lang="ru-RU" i="1" u="sng" smtClean="0"/>
              <a:t>судно</a:t>
            </a:r>
            <a:r>
              <a:rPr lang="ru-RU" i="1" smtClean="0"/>
              <a:t> </a:t>
            </a:r>
            <a:r>
              <a:rPr lang="ru-RU" i="1" u="sng" smtClean="0"/>
              <a:t>побежало</a:t>
            </a:r>
            <a:r>
              <a:rPr lang="ru-RU" i="1" smtClean="0"/>
              <a:t> быстрей.</a:t>
            </a:r>
          </a:p>
          <a:p>
            <a:pPr eaLnBrk="1" hangingPunct="1"/>
            <a:endParaRPr lang="ru-RU" i="1" smtClean="0"/>
          </a:p>
          <a:p>
            <a:pPr eaLnBrk="1" hangingPunct="1">
              <a:buFont typeface="Arial" charset="0"/>
              <a:buNone/>
            </a:pPr>
            <a:r>
              <a:rPr lang="ru-RU" i="1" smtClean="0"/>
              <a:t>2 вариант:</a:t>
            </a:r>
          </a:p>
          <a:p>
            <a:pPr eaLnBrk="1" hangingPunct="1">
              <a:buFont typeface="Arial" charset="0"/>
              <a:buNone/>
            </a:pPr>
            <a:r>
              <a:rPr lang="ru-RU" i="1" u="sng" smtClean="0"/>
              <a:t>Шум</a:t>
            </a:r>
            <a:r>
              <a:rPr lang="ru-RU" i="1" smtClean="0"/>
              <a:t> </a:t>
            </a:r>
            <a:r>
              <a:rPr lang="ru-RU" i="1" u="sng" smtClean="0"/>
              <a:t>приближался</a:t>
            </a:r>
            <a:r>
              <a:rPr lang="ru-RU" i="1" smtClean="0"/>
              <a:t>, </a:t>
            </a:r>
            <a:r>
              <a:rPr lang="ru-RU" i="1" u="sng" smtClean="0"/>
              <a:t>усиливался</a:t>
            </a:r>
            <a:r>
              <a:rPr lang="ru-RU" i="1" smtClean="0"/>
              <a:t> и скоро </a:t>
            </a:r>
            <a:r>
              <a:rPr lang="ru-RU" i="1" u="sng" smtClean="0"/>
              <a:t>обратился</a:t>
            </a:r>
            <a:r>
              <a:rPr lang="ru-RU" i="1" smtClean="0"/>
              <a:t> в яростный рёв.</a:t>
            </a:r>
          </a:p>
        </p:txBody>
      </p:sp>
      <p:sp>
        <p:nvSpPr>
          <p:cNvPr id="45059" name="Line 5"/>
          <p:cNvSpPr>
            <a:spLocks noChangeShapeType="1"/>
          </p:cNvSpPr>
          <p:nvPr/>
        </p:nvSpPr>
        <p:spPr bwMode="auto">
          <a:xfrm>
            <a:off x="1476375" y="2781300"/>
            <a:ext cx="1511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0" name="Line 6"/>
          <p:cNvSpPr>
            <a:spLocks noChangeShapeType="1"/>
          </p:cNvSpPr>
          <p:nvPr/>
        </p:nvSpPr>
        <p:spPr bwMode="auto">
          <a:xfrm>
            <a:off x="5508625" y="2781300"/>
            <a:ext cx="20161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1" name="Line 11"/>
          <p:cNvSpPr>
            <a:spLocks noChangeShapeType="1"/>
          </p:cNvSpPr>
          <p:nvPr/>
        </p:nvSpPr>
        <p:spPr bwMode="auto">
          <a:xfrm>
            <a:off x="1403350" y="5013325"/>
            <a:ext cx="2374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2" name="Line 12"/>
          <p:cNvSpPr>
            <a:spLocks noChangeShapeType="1"/>
          </p:cNvSpPr>
          <p:nvPr/>
        </p:nvSpPr>
        <p:spPr bwMode="auto">
          <a:xfrm>
            <a:off x="4067175" y="5013325"/>
            <a:ext cx="18732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3" name="Line 13"/>
          <p:cNvSpPr>
            <a:spLocks noChangeShapeType="1"/>
          </p:cNvSpPr>
          <p:nvPr/>
        </p:nvSpPr>
        <p:spPr bwMode="auto">
          <a:xfrm>
            <a:off x="900113" y="5516563"/>
            <a:ext cx="20161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4" name="Line 14"/>
          <p:cNvSpPr>
            <a:spLocks noChangeShapeType="1"/>
          </p:cNvSpPr>
          <p:nvPr/>
        </p:nvSpPr>
        <p:spPr bwMode="auto">
          <a:xfrm>
            <a:off x="1979613" y="3284538"/>
            <a:ext cx="18002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908050"/>
            <a:ext cx="8229600" cy="725488"/>
          </a:xfrm>
        </p:spPr>
        <p:txBody>
          <a:bodyPr/>
          <a:lstStyle/>
          <a:p>
            <a:pPr eaLnBrk="1" hangingPunct="1"/>
            <a:r>
              <a:rPr lang="ru-RU" sz="2800" i="1" smtClean="0"/>
              <a:t>В выписанных предложениях есть два однокоренных глагола, найдите и выпишите их.</a:t>
            </a:r>
          </a:p>
        </p:txBody>
      </p:sp>
      <p:sp>
        <p:nvSpPr>
          <p:cNvPr id="44034" name="Содержимое 2"/>
          <p:cNvSpPr>
            <a:spLocks noGrp="1"/>
          </p:cNvSpPr>
          <p:nvPr>
            <p:ph idx="4294967295"/>
          </p:nvPr>
        </p:nvSpPr>
        <p:spPr>
          <a:xfrm>
            <a:off x="468313" y="23320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усилился                                   усиливался</a:t>
            </a:r>
          </a:p>
          <a:p>
            <a:pPr eaLnBrk="1" hangingPunct="1"/>
            <a:endParaRPr lang="ru-RU" smtClean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что сделал?                              что делал?</a:t>
            </a:r>
          </a:p>
          <a:p>
            <a:pPr eaLnBrk="1" hangingPunct="1"/>
            <a:endParaRPr lang="ru-RU" smtClean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совершенный                       несовершенный</a:t>
            </a:r>
          </a:p>
          <a:p>
            <a:pPr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      вид                                                вид</a:t>
            </a:r>
          </a:p>
        </p:txBody>
      </p:sp>
      <p:sp>
        <p:nvSpPr>
          <p:cNvPr id="44035" name="Line 5"/>
          <p:cNvSpPr>
            <a:spLocks noChangeShapeType="1"/>
          </p:cNvSpPr>
          <p:nvPr/>
        </p:nvSpPr>
        <p:spPr bwMode="auto">
          <a:xfrm>
            <a:off x="1403350" y="2781300"/>
            <a:ext cx="0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36" name="Line 6"/>
          <p:cNvSpPr>
            <a:spLocks noChangeShapeType="1"/>
          </p:cNvSpPr>
          <p:nvPr/>
        </p:nvSpPr>
        <p:spPr bwMode="auto">
          <a:xfrm flipH="1">
            <a:off x="1403350" y="4005263"/>
            <a:ext cx="0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37" name="Line 7"/>
          <p:cNvSpPr>
            <a:spLocks noChangeShapeType="1"/>
          </p:cNvSpPr>
          <p:nvPr/>
        </p:nvSpPr>
        <p:spPr bwMode="auto">
          <a:xfrm>
            <a:off x="6300788" y="2852738"/>
            <a:ext cx="0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38" name="Line 8"/>
          <p:cNvSpPr>
            <a:spLocks noChangeShapeType="1"/>
          </p:cNvSpPr>
          <p:nvPr/>
        </p:nvSpPr>
        <p:spPr bwMode="auto">
          <a:xfrm>
            <a:off x="6300788" y="4005263"/>
            <a:ext cx="0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4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4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  <p:bldP spid="44036" grpId="0" animBg="1"/>
      <p:bldP spid="44037" grpId="0" animBg="1"/>
      <p:bldP spid="440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smtClean="0">
                <a:latin typeface="Arial" charset="0"/>
              </a:rPr>
              <a:t>Физкультминутка</a:t>
            </a:r>
          </a:p>
        </p:txBody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  Покачайтесь, покружитесь,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   Потянитесь, распрямитесь,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Приседайте, приседайте,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Пошагайте, пошагайте,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     Встаньте на носок, на пятку,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Поскачите-ка вприсядку,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Глубоко теперь вздохните.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Сядьте тихо, отдохните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   И читать, друзья, начните.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1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2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410</Words>
  <Application>Microsoft Office PowerPoint</Application>
  <PresentationFormat>Экран (4:3)</PresentationFormat>
  <Paragraphs>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1_Тема Office</vt:lpstr>
      <vt:lpstr>2_Тема Office</vt:lpstr>
      <vt:lpstr>Слайд 1</vt:lpstr>
      <vt:lpstr>Вид глагола</vt:lpstr>
      <vt:lpstr>Слайд 3</vt:lpstr>
      <vt:lpstr>Слайд 4</vt:lpstr>
      <vt:lpstr>Проверьте!</vt:lpstr>
      <vt:lpstr>Слайд 6</vt:lpstr>
      <vt:lpstr>Проверьте!</vt:lpstr>
      <vt:lpstr>В выписанных предложениях есть два однокоренных глагола, найдите и выпишите их.</vt:lpstr>
      <vt:lpstr>Физкультминутка</vt:lpstr>
      <vt:lpstr>Слайд 10</vt:lpstr>
      <vt:lpstr>Слайд 11</vt:lpstr>
      <vt:lpstr>Слайд 12</vt:lpstr>
      <vt:lpstr>Слайд 13</vt:lpstr>
      <vt:lpstr>Слайд 14</vt:lpstr>
      <vt:lpstr>Слайд 15</vt:lpstr>
      <vt:lpstr> </vt:lpstr>
      <vt:lpstr> Памятка. Как узнать вид глагола?</vt:lpstr>
      <vt:lpstr>Задание: распределите глаголы по графам таблицы.</vt:lpstr>
      <vt:lpstr>Задание: подобрать видовую пару.</vt:lpstr>
      <vt:lpstr>Задание: выполните упражнение 638 </vt:lpstr>
      <vt:lpstr>Домашнее задание:</vt:lpstr>
      <vt:lpstr> Спасибо за урок!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Вид глагола</dc:title>
  <dc:creator>User</dc:creator>
  <cp:lastModifiedBy>Sony</cp:lastModifiedBy>
  <cp:revision>39</cp:revision>
  <dcterms:created xsi:type="dcterms:W3CDTF">2014-03-04T13:58:50Z</dcterms:created>
  <dcterms:modified xsi:type="dcterms:W3CDTF">2020-04-17T18:20:41Z</dcterms:modified>
</cp:coreProperties>
</file>