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5" r:id="rId2"/>
    <p:sldMasterId id="2147483666" r:id="rId3"/>
  </p:sldMasterIdLst>
  <p:sldIdLst>
    <p:sldId id="274" r:id="rId4"/>
    <p:sldId id="256" r:id="rId5"/>
    <p:sldId id="257" r:id="rId6"/>
    <p:sldId id="258" r:id="rId7"/>
    <p:sldId id="259" r:id="rId8"/>
    <p:sldId id="262" r:id="rId9"/>
    <p:sldId id="261" r:id="rId10"/>
    <p:sldId id="263" r:id="rId11"/>
    <p:sldId id="280" r:id="rId12"/>
    <p:sldId id="264" r:id="rId13"/>
    <p:sldId id="266" r:id="rId14"/>
    <p:sldId id="268" r:id="rId15"/>
    <p:sldId id="269" r:id="rId16"/>
    <p:sldId id="267" r:id="rId17"/>
    <p:sldId id="265" r:id="rId18"/>
    <p:sldId id="272" r:id="rId19"/>
    <p:sldId id="270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8A5-2AE3-4360-B3CE-7097CB8CE38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2CA2-4C42-453E-89F4-C43AA6A7E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03B2-2D95-43EC-A349-EDFBB97012C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525C-A451-4663-BF77-B22DC3FF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DDD3-5C61-41D1-AB27-6BDA1A197FF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70BB-BA77-4481-A5A9-FDA10BC10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17BF-079B-42FA-A876-438EB9D9824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E690-CDA2-4C7D-B98E-828FF5E54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BB77-2358-42CF-A015-702CE4B9E9F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E293-AB61-4BA6-AB6D-1DA9CB75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79BE-AC95-4A1F-AD90-1BA5D8BA1B0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6959-CDC4-4F73-8A6F-B050B7E4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F0FA-DFEA-49E4-8699-3223371AF12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A4A-51EE-4DAA-8DA6-B9F4D6386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1FEC-713C-4BCC-9D32-FFB9312F31D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4494-08EA-4AF9-ACD1-511CE8E75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D702-5582-41F1-8C9D-34E1E202631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3BED-DA09-4FA9-BB98-1F596F2A2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F071-7A86-43D0-B3C9-705856C8812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251A-EF03-4618-B144-5C1D537C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51ED-F94E-4CBB-96EE-A624B38E0E1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E17A-414C-4346-BE38-69D138DEE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B467-94F8-415F-8747-C8EE41D1E94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C082-3155-4C4E-AB16-74503EDCA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CC2C-DA7A-4EA1-AF4D-2EFC12FD6E7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FE84-C70F-483D-BA86-172603CE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BEA5-6C6D-4727-B990-48B58008906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FB6C-0A57-4197-83D5-692CE764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6540-1053-47D1-A453-ADBD20EAC792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4578-F5E4-4FF8-8D0C-2370EFD6B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B460-F8E8-44FB-B684-37FB2FEAE093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9578-789B-4D11-9A9D-0B3AE64F3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6A4A-B836-4C9A-B5CB-D22004EA72A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7BEB-C57C-43F2-8AF3-35B4AE975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C392-2EED-4EE2-B648-4D34B6282EA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7C6F-2170-4F2C-A3E2-262D7218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E0BC-045C-4144-BC7A-B062470E78E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E28C-2ED5-424F-89E1-C10421D3C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792B-CE52-4556-906C-22D8931D1CF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6DAA-A5C0-4939-8FC0-E4105621E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EDEC-99D4-4413-88C9-CF91FF08AF8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7B08-12E7-463D-A4B5-CE1430034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4A95-9C18-458A-8A69-246F57128AC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25CA-2EB0-407F-836A-8D19BE39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935-3E7C-4EF2-A626-FA4DE004D0D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B0BA-DD3C-4989-B764-4D865FB33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32E2-FEB8-45C2-94CE-8B6B51FDFDB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3811-C3BF-4F70-8EFF-82BC2AB5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9D6E-8B94-48EE-B7FD-FF6C1ED115E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64DA-043F-4530-8F78-FD1E48214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4B6D-B372-490B-8136-EB08A707773C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7B60-39F7-43DA-8494-BF21456E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EDFE-C051-41A3-B670-C8B8D024C77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B51D-FC73-492A-ACF8-B45887EE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608-2D99-4874-B696-B45E5C4B5FD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AC25-3F51-472D-A955-BE0D3B7AC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8A3-20D1-4BBC-BC0C-F9A8E31CFBB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0EA7-BE60-49FB-8FFF-AEC5E35BF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801E-F41D-4F01-85D3-0C999DB1F24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EA83-B233-49F5-A3F2-1D9B95D02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8B80-804A-4E68-945A-7A8F6B447F8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A3A7-22D3-46BD-B178-9BDD7B8F1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C331-A278-48BE-9FF2-84F27D29C1E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BB6B-1A8D-4FCD-8A95-E1C2E593A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E6F5-673D-47D4-AC20-9DD696996BD2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36B9-9B62-4AF8-B8EC-F7D53255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D2CB-9201-47CD-87E3-DA32E8AD5A2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A4FA-4AAF-4A88-B65B-84908CEA7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8BE32-FE9D-481B-B3C5-1446B395B63C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A87EB-9174-438A-AA32-6725CDCA7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BB8C8-E374-4260-8E14-E034BBE3A7A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37A9A-C67B-4668-A91E-9228F1C5B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A6A2C-FA29-429A-ADC7-323B0105798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2ED1D-6C11-4F22-B2D3-6CA34417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 descr="слай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341438"/>
            <a:ext cx="54546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4" descr="viewer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475538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4" descr="viewer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4813"/>
            <a:ext cx="741045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Picture 4" descr="viewer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Picture 4" descr="viewer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4" descr="viewer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4" descr="vi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7481888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 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5318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строит                               построил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рисует                               нарисовал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поливает                           полила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собирает                           собрала</a:t>
            </a: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    что делает?                     что сделала?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                                             что сделает?</a:t>
            </a:r>
          </a:p>
          <a:p>
            <a:pPr algn="ctr">
              <a:buFont typeface="Arial" charset="0"/>
              <a:buNone/>
            </a:pPr>
            <a:endParaRPr lang="ru-RU" smtClean="0">
              <a:solidFill>
                <a:srgbClr val="FF0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Видовая пара 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403350" y="3068638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 flipH="1">
            <a:off x="6372225" y="3068638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AutoShape 6"/>
          <p:cNvSpPr>
            <a:spLocks/>
          </p:cNvSpPr>
          <p:nvPr/>
        </p:nvSpPr>
        <p:spPr bwMode="auto">
          <a:xfrm rot="5400000" flipH="1">
            <a:off x="4319588" y="1592262"/>
            <a:ext cx="649288" cy="6913563"/>
          </a:xfrm>
          <a:prstGeom prst="leftBrace">
            <a:avLst>
              <a:gd name="adj1" fmla="val 88733"/>
              <a:gd name="adj2" fmla="val 5246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Памятка.</a:t>
            </a:r>
            <a:br>
              <a:rPr lang="ru-RU" sz="3600" smtClean="0">
                <a:latin typeface="Arial" charset="0"/>
              </a:rPr>
            </a:b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Как узнать вид глагола?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z="2000" smtClean="0">
                <a:latin typeface="Arial" charset="0"/>
              </a:rPr>
              <a:t>1.</a:t>
            </a:r>
            <a:r>
              <a:rPr lang="ru-RU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Глаголы, которые отвечают на вопросы 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что делать? что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делают? что делали?</a:t>
            </a:r>
            <a:r>
              <a:rPr lang="ru-RU" sz="2000" smtClean="0">
                <a:latin typeface="Arial" charset="0"/>
              </a:rPr>
              <a:t> и т.д. являются глаголами несовершенного вида.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2. Глаголы, которые отвечают на вопросы 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что сделать? что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сделают? что сделали?</a:t>
            </a:r>
            <a:r>
              <a:rPr lang="ru-RU" sz="2000" smtClean="0">
                <a:latin typeface="Arial" charset="0"/>
              </a:rPr>
              <a:t> и т.д. являются глаголами совершенного вида.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     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Подсказка!!!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sz="2000" smtClean="0">
                <a:latin typeface="Arial" charset="0"/>
              </a:rPr>
              <a:t>Легко запомнить: глаголы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 с</a:t>
            </a:r>
            <a:r>
              <a:rPr lang="ru-RU" sz="2000" smtClean="0">
                <a:latin typeface="Arial" charset="0"/>
              </a:rPr>
              <a:t>овершенного вида отвечают только на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те вопросы, которые начинаются с буквы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 С.</a:t>
            </a:r>
          </a:p>
          <a:p>
            <a:pPr>
              <a:buFont typeface="Arial" charset="0"/>
              <a:buNone/>
            </a:pPr>
            <a:endParaRPr lang="ru-RU" sz="200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1619250" y="549275"/>
            <a:ext cx="7067550" cy="863600"/>
          </a:xfrm>
        </p:spPr>
        <p:txBody>
          <a:bodyPr/>
          <a:lstStyle/>
          <a:p>
            <a:r>
              <a:rPr lang="ru-RU" sz="2400" i="1" smtClean="0">
                <a:latin typeface="Arial" charset="0"/>
              </a:rPr>
              <a:t>Задание: распределите глаголы по графам таблицы.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7931150" cy="4525963"/>
          </a:xfrm>
        </p:spPr>
        <p:txBody>
          <a:bodyPr/>
          <a:lstStyle/>
          <a:p>
            <a:endParaRPr lang="ru-RU" sz="2400" smtClean="0">
              <a:latin typeface="Arial" charset="0"/>
            </a:endParaRPr>
          </a:p>
          <a:p>
            <a:endParaRPr lang="ru-RU" sz="2400" smtClean="0">
              <a:latin typeface="Arial" charset="0"/>
            </a:endParaRPr>
          </a:p>
          <a:p>
            <a:endParaRPr lang="ru-RU" sz="2400" smtClean="0">
              <a:latin typeface="Arial" charset="0"/>
            </a:endParaRPr>
          </a:p>
          <a:p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Приплыть, спасать, наступить, прибегать, прибежать, заплатить, предлагать, предложить, запеть, выполнять, выполнить.</a:t>
            </a:r>
          </a:p>
        </p:txBody>
      </p:sp>
      <p:graphicFrame>
        <p:nvGraphicFramePr>
          <p:cNvPr id="83987" name="Group 19"/>
          <p:cNvGraphicFramePr>
            <a:graphicFrameLocks noGrp="1"/>
          </p:cNvGraphicFramePr>
          <p:nvPr>
            <p:ph sz="half" idx="2"/>
          </p:nvPr>
        </p:nvGraphicFramePr>
        <p:xfrm>
          <a:off x="684213" y="1600200"/>
          <a:ext cx="8002587" cy="1341120"/>
        </p:xfrm>
        <a:graphic>
          <a:graphicData uri="http://schemas.openxmlformats.org/drawingml/2006/table">
            <a:tbl>
              <a:tblPr/>
              <a:tblGrid>
                <a:gridCol w="4002087"/>
                <a:gridCol w="40005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Несовершенный вид (что делать?)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Совершенный вид (что сделать?)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10" name="Picture 15" descr="86370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>
                <a:latin typeface="Arial" charset="0"/>
              </a:rPr>
              <a:t>Задание: подобрать видовую пару.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38600" cy="5318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</a:t>
            </a:r>
            <a:r>
              <a:rPr lang="ru-RU" sz="2400" i="1" smtClean="0">
                <a:latin typeface="Arial" charset="0"/>
              </a:rPr>
              <a:t>покупал –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копал –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объяснял -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открывал –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решал –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мыл –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сочинял -</a:t>
            </a:r>
          </a:p>
        </p:txBody>
      </p:sp>
      <p:sp>
        <p:nvSpPr>
          <p:cNvPr id="5632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3438" y="908050"/>
            <a:ext cx="4038600" cy="5246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купил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выкопал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объяснил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открыл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решил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вымыл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сочинил</a:t>
            </a:r>
          </a:p>
        </p:txBody>
      </p:sp>
      <p:pic>
        <p:nvPicPr>
          <p:cNvPr id="2" name="Picture 7" descr="0007-004-Sovershennyj-i-nesovershennyj-vid-glag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76700"/>
            <a:ext cx="218281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0002-002-Sovershennyj-i-nesovershennyj-vid-glag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8288"/>
            <a:ext cx="23764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z="8000" b="1" smtClean="0">
                <a:latin typeface="Monotype Corsiva" pitchFamily="66" charset="0"/>
              </a:rPr>
              <a:t>Вид глагола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0013" y="3886200"/>
            <a:ext cx="6403975" cy="17510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 smtClean="0">
                <a:solidFill>
                  <a:srgbClr val="FF0000"/>
                </a:solidFill>
              </a:rPr>
              <a:t>2 урока </a:t>
            </a:r>
            <a:endParaRPr lang="ru-RU" kern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5076825" y="692150"/>
            <a:ext cx="3527425" cy="3097213"/>
          </a:xfrm>
        </p:spPr>
        <p:txBody>
          <a:bodyPr/>
          <a:lstStyle/>
          <a:p>
            <a:r>
              <a:rPr lang="ru-RU" sz="2800" b="1" i="1" u="sng" dirty="0" smtClean="0">
                <a:latin typeface="Arial" charset="0"/>
              </a:rPr>
              <a:t>Задание:</a:t>
            </a:r>
            <a:r>
              <a:rPr lang="ru-RU" sz="2800" i="1" dirty="0" smtClean="0">
                <a:latin typeface="Arial" charset="0"/>
              </a:rPr>
              <a:t> выполните упражнение </a:t>
            </a:r>
            <a:r>
              <a:rPr lang="ru-RU" sz="2800" i="1" dirty="0" smtClean="0">
                <a:latin typeface="Arial" charset="0"/>
              </a:rPr>
              <a:t>638</a:t>
            </a:r>
            <a:r>
              <a:rPr lang="ru-RU" sz="2800" i="1" dirty="0" smtClean="0">
                <a:latin typeface="Arial" charset="0"/>
              </a:rPr>
              <a:t> </a:t>
            </a:r>
            <a:endParaRPr lang="ru-RU" sz="2800" i="1" dirty="0" smtClean="0">
              <a:latin typeface="Arial" charset="0"/>
            </a:endParaRP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535487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57347" name="Picture 4" descr="02215891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454183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1042988" y="981075"/>
            <a:ext cx="6842125" cy="863600"/>
          </a:xfrm>
        </p:spPr>
        <p:txBody>
          <a:bodyPr/>
          <a:lstStyle/>
          <a:p>
            <a:r>
              <a:rPr lang="ru-RU" sz="3600" i="1" smtClean="0">
                <a:latin typeface="Arial" charset="0"/>
              </a:rPr>
              <a:t>Домашнее задание: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468313" y="2133600"/>
            <a:ext cx="8229600" cy="1727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dirty="0" smtClean="0">
                <a:latin typeface="Arial" charset="0"/>
              </a:rPr>
              <a:t>п.111 (Выучить правило),</a:t>
            </a:r>
          </a:p>
          <a:p>
            <a:pPr algn="ctr">
              <a:buFont typeface="Arial" charset="0"/>
              <a:buNone/>
            </a:pPr>
            <a:r>
              <a:rPr lang="ru-RU" i="1" smtClean="0">
                <a:latin typeface="Arial" charset="0"/>
              </a:rPr>
              <a:t>           </a:t>
            </a:r>
            <a:r>
              <a:rPr lang="ru-RU" i="1" smtClean="0">
                <a:latin typeface="Arial" charset="0"/>
              </a:rPr>
              <a:t>упражнение 639,641,644 </a:t>
            </a:r>
            <a:r>
              <a:rPr lang="ru-RU" i="1" dirty="0" smtClean="0">
                <a:latin typeface="Arial" charset="0"/>
              </a:rPr>
              <a:t>(письменно).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/>
          </p:cNvSpPr>
          <p:nvPr>
            <p:ph type="ctrTitle" idx="4294967295"/>
          </p:nvPr>
        </p:nvSpPr>
        <p:spPr>
          <a:xfrm>
            <a:off x="1331913" y="620713"/>
            <a:ext cx="6480175" cy="1800225"/>
          </a:xfrm>
        </p:spPr>
        <p:txBody>
          <a:bodyPr/>
          <a:lstStyle/>
          <a:p>
            <a:r>
              <a:rPr lang="ru-RU" sz="6600" i="1" smtClean="0">
                <a:solidFill>
                  <a:schemeClr val="hlink"/>
                </a:solidFill>
                <a:latin typeface="Monotype Corsiva" pitchFamily="66" charset="0"/>
              </a:rPr>
              <a:t/>
            </a:r>
            <a:br>
              <a:rPr lang="ru-RU" sz="6600" i="1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ru-RU" sz="7200" i="1" smtClean="0">
                <a:solidFill>
                  <a:schemeClr val="hlink"/>
                </a:solidFill>
                <a:latin typeface="Monotype Corsiva" pitchFamily="66" charset="0"/>
              </a:rPr>
              <a:t>Спасибо за урок!</a:t>
            </a:r>
            <a:r>
              <a:rPr lang="ru-RU" sz="7200" i="1" smtClean="0">
                <a:latin typeface="Monotype Corsiva" pitchFamily="66" charset="0"/>
              </a:rPr>
              <a:t/>
            </a:r>
            <a:br>
              <a:rPr lang="ru-RU" sz="7200" i="1" smtClean="0">
                <a:latin typeface="Monotype Corsiva" pitchFamily="66" charset="0"/>
              </a:rPr>
            </a:br>
            <a:endParaRPr lang="ru-RU" sz="7200" i="1" smtClean="0">
              <a:latin typeface="Monotype Corsiva" pitchFamily="66" charset="0"/>
            </a:endParaRPr>
          </a:p>
        </p:txBody>
      </p:sp>
      <p:pic>
        <p:nvPicPr>
          <p:cNvPr id="59394" name="Picture 4" descr="836596f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276475"/>
            <a:ext cx="5040313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9275"/>
            <a:ext cx="8229600" cy="43926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Бриз усилился, мощь ветра нар…стала, и судно поб…жало быстрей. К…залось, что оно спешит скорее в порт, как </a:t>
            </a:r>
            <a:r>
              <a:rPr lang="ru-RU" smtClean="0">
                <a:latin typeface="Arial" charset="0"/>
              </a:rPr>
              <a:t>конь</a:t>
            </a:r>
            <a:r>
              <a:rPr lang="ru-RU" smtClean="0"/>
              <a:t>тянется к дому, когда почу…ствует опас…ность. Теперь рулевой весь напрягся и чутко прислушался. Вдруг ухо уловило необъяснимый, отд</a:t>
            </a:r>
            <a:r>
              <a:rPr lang="ru-RU" smtClean="0">
                <a:latin typeface="Arial" charset="0"/>
              </a:rPr>
              <a:t>…</a:t>
            </a:r>
            <a:r>
              <a:rPr lang="ru-RU" smtClean="0"/>
              <a:t>лённый шум. Шум прибл</a:t>
            </a:r>
            <a:r>
              <a:rPr lang="ru-RU" smtClean="0">
                <a:latin typeface="Arial" charset="0"/>
              </a:rPr>
              <a:t>…</a:t>
            </a:r>
            <a:r>
              <a:rPr lang="ru-RU" smtClean="0"/>
              <a:t>жался, усиливался и скоро обратился в ярос…ный рёв.  </a:t>
            </a:r>
          </a:p>
        </p:txBody>
      </p:sp>
      <p:pic>
        <p:nvPicPr>
          <p:cNvPr id="40963" name="Picture 4" descr="0010-003-Ko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957763"/>
            <a:ext cx="16557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b="1" i="1" u="sng" smtClean="0">
                <a:solidFill>
                  <a:srgbClr val="990033"/>
                </a:solidFill>
                <a:latin typeface="Monotype Corsiva" pitchFamily="66" charset="0"/>
              </a:rPr>
              <a:t>Словарь:</a:t>
            </a:r>
          </a:p>
          <a:p>
            <a:pPr algn="ctr" eaLnBrk="1" hangingPunct="1">
              <a:buFont typeface="Arial" charset="0"/>
              <a:buNone/>
            </a:pPr>
            <a:endParaRPr lang="ru-RU" i="1" u="sng" smtClean="0">
              <a:solidFill>
                <a:srgbClr val="00B0F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i="1" smtClean="0"/>
              <a:t>      </a:t>
            </a:r>
            <a:r>
              <a:rPr lang="ru-RU" sz="4400" b="1" i="1" smtClean="0"/>
              <a:t>Бриз – это слабый береговой ветер.</a:t>
            </a:r>
          </a:p>
        </p:txBody>
      </p:sp>
      <p:pic>
        <p:nvPicPr>
          <p:cNvPr id="41987" name="Picture 4" descr="675c2e89f8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91001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Проверьте!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i="1" smtClean="0"/>
              <a:t> </a:t>
            </a:r>
            <a:r>
              <a:rPr lang="ru-RU" i="1" smtClean="0"/>
              <a:t>нар</a:t>
            </a:r>
            <a:r>
              <a:rPr lang="ru-RU" i="1" u="sng" smtClean="0">
                <a:solidFill>
                  <a:srgbClr val="FF0000"/>
                </a:solidFill>
              </a:rPr>
              <a:t>а</a:t>
            </a:r>
            <a:r>
              <a:rPr lang="ru-RU" i="1" smtClean="0"/>
              <a:t>стала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поб</a:t>
            </a:r>
            <a:r>
              <a:rPr lang="ru-RU" i="1" u="sng" smtClean="0">
                <a:solidFill>
                  <a:srgbClr val="FF0000"/>
                </a:solidFill>
              </a:rPr>
              <a:t>е</a:t>
            </a:r>
            <a:r>
              <a:rPr lang="ru-RU" i="1" smtClean="0"/>
              <a:t>жала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к</a:t>
            </a:r>
            <a:r>
              <a:rPr lang="ru-RU" i="1" u="sng" smtClean="0">
                <a:solidFill>
                  <a:srgbClr val="FF0000"/>
                </a:solidFill>
              </a:rPr>
              <a:t>а</a:t>
            </a:r>
            <a:r>
              <a:rPr lang="ru-RU" i="1" smtClean="0"/>
              <a:t>залось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       почу</a:t>
            </a:r>
            <a:r>
              <a:rPr lang="ru-RU" i="1" u="sng" smtClean="0">
                <a:solidFill>
                  <a:srgbClr val="FF0000"/>
                </a:solidFill>
              </a:rPr>
              <a:t>в</a:t>
            </a:r>
            <a:r>
              <a:rPr lang="ru-RU" i="1" smtClean="0"/>
              <a:t>ствует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опа</a:t>
            </a:r>
            <a:r>
              <a:rPr lang="ru-RU" i="1" u="sng" smtClean="0">
                <a:solidFill>
                  <a:srgbClr val="FF0000"/>
                </a:solidFill>
              </a:rPr>
              <a:t>сн</a:t>
            </a:r>
            <a:r>
              <a:rPr lang="ru-RU" i="1" smtClean="0"/>
              <a:t>ость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  отд</a:t>
            </a:r>
            <a:r>
              <a:rPr lang="ru-RU" i="1" u="sng" smtClean="0">
                <a:solidFill>
                  <a:srgbClr val="FF0000"/>
                </a:solidFill>
              </a:rPr>
              <a:t>а</a:t>
            </a:r>
            <a:r>
              <a:rPr lang="ru-RU" i="1" smtClean="0"/>
              <a:t>лённый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     прибл</a:t>
            </a:r>
            <a:r>
              <a:rPr lang="ru-RU" u="sng" smtClean="0">
                <a:solidFill>
                  <a:srgbClr val="FF0000"/>
                </a:solidFill>
              </a:rPr>
              <a:t>и</a:t>
            </a:r>
            <a:r>
              <a:rPr lang="ru-RU" i="1" smtClean="0"/>
              <a:t>жался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i="1" smtClean="0"/>
              <a:t>ярос</a:t>
            </a:r>
            <a:r>
              <a:rPr lang="ru-RU" i="1" u="sng" smtClean="0">
                <a:solidFill>
                  <a:srgbClr val="FF0000"/>
                </a:solidFill>
              </a:rPr>
              <a:t>т</a:t>
            </a:r>
            <a:r>
              <a:rPr lang="ru-RU" i="1" smtClean="0"/>
              <a:t>ный</a:t>
            </a:r>
          </a:p>
        </p:txBody>
      </p:sp>
      <p:pic>
        <p:nvPicPr>
          <p:cNvPr id="43011" name="Picture 5" descr="computer_clip_art_free_20121124_1247216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163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971550" y="981075"/>
            <a:ext cx="2016125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/>
              <a:t>_____</a:t>
            </a:r>
          </a:p>
          <a:p>
            <a:pPr algn="r"/>
            <a:r>
              <a:rPr lang="ru-RU"/>
              <a:t>______     _____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492500" y="981075"/>
            <a:ext cx="2016125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/>
              <a:t>_____</a:t>
            </a:r>
          </a:p>
          <a:p>
            <a:pPr algn="r"/>
            <a:r>
              <a:rPr lang="ru-RU"/>
              <a:t>______     _____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6516688" y="981075"/>
            <a:ext cx="2016125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/>
              <a:t>_____</a:t>
            </a:r>
          </a:p>
          <a:p>
            <a:pPr algn="r"/>
            <a:r>
              <a:rPr lang="ru-RU"/>
              <a:t>______     _____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3203575" y="1196975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,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508625" y="1125538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,</a:t>
            </a:r>
            <a:r>
              <a:rPr lang="ru-RU" sz="4400"/>
              <a:t>  </a:t>
            </a:r>
            <a:r>
              <a:rPr lang="ru-RU" sz="4400" b="1"/>
              <a:t>и</a:t>
            </a:r>
          </a:p>
        </p:txBody>
      </p:sp>
      <p:sp>
        <p:nvSpPr>
          <p:cNvPr id="44039" name="Oval 11"/>
          <p:cNvSpPr>
            <a:spLocks noChangeArrowheads="1"/>
          </p:cNvSpPr>
          <p:nvPr/>
        </p:nvSpPr>
        <p:spPr bwMode="auto">
          <a:xfrm>
            <a:off x="971550" y="2924175"/>
            <a:ext cx="1873250" cy="158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____________</a:t>
            </a:r>
          </a:p>
          <a:p>
            <a:pPr algn="ctr"/>
            <a:r>
              <a:rPr lang="ru-RU"/>
              <a:t>____________</a:t>
            </a:r>
          </a:p>
        </p:txBody>
      </p:sp>
      <p:sp>
        <p:nvSpPr>
          <p:cNvPr id="44040" name="Oval 12"/>
          <p:cNvSpPr>
            <a:spLocks noChangeArrowheads="1"/>
          </p:cNvSpPr>
          <p:nvPr/>
        </p:nvSpPr>
        <p:spPr bwMode="auto">
          <a:xfrm>
            <a:off x="3563938" y="2924175"/>
            <a:ext cx="1873250" cy="158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____________</a:t>
            </a:r>
          </a:p>
          <a:p>
            <a:pPr algn="ctr"/>
            <a:r>
              <a:rPr lang="ru-RU"/>
              <a:t>____________</a:t>
            </a:r>
          </a:p>
        </p:txBody>
      </p:sp>
      <p:sp>
        <p:nvSpPr>
          <p:cNvPr id="44041" name="Oval 13"/>
          <p:cNvSpPr>
            <a:spLocks noChangeArrowheads="1"/>
          </p:cNvSpPr>
          <p:nvPr/>
        </p:nvSpPr>
        <p:spPr bwMode="auto">
          <a:xfrm>
            <a:off x="6443663" y="2924175"/>
            <a:ext cx="1873250" cy="158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____________</a:t>
            </a:r>
          </a:p>
          <a:p>
            <a:pPr algn="ctr"/>
            <a:r>
              <a:rPr lang="ru-RU"/>
              <a:t>____________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3132138" y="3068638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,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5867400" y="3179763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и</a:t>
            </a:r>
          </a:p>
        </p:txBody>
      </p:sp>
      <p:pic>
        <p:nvPicPr>
          <p:cNvPr id="44044" name="Picture 13" descr="0005-007-Vyborochnyj-dikt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97425"/>
            <a:ext cx="16557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611188" y="2852738"/>
            <a:ext cx="8064500" cy="1871662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Проверьте!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1 вариант:</a:t>
            </a:r>
          </a:p>
          <a:p>
            <a:pPr eaLnBrk="1" hangingPunct="1">
              <a:buFont typeface="Arial" charset="0"/>
              <a:buNone/>
            </a:pPr>
            <a:r>
              <a:rPr lang="ru-RU" i="1" u="sng" smtClean="0"/>
              <a:t>Бриз</a:t>
            </a:r>
            <a:r>
              <a:rPr lang="ru-RU" i="1" smtClean="0"/>
              <a:t> </a:t>
            </a:r>
            <a:r>
              <a:rPr lang="ru-RU" i="1" u="sng" smtClean="0"/>
              <a:t>усилился</a:t>
            </a:r>
            <a:r>
              <a:rPr lang="ru-RU" i="1" smtClean="0"/>
              <a:t>, </a:t>
            </a:r>
            <a:r>
              <a:rPr lang="ru-RU" i="1" u="sng" smtClean="0"/>
              <a:t>мощь</a:t>
            </a:r>
            <a:r>
              <a:rPr lang="ru-RU" i="1" smtClean="0"/>
              <a:t> ветра </a:t>
            </a:r>
            <a:r>
              <a:rPr lang="ru-RU" i="1" u="sng" smtClean="0"/>
              <a:t>нарастала</a:t>
            </a:r>
            <a:r>
              <a:rPr lang="ru-RU" i="1" smtClean="0"/>
              <a:t>, и </a:t>
            </a:r>
            <a:r>
              <a:rPr lang="ru-RU" i="1" u="sng" smtClean="0"/>
              <a:t>судно</a:t>
            </a:r>
            <a:r>
              <a:rPr lang="ru-RU" i="1" smtClean="0"/>
              <a:t> </a:t>
            </a:r>
            <a:r>
              <a:rPr lang="ru-RU" i="1" u="sng" smtClean="0"/>
              <a:t>побежало</a:t>
            </a:r>
            <a:r>
              <a:rPr lang="ru-RU" i="1" smtClean="0"/>
              <a:t> быстрей.</a:t>
            </a:r>
          </a:p>
          <a:p>
            <a:pPr eaLnBrk="1" hangingPunct="1"/>
            <a:endParaRPr lang="ru-RU" i="1" smtClean="0"/>
          </a:p>
          <a:p>
            <a:pPr eaLnBrk="1" hangingPunct="1">
              <a:buFont typeface="Arial" charset="0"/>
              <a:buNone/>
            </a:pPr>
            <a:r>
              <a:rPr lang="ru-RU" i="1" smtClean="0"/>
              <a:t>2 вариант:</a:t>
            </a:r>
          </a:p>
          <a:p>
            <a:pPr eaLnBrk="1" hangingPunct="1">
              <a:buFont typeface="Arial" charset="0"/>
              <a:buNone/>
            </a:pPr>
            <a:r>
              <a:rPr lang="ru-RU" i="1" u="sng" smtClean="0"/>
              <a:t>Шум</a:t>
            </a:r>
            <a:r>
              <a:rPr lang="ru-RU" i="1" smtClean="0"/>
              <a:t> </a:t>
            </a:r>
            <a:r>
              <a:rPr lang="ru-RU" i="1" u="sng" smtClean="0"/>
              <a:t>приближался</a:t>
            </a:r>
            <a:r>
              <a:rPr lang="ru-RU" i="1" smtClean="0"/>
              <a:t>, </a:t>
            </a:r>
            <a:r>
              <a:rPr lang="ru-RU" i="1" u="sng" smtClean="0"/>
              <a:t>усиливался</a:t>
            </a:r>
            <a:r>
              <a:rPr lang="ru-RU" i="1" smtClean="0"/>
              <a:t> и скоро </a:t>
            </a:r>
            <a:r>
              <a:rPr lang="ru-RU" i="1" u="sng" smtClean="0"/>
              <a:t>обратился</a:t>
            </a:r>
            <a:r>
              <a:rPr lang="ru-RU" i="1" smtClean="0"/>
              <a:t> в яростный рёв.</a:t>
            </a:r>
          </a:p>
        </p:txBody>
      </p:sp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1476375" y="278130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5508625" y="2781300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Line 11"/>
          <p:cNvSpPr>
            <a:spLocks noChangeShapeType="1"/>
          </p:cNvSpPr>
          <p:nvPr/>
        </p:nvSpPr>
        <p:spPr bwMode="auto">
          <a:xfrm>
            <a:off x="1403350" y="5013325"/>
            <a:ext cx="2374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12"/>
          <p:cNvSpPr>
            <a:spLocks noChangeShapeType="1"/>
          </p:cNvSpPr>
          <p:nvPr/>
        </p:nvSpPr>
        <p:spPr bwMode="auto">
          <a:xfrm>
            <a:off x="4067175" y="5013325"/>
            <a:ext cx="187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900113" y="5516563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14"/>
          <p:cNvSpPr>
            <a:spLocks noChangeShapeType="1"/>
          </p:cNvSpPr>
          <p:nvPr/>
        </p:nvSpPr>
        <p:spPr bwMode="auto">
          <a:xfrm>
            <a:off x="1979613" y="3284538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908050"/>
            <a:ext cx="8229600" cy="725488"/>
          </a:xfrm>
        </p:spPr>
        <p:txBody>
          <a:bodyPr/>
          <a:lstStyle/>
          <a:p>
            <a:pPr eaLnBrk="1" hangingPunct="1"/>
            <a:r>
              <a:rPr lang="ru-RU" sz="2800" i="1" smtClean="0"/>
              <a:t>В выписанных предложениях есть два однокоренных глагола, найдите и выпишите их.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усилился                                   усиливался</a:t>
            </a:r>
          </a:p>
          <a:p>
            <a:pPr eaLnBrk="1" hangingPunct="1"/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что сделал?                              что делал?</a:t>
            </a:r>
          </a:p>
          <a:p>
            <a:pPr eaLnBrk="1" hangingPunct="1"/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совершенный                       несовершенный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 вид                                                вид</a:t>
            </a:r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1403350" y="2781300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1403350" y="40052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6300788" y="28527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6300788" y="40052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smtClean="0">
                <a:latin typeface="Arial" charset="0"/>
              </a:rPr>
              <a:t>Физкультминутка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  Покачайтесь, покружитесь,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   Потянитесь, распрямитесь,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Приседайте, приседайте,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Пошагайте, пошагайте,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     Встаньте на носок, на пятку,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Поскачите-ка вприсядку,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Глубоко теперь вздохните.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Сядьте тихо, отдохните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latin typeface="Arial" charset="0"/>
              </a:rPr>
              <a:t>   И читать, друзья, начните.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410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1_Тема Office</vt:lpstr>
      <vt:lpstr>2_Тема Office</vt:lpstr>
      <vt:lpstr>Слайд 1</vt:lpstr>
      <vt:lpstr>Вид глагола</vt:lpstr>
      <vt:lpstr>Слайд 3</vt:lpstr>
      <vt:lpstr>Слайд 4</vt:lpstr>
      <vt:lpstr>Проверьте!</vt:lpstr>
      <vt:lpstr>Слайд 6</vt:lpstr>
      <vt:lpstr>Проверьте!</vt:lpstr>
      <vt:lpstr>В выписанных предложениях есть два однокоренных глагола, найдите и выпишите их.</vt:lpstr>
      <vt:lpstr>Физкультминутка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 Памятка. Как узнать вид глагола?</vt:lpstr>
      <vt:lpstr>Задание: распределите глаголы по графам таблицы.</vt:lpstr>
      <vt:lpstr>Задание: подобрать видовую пару.</vt:lpstr>
      <vt:lpstr>Задание: выполните упражнение 638 </vt:lpstr>
      <vt:lpstr>Домашнее задание:</vt:lpstr>
      <vt:lpstr> Спасибо за урок!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Вид глагола</dc:title>
  <dc:creator>User</dc:creator>
  <cp:lastModifiedBy>Sony</cp:lastModifiedBy>
  <cp:revision>39</cp:revision>
  <dcterms:created xsi:type="dcterms:W3CDTF">2014-03-04T13:58:50Z</dcterms:created>
  <dcterms:modified xsi:type="dcterms:W3CDTF">2020-04-17T18:20:41Z</dcterms:modified>
</cp:coreProperties>
</file>