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5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6678"/>
    <a:srgbClr val="71C2FF"/>
    <a:srgbClr val="A7D6E3"/>
    <a:srgbClr val="87C7D9"/>
    <a:srgbClr val="8A0000"/>
    <a:srgbClr val="FF8B8B"/>
    <a:srgbClr val="B07BD7"/>
    <a:srgbClr val="D1B2E8"/>
    <a:srgbClr val="C39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80" y="10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kern="1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istral" pitchFamily="66" charset="0"/>
                <a:ea typeface="+mn-ea"/>
                <a:cs typeface="+mn-cs"/>
              </a:rPr>
              <a:t>© Фокина Лидия Петровна </a:t>
            </a:r>
            <a:endParaRPr lang="ru-RU" sz="1000" kern="1200" dirty="0">
              <a:solidFill>
                <a:schemeClr val="accent4">
                  <a:lumMod val="20000"/>
                  <a:lumOff val="80000"/>
                </a:schemeClr>
              </a:solidFill>
              <a:latin typeface="Mistral" pitchFamily="66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857224" y="214290"/>
            <a:ext cx="8072494" cy="6429420"/>
          </a:xfrm>
          <a:prstGeom prst="rect">
            <a:avLst/>
          </a:prstGeom>
          <a:solidFill>
            <a:schemeClr val="bg1"/>
          </a:solidFill>
          <a:ln w="38100" cap="rnd">
            <a:solidFill>
              <a:schemeClr val="accent5">
                <a:lumMod val="20000"/>
                <a:lumOff val="8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357158" y="1000108"/>
            <a:ext cx="928662" cy="214314"/>
            <a:chOff x="2714612" y="3143248"/>
            <a:chExt cx="2857520" cy="928694"/>
          </a:xfrm>
          <a:solidFill>
            <a:srgbClr val="0070C0"/>
          </a:solidFill>
        </p:grpSpPr>
        <p:sp>
          <p:nvSpPr>
            <p:cNvPr id="10" name="Овал 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 userDrawn="1"/>
        </p:nvGrpSpPr>
        <p:grpSpPr>
          <a:xfrm>
            <a:off x="357158" y="1658925"/>
            <a:ext cx="928662" cy="214314"/>
            <a:chOff x="2714612" y="3143248"/>
            <a:chExt cx="2857520" cy="928694"/>
          </a:xfrm>
          <a:solidFill>
            <a:srgbClr val="0070C0"/>
          </a:solidFill>
        </p:grpSpPr>
        <p:sp>
          <p:nvSpPr>
            <p:cNvPr id="16" name="Овал 1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 userDrawn="1"/>
        </p:nvGrpSpPr>
        <p:grpSpPr>
          <a:xfrm>
            <a:off x="357158" y="2317742"/>
            <a:ext cx="928662" cy="214314"/>
            <a:chOff x="2714612" y="3143248"/>
            <a:chExt cx="2857520" cy="928694"/>
          </a:xfrm>
          <a:solidFill>
            <a:srgbClr val="0070C0"/>
          </a:solidFill>
        </p:grpSpPr>
        <p:sp>
          <p:nvSpPr>
            <p:cNvPr id="22" name="Овал 2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 userDrawn="1"/>
        </p:nvGrpSpPr>
        <p:grpSpPr>
          <a:xfrm>
            <a:off x="357158" y="2976559"/>
            <a:ext cx="928662" cy="214314"/>
            <a:chOff x="2714612" y="3143248"/>
            <a:chExt cx="2857520" cy="928694"/>
          </a:xfrm>
          <a:solidFill>
            <a:srgbClr val="0070C0"/>
          </a:solidFill>
        </p:grpSpPr>
        <p:sp>
          <p:nvSpPr>
            <p:cNvPr id="28" name="Овал 2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 userDrawn="1"/>
        </p:nvGrpSpPr>
        <p:grpSpPr>
          <a:xfrm>
            <a:off x="357158" y="3635376"/>
            <a:ext cx="928662" cy="214314"/>
            <a:chOff x="2714612" y="3143248"/>
            <a:chExt cx="2857520" cy="928694"/>
          </a:xfrm>
          <a:solidFill>
            <a:srgbClr val="0070C0"/>
          </a:solidFill>
        </p:grpSpPr>
        <p:sp>
          <p:nvSpPr>
            <p:cNvPr id="34" name="Овал 33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 userDrawn="1"/>
        </p:nvGrpSpPr>
        <p:grpSpPr>
          <a:xfrm>
            <a:off x="357158" y="4294193"/>
            <a:ext cx="928662" cy="214314"/>
            <a:chOff x="2714612" y="3143248"/>
            <a:chExt cx="2857520" cy="928694"/>
          </a:xfrm>
          <a:solidFill>
            <a:srgbClr val="0070C0"/>
          </a:solidFill>
        </p:grpSpPr>
        <p:sp>
          <p:nvSpPr>
            <p:cNvPr id="40" name="Овал 3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5" name="Группа 44"/>
          <p:cNvGrpSpPr/>
          <p:nvPr userDrawn="1"/>
        </p:nvGrpSpPr>
        <p:grpSpPr>
          <a:xfrm>
            <a:off x="357158" y="4953010"/>
            <a:ext cx="928662" cy="214314"/>
            <a:chOff x="2714612" y="3143248"/>
            <a:chExt cx="2857520" cy="928694"/>
          </a:xfrm>
          <a:solidFill>
            <a:srgbClr val="0070C0"/>
          </a:solidFill>
        </p:grpSpPr>
        <p:sp>
          <p:nvSpPr>
            <p:cNvPr id="46" name="Овал 4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/>
          <p:cNvGrpSpPr/>
          <p:nvPr userDrawn="1"/>
        </p:nvGrpSpPr>
        <p:grpSpPr>
          <a:xfrm>
            <a:off x="357158" y="6270645"/>
            <a:ext cx="928662" cy="214314"/>
            <a:chOff x="2714612" y="3143248"/>
            <a:chExt cx="2857520" cy="928694"/>
          </a:xfrm>
          <a:solidFill>
            <a:srgbClr val="0070C0"/>
          </a:solidFill>
        </p:grpSpPr>
        <p:sp>
          <p:nvSpPr>
            <p:cNvPr id="52" name="Овал 5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 userDrawn="1"/>
        </p:nvGrpSpPr>
        <p:grpSpPr>
          <a:xfrm>
            <a:off x="357158" y="5611827"/>
            <a:ext cx="928662" cy="214314"/>
            <a:chOff x="2714612" y="3143248"/>
            <a:chExt cx="2857520" cy="928694"/>
          </a:xfrm>
          <a:solidFill>
            <a:srgbClr val="0070C0"/>
          </a:solidFill>
        </p:grpSpPr>
        <p:sp>
          <p:nvSpPr>
            <p:cNvPr id="58" name="Овал 5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/>
          <p:cNvGrpSpPr/>
          <p:nvPr userDrawn="1"/>
        </p:nvGrpSpPr>
        <p:grpSpPr>
          <a:xfrm>
            <a:off x="357158" y="341291"/>
            <a:ext cx="928662" cy="214314"/>
            <a:chOff x="2714612" y="3143248"/>
            <a:chExt cx="2857520" cy="928694"/>
          </a:xfrm>
          <a:solidFill>
            <a:srgbClr val="0070C0"/>
          </a:solidFill>
        </p:grpSpPr>
        <p:sp>
          <p:nvSpPr>
            <p:cNvPr id="65" name="Овал 64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linda6035.ucoz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357290" y="1412776"/>
            <a:ext cx="7500990" cy="4041899"/>
            <a:chOff x="1115616" y="1128788"/>
            <a:chExt cx="7165477" cy="435427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1128788"/>
              <a:ext cx="7165477" cy="24867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7200" b="1" dirty="0" err="1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Мы-граждане</a:t>
              </a:r>
              <a:r>
                <a:rPr lang="ru-RU" sz="72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 России.</a:t>
              </a:r>
              <a:endParaRPr lang="ru-RU" sz="72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87089" y="5085184"/>
              <a:ext cx="5084703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srgbClr val="266678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ru-RU" sz="4800" b="1" u="sng" dirty="0" smtClean="0">
                <a:solidFill>
                  <a:srgbClr val="266678"/>
                </a:solidFill>
                <a:latin typeface="Monotype Corsiva" pitchFamily="66" charset="0"/>
              </a:rPr>
              <a:t>Президент Российской Федерации</a:t>
            </a:r>
            <a:br>
              <a:rPr lang="ru-RU" sz="4800" b="1" u="sng" dirty="0" smtClean="0">
                <a:solidFill>
                  <a:srgbClr val="266678"/>
                </a:solidFill>
                <a:latin typeface="Monotype Corsiva" pitchFamily="66" charset="0"/>
              </a:rPr>
            </a:br>
            <a:r>
              <a:rPr lang="ru-RU" sz="4800" b="1" u="sng" dirty="0" smtClean="0">
                <a:solidFill>
                  <a:srgbClr val="266678"/>
                </a:solidFill>
                <a:latin typeface="Monotype Corsiva" pitchFamily="66" charset="0"/>
              </a:rPr>
              <a:t>Владимир Владимирович Путин.</a:t>
            </a:r>
            <a:endParaRPr lang="ru-RU" sz="4800" b="1" u="sng" dirty="0">
              <a:solidFill>
                <a:srgbClr val="266678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i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140968"/>
            <a:ext cx="5284382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ru-RU" b="1" u="sng" dirty="0" smtClean="0">
                <a:solidFill>
                  <a:srgbClr val="266678"/>
                </a:solidFill>
                <a:latin typeface="Monotype Corsiva" pitchFamily="66" charset="0"/>
              </a:rPr>
              <a:t>Федеральное собрание и правительство Российской Федерации</a:t>
            </a:r>
            <a:endParaRPr lang="ru-RU" b="1" u="sng" dirty="0">
              <a:solidFill>
                <a:srgbClr val="266678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i (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636912"/>
            <a:ext cx="6695739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266678"/>
                </a:solidFill>
                <a:latin typeface="Monotype Corsiva" pitchFamily="66" charset="0"/>
              </a:rPr>
              <a:t>Парламентом страны является Федеральное собрание. Оно состоит из двух палат: Совета Федерации и Государственной думы.</a:t>
            </a:r>
            <a:endParaRPr lang="ru-RU" dirty="0">
              <a:solidFill>
                <a:srgbClr val="266678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1_53cca2067050f53cca2067054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048000"/>
            <a:ext cx="5715000" cy="3477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457200" y="1"/>
            <a:ext cx="4040188" cy="2606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1331640" y="404664"/>
            <a:ext cx="3168352" cy="5721499"/>
          </a:xfrm>
        </p:spPr>
        <p:txBody>
          <a:bodyPr/>
          <a:lstStyle/>
          <a:p>
            <a:pPr>
              <a:buNone/>
            </a:pPr>
            <a:r>
              <a:rPr lang="ru-RU" sz="3200" dirty="0" smtClean="0">
                <a:solidFill>
                  <a:srgbClr val="266678"/>
                </a:solidFill>
                <a:latin typeface="Monotype Corsiva" pitchFamily="66" charset="0"/>
              </a:rPr>
              <a:t>    Государственная дума принимает законы, а Совет Федерации одобряет или отклоняет их. Закон вступает в силу после того, как его подписывает Президент.</a:t>
            </a:r>
            <a:endParaRPr lang="ru-RU" sz="3200" dirty="0">
              <a:solidFill>
                <a:srgbClr val="266678"/>
              </a:solidFill>
              <a:latin typeface="Monotype Corsiva" pitchFamily="66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645025" y="980729"/>
            <a:ext cx="4041775" cy="864096"/>
          </a:xfrm>
        </p:spPr>
        <p:txBody>
          <a:bodyPr/>
          <a:lstStyle/>
          <a:p>
            <a:endParaRPr lang="ru-RU" u="sng" dirty="0" smtClean="0">
              <a:solidFill>
                <a:srgbClr val="266678"/>
              </a:solidFill>
              <a:latin typeface="Monotype Corsiva" pitchFamily="66" charset="0"/>
            </a:endParaRPr>
          </a:p>
          <a:p>
            <a:endParaRPr lang="ru-RU" u="sng" dirty="0" smtClean="0">
              <a:solidFill>
                <a:srgbClr val="266678"/>
              </a:solidFill>
              <a:latin typeface="Monotype Corsiva" pitchFamily="66" charset="0"/>
            </a:endParaRPr>
          </a:p>
          <a:p>
            <a:endParaRPr lang="ru-RU" u="sng" dirty="0" smtClean="0">
              <a:solidFill>
                <a:srgbClr val="266678"/>
              </a:solidFill>
              <a:latin typeface="Monotype Corsiva" pitchFamily="66" charset="0"/>
            </a:endParaRPr>
          </a:p>
          <a:p>
            <a:pPr algn="ctr"/>
            <a:r>
              <a:rPr lang="ru-RU" sz="3200" u="sng" dirty="0" smtClean="0">
                <a:solidFill>
                  <a:srgbClr val="266678"/>
                </a:solidFill>
                <a:latin typeface="Monotype Corsiva" pitchFamily="66" charset="0"/>
              </a:rPr>
              <a:t>Здание Государственной думы</a:t>
            </a:r>
          </a:p>
          <a:p>
            <a:endParaRPr lang="ru-RU" dirty="0"/>
          </a:p>
        </p:txBody>
      </p:sp>
      <p:pic>
        <p:nvPicPr>
          <p:cNvPr id="12" name="Содержимое 11" descr="i (11)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276872"/>
            <a:ext cx="3960440" cy="29119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052736"/>
            <a:ext cx="4040188" cy="5073427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  </a:t>
            </a:r>
            <a:r>
              <a:rPr lang="ru-RU" sz="4000" dirty="0" smtClean="0">
                <a:solidFill>
                  <a:srgbClr val="266678"/>
                </a:solidFill>
                <a:latin typeface="Monotype Corsiva" pitchFamily="66" charset="0"/>
              </a:rPr>
              <a:t>Правительство РФ разрабатывает меры по развитию хозяйства, культуры и других областей жизни.</a:t>
            </a:r>
            <a:endParaRPr lang="ru-RU" sz="4000" dirty="0">
              <a:solidFill>
                <a:srgbClr val="266678"/>
              </a:solidFill>
              <a:latin typeface="Monotype Corsiva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4000" u="sng" dirty="0" smtClean="0">
                <a:solidFill>
                  <a:srgbClr val="266678"/>
                </a:solidFill>
                <a:latin typeface="Monotype Corsiva" pitchFamily="66" charset="0"/>
              </a:rPr>
              <a:t>Здание Правительства России</a:t>
            </a:r>
            <a:endParaRPr lang="ru-RU" sz="4000" u="sng" dirty="0">
              <a:solidFill>
                <a:srgbClr val="266678"/>
              </a:solidFill>
              <a:latin typeface="Monotype Corsiva" pitchFamily="66" charset="0"/>
            </a:endParaRPr>
          </a:p>
        </p:txBody>
      </p:sp>
      <p:pic>
        <p:nvPicPr>
          <p:cNvPr id="7" name="Содержимое 6" descr="i (12)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436096" y="2492896"/>
            <a:ext cx="3028950" cy="204787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u="sng" dirty="0" smtClean="0">
                <a:solidFill>
                  <a:srgbClr val="266678"/>
                </a:solidFill>
                <a:latin typeface="Monotype Corsiva" pitchFamily="66" charset="0"/>
              </a:rPr>
              <a:t>Что объединяет российский народ?</a:t>
            </a:r>
            <a:endParaRPr lang="ru-RU" sz="5400" b="1" u="sng" dirty="0">
              <a:solidFill>
                <a:srgbClr val="266678"/>
              </a:solidFill>
              <a:latin typeface="Monotype Corsiva" pitchFamily="66" charset="0"/>
            </a:endParaRPr>
          </a:p>
        </p:txBody>
      </p:sp>
      <p:pic>
        <p:nvPicPr>
          <p:cNvPr id="10" name="Рисунок 9" descr="9085884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420888"/>
            <a:ext cx="5256584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266678"/>
                </a:solidFill>
                <a:latin typeface="Monotype Corsiva" pitchFamily="66" charset="0"/>
              </a:rPr>
              <a:t>Во-первых, это память о прошлом нашего Отечества, о наших общих героях и знаменательных событиях.</a:t>
            </a:r>
            <a:endParaRPr lang="ru-RU" b="1" dirty="0">
              <a:solidFill>
                <a:srgbClr val="266678"/>
              </a:solidFill>
              <a:latin typeface="Monotype Corsiva" pitchFamily="66" charset="0"/>
            </a:endParaRPr>
          </a:p>
        </p:txBody>
      </p:sp>
      <p:pic>
        <p:nvPicPr>
          <p:cNvPr id="13" name="Рисунок 12" descr="i (1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708920"/>
            <a:ext cx="4104456" cy="338437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1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7512" y="2405062"/>
            <a:ext cx="3228975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266678"/>
                </a:solidFill>
                <a:latin typeface="Monotype Corsiva" pitchFamily="66" charset="0"/>
              </a:rPr>
              <a:t>Во-вторых, общероссийская культура, которую создавали и создают все народы России. Все мы являемся наследниками достижений российской науки, искусства, образования.</a:t>
            </a:r>
            <a:endParaRPr lang="ru-RU" sz="3600" b="1" dirty="0">
              <a:solidFill>
                <a:srgbClr val="266678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i (1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5" y="3429000"/>
            <a:ext cx="273630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3573016"/>
            <a:ext cx="3024932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ru-RU" b="1" u="sng" dirty="0" smtClean="0">
                <a:solidFill>
                  <a:srgbClr val="266678"/>
                </a:solidFill>
                <a:latin typeface="Monotype Corsiva" pitchFamily="66" charset="0"/>
              </a:rPr>
              <a:t>В-третьих, это государственный русский язык.</a:t>
            </a:r>
            <a:endParaRPr lang="ru-RU" b="1" u="sng" dirty="0">
              <a:solidFill>
                <a:srgbClr val="266678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i (1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132856"/>
            <a:ext cx="4464496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imn_gosudarstvennij_gimn_r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132856"/>
            <a:ext cx="4355976" cy="4392488"/>
          </a:xfrm>
          <a:prstGeom prst="rect">
            <a:avLst/>
          </a:prstGeom>
        </p:spPr>
      </p:pic>
      <p:pic>
        <p:nvPicPr>
          <p:cNvPr id="3" name="Рисунок 2" descr="30-0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32856"/>
            <a:ext cx="2641278" cy="31320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266678"/>
                </a:solidFill>
                <a:latin typeface="Monotype Corsiva" pitchFamily="66" charset="0"/>
              </a:rPr>
              <a:t>В </a:t>
            </a:r>
            <a:r>
              <a:rPr lang="en-US" b="1" dirty="0" smtClean="0">
                <a:solidFill>
                  <a:srgbClr val="266678"/>
                </a:solidFill>
                <a:latin typeface="Monotype Corsiva" pitchFamily="66" charset="0"/>
              </a:rPr>
              <a:t>–</a:t>
            </a:r>
            <a:r>
              <a:rPr lang="ru-RU" b="1" dirty="0" smtClean="0">
                <a:solidFill>
                  <a:srgbClr val="266678"/>
                </a:solidFill>
                <a:latin typeface="Monotype Corsiva" pitchFamily="66" charset="0"/>
              </a:rPr>
              <a:t>четвертых, государственная символика: герб, флаг и гимн Российской Федерации.</a:t>
            </a:r>
            <a:endParaRPr lang="ru-RU" b="1" dirty="0">
              <a:solidFill>
                <a:srgbClr val="266678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flag_Rossi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3861048"/>
            <a:ext cx="3384376" cy="25334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266678"/>
                </a:solidFill>
                <a:latin typeface="Monotype Corsiva" pitchFamily="66" charset="0"/>
                <a:cs typeface="Mongolian Baiti" pitchFamily="66" charset="0"/>
              </a:rPr>
              <a:t>У каждого из нас есть свой дом, семья, близкие родственники, друзья.</a:t>
            </a:r>
            <a:br>
              <a:rPr lang="ru-RU" sz="3600" dirty="0" smtClean="0">
                <a:solidFill>
                  <a:srgbClr val="266678"/>
                </a:solidFill>
                <a:latin typeface="Monotype Corsiva" pitchFamily="66" charset="0"/>
                <a:cs typeface="Mongolian Baiti" pitchFamily="66" charset="0"/>
              </a:rPr>
            </a:br>
            <a:r>
              <a:rPr lang="ru-RU" sz="3600" dirty="0" smtClean="0">
                <a:solidFill>
                  <a:srgbClr val="266678"/>
                </a:solidFill>
                <a:latin typeface="Monotype Corsiva" pitchFamily="66" charset="0"/>
                <a:cs typeface="Mongolian Baiti" pitchFamily="66" charset="0"/>
              </a:rPr>
              <a:t>Но у нас у всех есть один общий дом- наша страна, наша Россия. </a:t>
            </a:r>
            <a:endParaRPr lang="ru-RU" sz="3600" dirty="0">
              <a:solidFill>
                <a:srgbClr val="266678"/>
              </a:solidFill>
              <a:latin typeface="Monotype Corsiva" pitchFamily="66" charset="0"/>
              <a:cs typeface="Mongolian Baiti" pitchFamily="66" charset="0"/>
            </a:endParaRPr>
          </a:p>
        </p:txBody>
      </p:sp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780928"/>
            <a:ext cx="4464496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266678"/>
                </a:solidFill>
                <a:latin typeface="Monotype Corsiva" pitchFamily="66" charset="0"/>
              </a:rPr>
              <a:t>Вот почему все вместе граждане нашей страны имеют полное основание называть себя российским народом. Вот почему у каждого из нас есть в душе образ нашей общей Родины-России. Вот почему так дорого нам слово «соотечественник», что значит «гражданин общего с нами Отечества»</a:t>
            </a:r>
            <a:endParaRPr lang="ru-RU" dirty="0">
              <a:solidFill>
                <a:srgbClr val="266678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283152" cy="4824536"/>
          </a:xfrm>
        </p:spPr>
        <p:txBody>
          <a:bodyPr/>
          <a:lstStyle/>
          <a:p>
            <a:pPr algn="l"/>
            <a:r>
              <a:rPr lang="ru-RU" sz="5400" b="1" dirty="0" smtClean="0">
                <a:solidFill>
                  <a:srgbClr val="266678"/>
                </a:solidFill>
                <a:latin typeface="Monotype Corsiva" pitchFamily="66" charset="0"/>
              </a:rPr>
              <a:t>       </a:t>
            </a:r>
            <a:r>
              <a:rPr lang="ru-RU" sz="5400" b="1" u="sng" dirty="0" smtClean="0">
                <a:solidFill>
                  <a:srgbClr val="266678"/>
                </a:solidFill>
                <a:latin typeface="Monotype Corsiva" pitchFamily="66" charset="0"/>
              </a:rPr>
              <a:t>Домашнее задание.</a:t>
            </a:r>
            <a:br>
              <a:rPr lang="ru-RU" sz="5400" b="1" u="sng" dirty="0" smtClean="0">
                <a:solidFill>
                  <a:srgbClr val="266678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266678"/>
                </a:solidFill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rgbClr val="266678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266678"/>
                </a:solidFill>
                <a:latin typeface="Monotype Corsiva" pitchFamily="66" charset="0"/>
              </a:rPr>
              <a:t>Представь себе, что </a:t>
            </a:r>
            <a:r>
              <a:rPr lang="ru-RU" sz="5400" b="1" dirty="0" err="1" smtClean="0">
                <a:solidFill>
                  <a:srgbClr val="266678"/>
                </a:solidFill>
                <a:latin typeface="Monotype Corsiva" pitchFamily="66" charset="0"/>
              </a:rPr>
              <a:t>ты-депутат</a:t>
            </a:r>
            <a:r>
              <a:rPr lang="ru-RU" sz="5400" b="1" dirty="0" smtClean="0">
                <a:solidFill>
                  <a:srgbClr val="266678"/>
                </a:solidFill>
                <a:latin typeface="Monotype Corsiva" pitchFamily="66" charset="0"/>
              </a:rPr>
              <a:t> Государственной думы. Какой закон ты предложил бы принять?</a:t>
            </a:r>
            <a:br>
              <a:rPr lang="ru-RU" sz="5400" b="1" dirty="0" smtClean="0">
                <a:solidFill>
                  <a:srgbClr val="266678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266678"/>
                </a:solidFill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rgbClr val="266678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266678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266678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266678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266678"/>
                </a:solidFill>
                <a:latin typeface="Monotype Corsiva" pitchFamily="66" charset="0"/>
              </a:rPr>
            </a:br>
            <a:endParaRPr lang="ru-RU" b="1" dirty="0">
              <a:solidFill>
                <a:srgbClr val="266678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2088232"/>
          </a:xfrm>
        </p:spPr>
        <p:txBody>
          <a:bodyPr/>
          <a:lstStyle/>
          <a:p>
            <a:r>
              <a:rPr lang="ru-RU" sz="4800" b="1" u="sng" dirty="0" smtClean="0">
                <a:solidFill>
                  <a:srgbClr val="266678"/>
                </a:solidFill>
                <a:latin typeface="Monotype Corsiva" pitchFamily="66" charset="0"/>
              </a:rPr>
              <a:t>Спасибо за внимание.</a:t>
            </a:r>
            <a:endParaRPr lang="ru-RU" sz="4800" b="1" u="sng" dirty="0">
              <a:solidFill>
                <a:srgbClr val="266678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1357290" y="2214554"/>
            <a:ext cx="7358115" cy="3538803"/>
            <a:chOff x="607288" y="-815361"/>
            <a:chExt cx="7925152" cy="565951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07288" y="-815361"/>
              <a:ext cx="7925152" cy="30025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latin typeface="Monotype Corsiva" pitchFamily="66" charset="0"/>
                </a:rPr>
                <a:t>Источник шаблона : </a:t>
              </a:r>
              <a:endParaRPr lang="ru-RU" dirty="0">
                <a:solidFill>
                  <a:prstClr val="black"/>
                </a:solidFill>
                <a:latin typeface="Monotype Corsiva" pitchFamily="66" charset="0"/>
              </a:endParaRPr>
            </a:p>
            <a:p>
              <a:pPr algn="ctr">
                <a:defRPr/>
              </a:pPr>
              <a:endParaRPr lang="ru-RU" sz="800" dirty="0">
                <a:solidFill>
                  <a:prstClr val="black"/>
                </a:solidFill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Фокина Лидия Петровна</a:t>
              </a:r>
            </a:p>
            <a:p>
              <a:pPr algn="ctr">
                <a:defRPr/>
              </a:pPr>
              <a:r>
                <a:rPr lang="ru-RU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учитель начальных классов</a:t>
              </a:r>
            </a:p>
            <a:p>
              <a:pPr algn="ctr">
                <a:defRPr/>
              </a:pPr>
              <a:r>
                <a:rPr lang="ru-RU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МКОУ «СОШ ст. Евсино»</a:t>
              </a:r>
            </a:p>
            <a:p>
              <a:pPr algn="ctr">
                <a:defRPr/>
              </a:pPr>
              <a:r>
                <a:rPr lang="ru-RU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Искитимского</a:t>
              </a:r>
              <a:r>
                <a:rPr lang="ru-RU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района</a:t>
              </a:r>
            </a:p>
            <a:p>
              <a:pPr algn="ctr">
                <a:defRPr/>
              </a:pPr>
              <a:r>
                <a:rPr lang="ru-RU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Новосибирской области</a:t>
              </a: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8" name="Прямоугольник 3"/>
            <p:cNvSpPr>
              <a:spLocks noChangeArrowheads="1"/>
            </p:cNvSpPr>
            <p:nvPr/>
          </p:nvSpPr>
          <p:spPr bwMode="auto">
            <a:xfrm>
              <a:off x="2699547" y="4196516"/>
              <a:ext cx="3628503" cy="647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solidFill>
                    <a:prstClr val="black"/>
                  </a:solidFill>
                  <a:latin typeface="Monotype Corsiva" pitchFamily="66" charset="0"/>
                </a:rPr>
                <a:t>Сайт </a:t>
              </a:r>
              <a:r>
                <a:rPr lang="en-US" sz="2000" b="1" dirty="0">
                  <a:solidFill>
                    <a:prstClr val="black"/>
                  </a:solidFill>
                  <a:latin typeface="Monotype Corsiva" pitchFamily="66" charset="0"/>
                  <a:hlinkClick r:id="rId2"/>
                </a:rPr>
                <a:t>http://linda6035.ucoz.ru/</a:t>
              </a:r>
              <a:r>
                <a:rPr lang="ru-RU" sz="2000" b="1" dirty="0">
                  <a:solidFill>
                    <a:prstClr val="black"/>
                  </a:solidFill>
                  <a:latin typeface="Monotype Corsiva" pitchFamily="66" charset="0"/>
                </a:rPr>
                <a:t>    </a:t>
              </a:r>
              <a:r>
                <a:rPr lang="ru-RU" sz="2000" b="1" i="1" dirty="0">
                  <a:solidFill>
                    <a:prstClr val="black"/>
                  </a:solidFill>
                  <a:latin typeface="Monotype Corsiva" pitchFamily="66" charset="0"/>
                </a:rPr>
                <a:t>  </a:t>
              </a:r>
              <a:endParaRPr lang="ru-RU" sz="2000" b="1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00233" y="500042"/>
            <a:ext cx="664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Элементы спирали нарисованы автором при помощи фигур 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Microsoft Office PowerPoint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2007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556792"/>
            <a:ext cx="6107618" cy="338437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266678"/>
                </a:solidFill>
                <a:latin typeface="Monotype Corsiva" pitchFamily="66" charset="0"/>
              </a:rPr>
              <a:t>Мы все- граждане России.</a:t>
            </a:r>
            <a:br>
              <a:rPr lang="ru-RU" dirty="0" smtClean="0">
                <a:solidFill>
                  <a:srgbClr val="266678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266678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266678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266678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266678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266678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266678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266678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266678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266678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266678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266678"/>
                </a:solidFill>
                <a:latin typeface="Monotype Corsiva" pitchFamily="66" charset="0"/>
              </a:rPr>
              <a:t>Гражданин исполняет законы государства, имеет права.</a:t>
            </a:r>
            <a:endParaRPr lang="ru-RU" dirty="0">
              <a:solidFill>
                <a:srgbClr val="266678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76672"/>
            <a:ext cx="6984775" cy="468052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1152128"/>
          </a:xfrm>
        </p:spPr>
        <p:txBody>
          <a:bodyPr/>
          <a:lstStyle/>
          <a:p>
            <a:r>
              <a:rPr lang="ru-RU" sz="6000" dirty="0" smtClean="0">
                <a:solidFill>
                  <a:schemeClr val="bg1"/>
                </a:solidFill>
                <a:latin typeface="Monotype Corsiva" pitchFamily="66" charset="0"/>
              </a:rPr>
              <a:t>Что такое права и </a:t>
            </a:r>
            <a:r>
              <a:rPr lang="ru-RU" sz="6000" dirty="0" smtClean="0">
                <a:latin typeface="Monotype Corsiva" pitchFamily="66" charset="0"/>
              </a:rPr>
              <a:t>обязанности гражданина?</a:t>
            </a:r>
            <a:endParaRPr lang="ru-RU" sz="6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4795" y="1607620"/>
            <a:ext cx="5873509" cy="39096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266678"/>
                </a:solidFill>
                <a:latin typeface="Monotype Corsiva" pitchFamily="66" charset="0"/>
              </a:rPr>
              <a:t>Все граждане России имеют равные права и обязанности. О них говорится в Конституции России.</a:t>
            </a:r>
            <a:endParaRPr lang="ru-RU" sz="3600" dirty="0">
              <a:solidFill>
                <a:srgbClr val="266678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266678"/>
                </a:solidFill>
                <a:latin typeface="Monotype Corsiva" pitchFamily="66" charset="0"/>
              </a:rPr>
              <a:t>Какие права у нас есть?</a:t>
            </a:r>
            <a:br>
              <a:rPr lang="ru-RU" b="1" u="sng" dirty="0" smtClean="0">
                <a:solidFill>
                  <a:srgbClr val="266678"/>
                </a:solidFill>
                <a:latin typeface="Monotype Corsiva" pitchFamily="66" charset="0"/>
              </a:rPr>
            </a:br>
            <a:r>
              <a:rPr lang="ru-RU" b="1" u="sng" dirty="0" smtClean="0">
                <a:solidFill>
                  <a:srgbClr val="266678"/>
                </a:solidFill>
                <a:latin typeface="Monotype Corsiva" pitchFamily="66" charset="0"/>
              </a:rPr>
              <a:t/>
            </a:r>
            <a:br>
              <a:rPr lang="ru-RU" b="1" u="sng" dirty="0" smtClean="0">
                <a:solidFill>
                  <a:srgbClr val="266678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266678"/>
                </a:solidFill>
                <a:latin typeface="Monotype Corsiva" pitchFamily="66" charset="0"/>
              </a:rPr>
              <a:t>Важнейшие из них- право на жизнь, на личную свободу и личную неприкосновенность, на личную и семейную тайну, на защиту своей чести и доброго имени, на свободный труд и образование, на отдых и многие другие.</a:t>
            </a:r>
            <a:endParaRPr lang="ru-RU" dirty="0">
              <a:solidFill>
                <a:srgbClr val="266678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88640"/>
            <a:ext cx="8856984" cy="64807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3657600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2218258"/>
          </a:xfrm>
        </p:spPr>
        <p:txBody>
          <a:bodyPr/>
          <a:lstStyle/>
          <a:p>
            <a:r>
              <a:rPr lang="ru-RU" sz="3600" dirty="0" smtClean="0">
                <a:solidFill>
                  <a:srgbClr val="266678"/>
                </a:solidFill>
                <a:latin typeface="Monotype Corsiva" pitchFamily="66" charset="0"/>
              </a:rPr>
              <a:t>С 18 лет мы имеем право участвовать в управлении делами государства. Граждане России выбирают главу государства и представителей органов власти.</a:t>
            </a:r>
            <a:endParaRPr lang="ru-RU" sz="3600" dirty="0">
              <a:solidFill>
                <a:srgbClr val="266678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i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3212976"/>
            <a:ext cx="6480720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 (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700808"/>
            <a:ext cx="3816424" cy="28803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96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331640" y="332656"/>
            <a:ext cx="3960440" cy="5793507"/>
          </a:xfrm>
        </p:spPr>
        <p:txBody>
          <a:bodyPr/>
          <a:lstStyle/>
          <a:p>
            <a:r>
              <a:rPr lang="ru-RU" sz="2800" b="1" dirty="0" smtClean="0">
                <a:solidFill>
                  <a:srgbClr val="266678"/>
                </a:solidFill>
                <a:latin typeface="Monotype Corsiva" pitchFamily="66" charset="0"/>
              </a:rPr>
              <a:t>Главой нашего государства является Президент Российской Федерации. Он в торжественной обстановке приносит народу присягу. Глава клянется уважать и охранять права и свободы человека и гражданина, соблюдать и защищать Конституцию РФ, защищать независимость и безопасность государства, верно служить народу.</a:t>
            </a:r>
            <a:endParaRPr lang="ru-RU" sz="2800" b="1" dirty="0">
              <a:solidFill>
                <a:srgbClr val="266678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365D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352</Words>
  <Application>Microsoft Office PowerPoint</Application>
  <PresentationFormat>Экран (4:3)</PresentationFormat>
  <Paragraphs>35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У каждого из нас есть свой дом, семья, близкие родственники, друзья. Но у нас у всех есть один общий дом- наша страна, наша Россия. </vt:lpstr>
      <vt:lpstr>Мы все- граждане России.      Гражданин исполняет законы государства, имеет права.</vt:lpstr>
      <vt:lpstr>Что такое права и обязанности гражданина?</vt:lpstr>
      <vt:lpstr>Все граждане России имеют равные права и обязанности. О них говорится в Конституции России.</vt:lpstr>
      <vt:lpstr>Какие права у нас есть?  Важнейшие из них- право на жизнь, на личную свободу и личную неприкосновенность, на личную и семейную тайну, на защиту своей чести и доброго имени, на свободный труд и образование, на отдых и многие другие.</vt:lpstr>
      <vt:lpstr>Презентация PowerPoint</vt:lpstr>
      <vt:lpstr>С 18 лет мы имеем право участвовать в управлении делами государства. Граждане России выбирают главу государства и представителей органов власти.</vt:lpstr>
      <vt:lpstr>Презентация PowerPoint</vt:lpstr>
      <vt:lpstr>Президент Российской Федерации Владимир Владимирович Путин.</vt:lpstr>
      <vt:lpstr>Федеральное собрание и правительство Российской Федерации</vt:lpstr>
      <vt:lpstr>Парламентом страны является Федеральное собрание. Оно состоит из двух палат: Совета Федерации и Государственной думы.</vt:lpstr>
      <vt:lpstr>Презентация PowerPoint</vt:lpstr>
      <vt:lpstr>Презентация PowerPoint</vt:lpstr>
      <vt:lpstr>Что объединяет российский народ?</vt:lpstr>
      <vt:lpstr>Во-первых, это память о прошлом нашего Отечества, о наших общих героях и знаменательных событиях.</vt:lpstr>
      <vt:lpstr>Во-вторых, общероссийская культура, которую создавали и создают все народы России. Все мы являемся наследниками достижений российской науки, искусства, образования.</vt:lpstr>
      <vt:lpstr>В-третьих, это государственный русский язык.</vt:lpstr>
      <vt:lpstr>В –четвертых, государственная символика: герб, флаг и гимн Российской Федерации.</vt:lpstr>
      <vt:lpstr>Вот почему все вместе граждане нашей страны имеют полное основание называть себя российским народом. Вот почему у каждого из нас есть в душе образ нашей общей Родины-России. Вот почему так дорого нам слово «соотечественник», что значит «гражданин общего с нами Отечества»</vt:lpstr>
      <vt:lpstr>       Домашнее задание.  Представь себе, что ты-депутат Государственной думы. Какой закон ты предложил бы принять?    </vt:lpstr>
      <vt:lpstr>Спасибо за внимание.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8</cp:revision>
  <dcterms:created xsi:type="dcterms:W3CDTF">2014-11-07T17:01:55Z</dcterms:created>
  <dcterms:modified xsi:type="dcterms:W3CDTF">2020-05-05T06:59:46Z</dcterms:modified>
</cp:coreProperties>
</file>