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5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6678"/>
    <a:srgbClr val="71C2FF"/>
    <a:srgbClr val="A7D6E3"/>
    <a:srgbClr val="87C7D9"/>
    <a:srgbClr val="8A0000"/>
    <a:srgbClr val="FF8B8B"/>
    <a:srgbClr val="B07BD7"/>
    <a:srgbClr val="D1B2E8"/>
    <a:srgbClr val="C39B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480" y="10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0" y="6611779"/>
            <a:ext cx="144943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kern="12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Mistral" pitchFamily="66" charset="0"/>
                <a:ea typeface="+mn-ea"/>
                <a:cs typeface="+mn-cs"/>
              </a:rPr>
              <a:t>© Фокина Лидия Петровна </a:t>
            </a:r>
            <a:endParaRPr lang="ru-RU" sz="1000" kern="1200" dirty="0">
              <a:solidFill>
                <a:schemeClr val="accent4">
                  <a:lumMod val="20000"/>
                  <a:lumOff val="80000"/>
                </a:schemeClr>
              </a:solidFill>
              <a:latin typeface="Mistral" pitchFamily="66" charset="0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857224" y="214290"/>
            <a:ext cx="8072494" cy="6429420"/>
          </a:xfrm>
          <a:prstGeom prst="rect">
            <a:avLst/>
          </a:prstGeom>
          <a:solidFill>
            <a:schemeClr val="bg1"/>
          </a:solidFill>
          <a:ln w="38100" cap="rnd">
            <a:solidFill>
              <a:schemeClr val="accent5">
                <a:lumMod val="20000"/>
                <a:lumOff val="80000"/>
              </a:schemeClr>
            </a:solidFill>
            <a:prstDash val="solid"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8"/>
          <p:cNvGrpSpPr/>
          <p:nvPr userDrawn="1"/>
        </p:nvGrpSpPr>
        <p:grpSpPr>
          <a:xfrm>
            <a:off x="357158" y="1000108"/>
            <a:ext cx="928662" cy="214314"/>
            <a:chOff x="2714612" y="3143248"/>
            <a:chExt cx="2857520" cy="928694"/>
          </a:xfrm>
          <a:solidFill>
            <a:srgbClr val="0070C0"/>
          </a:solidFill>
        </p:grpSpPr>
        <p:sp>
          <p:nvSpPr>
            <p:cNvPr id="10" name="Овал 9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Овал 10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Овал 11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" name="Группа 14"/>
          <p:cNvGrpSpPr/>
          <p:nvPr userDrawn="1"/>
        </p:nvGrpSpPr>
        <p:grpSpPr>
          <a:xfrm>
            <a:off x="357158" y="1658925"/>
            <a:ext cx="928662" cy="214314"/>
            <a:chOff x="2714612" y="3143248"/>
            <a:chExt cx="2857520" cy="928694"/>
          </a:xfrm>
          <a:solidFill>
            <a:srgbClr val="0070C0"/>
          </a:solidFill>
        </p:grpSpPr>
        <p:sp>
          <p:nvSpPr>
            <p:cNvPr id="16" name="Овал 15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Овал 17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Овал 18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Овал 19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" name="Группа 20"/>
          <p:cNvGrpSpPr/>
          <p:nvPr userDrawn="1"/>
        </p:nvGrpSpPr>
        <p:grpSpPr>
          <a:xfrm>
            <a:off x="357158" y="2317742"/>
            <a:ext cx="928662" cy="214314"/>
            <a:chOff x="2714612" y="3143248"/>
            <a:chExt cx="2857520" cy="928694"/>
          </a:xfrm>
          <a:solidFill>
            <a:srgbClr val="0070C0"/>
          </a:solidFill>
        </p:grpSpPr>
        <p:sp>
          <p:nvSpPr>
            <p:cNvPr id="22" name="Овал 21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Овал 22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Овал 24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Овал 25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7" name="Группа 26"/>
          <p:cNvGrpSpPr/>
          <p:nvPr userDrawn="1"/>
        </p:nvGrpSpPr>
        <p:grpSpPr>
          <a:xfrm>
            <a:off x="357158" y="2976559"/>
            <a:ext cx="928662" cy="214314"/>
            <a:chOff x="2714612" y="3143248"/>
            <a:chExt cx="2857520" cy="928694"/>
          </a:xfrm>
          <a:solidFill>
            <a:srgbClr val="0070C0"/>
          </a:solidFill>
        </p:grpSpPr>
        <p:sp>
          <p:nvSpPr>
            <p:cNvPr id="28" name="Овал 27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Овал 28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Овал 29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Овал 30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Овал 31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3" name="Группа 32"/>
          <p:cNvGrpSpPr/>
          <p:nvPr userDrawn="1"/>
        </p:nvGrpSpPr>
        <p:grpSpPr>
          <a:xfrm>
            <a:off x="357158" y="3635376"/>
            <a:ext cx="928662" cy="214314"/>
            <a:chOff x="2714612" y="3143248"/>
            <a:chExt cx="2857520" cy="928694"/>
          </a:xfrm>
          <a:solidFill>
            <a:srgbClr val="0070C0"/>
          </a:solidFill>
        </p:grpSpPr>
        <p:sp>
          <p:nvSpPr>
            <p:cNvPr id="34" name="Овал 33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Овал 34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Овал 35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Овал 36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Овал 37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9" name="Группа 38"/>
          <p:cNvGrpSpPr/>
          <p:nvPr userDrawn="1"/>
        </p:nvGrpSpPr>
        <p:grpSpPr>
          <a:xfrm>
            <a:off x="357158" y="4294193"/>
            <a:ext cx="928662" cy="214314"/>
            <a:chOff x="2714612" y="3143248"/>
            <a:chExt cx="2857520" cy="928694"/>
          </a:xfrm>
          <a:solidFill>
            <a:srgbClr val="0070C0"/>
          </a:solidFill>
        </p:grpSpPr>
        <p:sp>
          <p:nvSpPr>
            <p:cNvPr id="40" name="Овал 39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Овал 40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Овал 41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Овал 42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Овал 43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5" name="Группа 44"/>
          <p:cNvGrpSpPr/>
          <p:nvPr userDrawn="1"/>
        </p:nvGrpSpPr>
        <p:grpSpPr>
          <a:xfrm>
            <a:off x="357158" y="4953010"/>
            <a:ext cx="928662" cy="214314"/>
            <a:chOff x="2714612" y="3143248"/>
            <a:chExt cx="2857520" cy="928694"/>
          </a:xfrm>
          <a:solidFill>
            <a:srgbClr val="0070C0"/>
          </a:solidFill>
        </p:grpSpPr>
        <p:sp>
          <p:nvSpPr>
            <p:cNvPr id="46" name="Овал 45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Овал 46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Овал 47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Овал 48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Овал 49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1" name="Группа 50"/>
          <p:cNvGrpSpPr/>
          <p:nvPr userDrawn="1"/>
        </p:nvGrpSpPr>
        <p:grpSpPr>
          <a:xfrm>
            <a:off x="357158" y="6270645"/>
            <a:ext cx="928662" cy="214314"/>
            <a:chOff x="2714612" y="3143248"/>
            <a:chExt cx="2857520" cy="928694"/>
          </a:xfrm>
          <a:solidFill>
            <a:srgbClr val="0070C0"/>
          </a:solidFill>
        </p:grpSpPr>
        <p:sp>
          <p:nvSpPr>
            <p:cNvPr id="52" name="Овал 51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Овал 52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Овал 53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Овал 54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Овал 55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7" name="Группа 56"/>
          <p:cNvGrpSpPr/>
          <p:nvPr userDrawn="1"/>
        </p:nvGrpSpPr>
        <p:grpSpPr>
          <a:xfrm>
            <a:off x="357158" y="5611827"/>
            <a:ext cx="928662" cy="214314"/>
            <a:chOff x="2714612" y="3143248"/>
            <a:chExt cx="2857520" cy="928694"/>
          </a:xfrm>
          <a:solidFill>
            <a:srgbClr val="0070C0"/>
          </a:solidFill>
        </p:grpSpPr>
        <p:sp>
          <p:nvSpPr>
            <p:cNvPr id="58" name="Овал 57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Овал 58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Овал 59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Овал 60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Овал 61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4" name="Группа 63"/>
          <p:cNvGrpSpPr/>
          <p:nvPr userDrawn="1"/>
        </p:nvGrpSpPr>
        <p:grpSpPr>
          <a:xfrm>
            <a:off x="357158" y="341291"/>
            <a:ext cx="928662" cy="214314"/>
            <a:chOff x="2714612" y="3143248"/>
            <a:chExt cx="2857520" cy="928694"/>
          </a:xfrm>
          <a:solidFill>
            <a:srgbClr val="0070C0"/>
          </a:solidFill>
        </p:grpSpPr>
        <p:sp>
          <p:nvSpPr>
            <p:cNvPr id="65" name="Овал 64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6" name="Овал 65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7" name="Овал 66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8" name="Овал 67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9" name="Овал 68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://linda6035.ucoz.ru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6"/>
          <p:cNvGrpSpPr/>
          <p:nvPr/>
        </p:nvGrpSpPr>
        <p:grpSpPr>
          <a:xfrm>
            <a:off x="1357290" y="1412776"/>
            <a:ext cx="7500990" cy="4041899"/>
            <a:chOff x="1115616" y="1128788"/>
            <a:chExt cx="7165477" cy="4354271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115616" y="1128788"/>
              <a:ext cx="7165477" cy="248671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7200" b="1" dirty="0" err="1" smtClean="0">
                  <a:ln w="19050">
                    <a:solidFill>
                      <a:prstClr val="white"/>
                    </a:solidFill>
                    <a:prstDash val="solid"/>
                  </a:ln>
                  <a:solidFill>
                    <a:srgbClr val="0070C0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Monotype Corsiva" pitchFamily="66" charset="0"/>
                </a:rPr>
                <a:t>Мы-граждане</a:t>
              </a:r>
              <a:r>
                <a:rPr lang="ru-RU" sz="7200" b="1" dirty="0" smtClean="0">
                  <a:ln w="19050">
                    <a:solidFill>
                      <a:prstClr val="white"/>
                    </a:solidFill>
                    <a:prstDash val="solid"/>
                  </a:ln>
                  <a:solidFill>
                    <a:srgbClr val="0070C0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Monotype Corsiva" pitchFamily="66" charset="0"/>
                </a:rPr>
                <a:t> России.</a:t>
              </a:r>
              <a:endParaRPr lang="ru-RU" sz="72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2187089" y="5085184"/>
              <a:ext cx="5084703" cy="3978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endParaRPr lang="ru-RU" dirty="0">
                <a:solidFill>
                  <a:srgbClr val="266678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74638"/>
            <a:ext cx="7355160" cy="1143000"/>
          </a:xfrm>
        </p:spPr>
        <p:txBody>
          <a:bodyPr/>
          <a:lstStyle/>
          <a:p>
            <a:r>
              <a:rPr lang="ru-RU" sz="4800" b="1" u="sng" dirty="0" smtClean="0">
                <a:solidFill>
                  <a:srgbClr val="266678"/>
                </a:solidFill>
                <a:latin typeface="Monotype Corsiva" pitchFamily="66" charset="0"/>
              </a:rPr>
              <a:t>Президент Российской Федерации</a:t>
            </a:r>
            <a:br>
              <a:rPr lang="ru-RU" sz="4800" b="1" u="sng" dirty="0" smtClean="0">
                <a:solidFill>
                  <a:srgbClr val="266678"/>
                </a:solidFill>
                <a:latin typeface="Monotype Corsiva" pitchFamily="66" charset="0"/>
              </a:rPr>
            </a:br>
            <a:r>
              <a:rPr lang="ru-RU" sz="4800" b="1" u="sng" dirty="0" smtClean="0">
                <a:solidFill>
                  <a:srgbClr val="266678"/>
                </a:solidFill>
                <a:latin typeface="Monotype Corsiva" pitchFamily="66" charset="0"/>
              </a:rPr>
              <a:t>Владимир Владимирович Путин.</a:t>
            </a:r>
            <a:endParaRPr lang="ru-RU" sz="4800" b="1" u="sng" dirty="0">
              <a:solidFill>
                <a:srgbClr val="266678"/>
              </a:solidFill>
              <a:latin typeface="Monotype Corsiva" pitchFamily="66" charset="0"/>
            </a:endParaRPr>
          </a:p>
        </p:txBody>
      </p:sp>
      <p:pic>
        <p:nvPicPr>
          <p:cNvPr id="3" name="Рисунок 2" descr="i (8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95736" y="3140968"/>
            <a:ext cx="5284382" cy="35283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31640" y="274638"/>
            <a:ext cx="7355160" cy="1143000"/>
          </a:xfrm>
        </p:spPr>
        <p:txBody>
          <a:bodyPr/>
          <a:lstStyle/>
          <a:p>
            <a:r>
              <a:rPr lang="ru-RU" b="1" u="sng" dirty="0" smtClean="0">
                <a:solidFill>
                  <a:srgbClr val="266678"/>
                </a:solidFill>
                <a:latin typeface="Monotype Corsiva" pitchFamily="66" charset="0"/>
              </a:rPr>
              <a:t>Федеральное собрание и правительство Российской Федерации</a:t>
            </a:r>
            <a:endParaRPr lang="ru-RU" b="1" u="sng" dirty="0">
              <a:solidFill>
                <a:srgbClr val="266678"/>
              </a:solidFill>
              <a:latin typeface="Monotype Corsiva" pitchFamily="66" charset="0"/>
            </a:endParaRPr>
          </a:p>
        </p:txBody>
      </p:sp>
      <p:pic>
        <p:nvPicPr>
          <p:cNvPr id="4" name="Рисунок 3" descr="i (10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7664" y="2636912"/>
            <a:ext cx="6695739" cy="36724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266678"/>
                </a:solidFill>
                <a:latin typeface="Monotype Corsiva" pitchFamily="66" charset="0"/>
              </a:rPr>
              <a:t>Парламентом страны является Федеральное собрание. Оно состоит из двух палат: Совета Федерации и Государственной думы.</a:t>
            </a:r>
            <a:endParaRPr lang="ru-RU" dirty="0">
              <a:solidFill>
                <a:srgbClr val="266678"/>
              </a:solidFill>
              <a:latin typeface="Monotype Corsiva" pitchFamily="66" charset="0"/>
            </a:endParaRPr>
          </a:p>
        </p:txBody>
      </p:sp>
      <p:pic>
        <p:nvPicPr>
          <p:cNvPr id="3" name="Рисунок 2" descr="1_53cca2067050f53cca2067054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5696" y="3048000"/>
            <a:ext cx="5715000" cy="34773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4" name="Текст 13"/>
          <p:cNvSpPr>
            <a:spLocks noGrp="1"/>
          </p:cNvSpPr>
          <p:nvPr>
            <p:ph type="body" idx="1"/>
          </p:nvPr>
        </p:nvSpPr>
        <p:spPr>
          <a:xfrm>
            <a:off x="457200" y="1"/>
            <a:ext cx="4040188" cy="26064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0" name="Содержимое 9"/>
          <p:cNvSpPr>
            <a:spLocks noGrp="1"/>
          </p:cNvSpPr>
          <p:nvPr>
            <p:ph sz="half" idx="2"/>
          </p:nvPr>
        </p:nvSpPr>
        <p:spPr>
          <a:xfrm>
            <a:off x="1331640" y="404664"/>
            <a:ext cx="3168352" cy="5721499"/>
          </a:xfrm>
        </p:spPr>
        <p:txBody>
          <a:bodyPr/>
          <a:lstStyle/>
          <a:p>
            <a:pPr>
              <a:buNone/>
            </a:pPr>
            <a:r>
              <a:rPr lang="ru-RU" sz="3200" dirty="0" smtClean="0">
                <a:solidFill>
                  <a:srgbClr val="266678"/>
                </a:solidFill>
                <a:latin typeface="Monotype Corsiva" pitchFamily="66" charset="0"/>
              </a:rPr>
              <a:t>    Государственная дума принимает законы, а Совет Федерации одобряет или отклоняет их. Закон вступает в силу после того, как его подписывает Президент.</a:t>
            </a:r>
            <a:endParaRPr lang="ru-RU" sz="3200" dirty="0">
              <a:solidFill>
                <a:srgbClr val="266678"/>
              </a:solidFill>
              <a:latin typeface="Monotype Corsiva" pitchFamily="66" charset="0"/>
            </a:endParaRP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645025" y="980729"/>
            <a:ext cx="4041775" cy="864096"/>
          </a:xfrm>
        </p:spPr>
        <p:txBody>
          <a:bodyPr/>
          <a:lstStyle/>
          <a:p>
            <a:endParaRPr lang="ru-RU" u="sng" dirty="0" smtClean="0">
              <a:solidFill>
                <a:srgbClr val="266678"/>
              </a:solidFill>
              <a:latin typeface="Monotype Corsiva" pitchFamily="66" charset="0"/>
            </a:endParaRPr>
          </a:p>
          <a:p>
            <a:endParaRPr lang="ru-RU" u="sng" dirty="0" smtClean="0">
              <a:solidFill>
                <a:srgbClr val="266678"/>
              </a:solidFill>
              <a:latin typeface="Monotype Corsiva" pitchFamily="66" charset="0"/>
            </a:endParaRPr>
          </a:p>
          <a:p>
            <a:endParaRPr lang="ru-RU" u="sng" dirty="0" smtClean="0">
              <a:solidFill>
                <a:srgbClr val="266678"/>
              </a:solidFill>
              <a:latin typeface="Monotype Corsiva" pitchFamily="66" charset="0"/>
            </a:endParaRPr>
          </a:p>
          <a:p>
            <a:pPr algn="ctr"/>
            <a:r>
              <a:rPr lang="ru-RU" sz="3200" u="sng" dirty="0" smtClean="0">
                <a:solidFill>
                  <a:srgbClr val="266678"/>
                </a:solidFill>
                <a:latin typeface="Monotype Corsiva" pitchFamily="66" charset="0"/>
              </a:rPr>
              <a:t>Здание Государственной думы</a:t>
            </a:r>
          </a:p>
          <a:p>
            <a:endParaRPr lang="ru-RU" dirty="0"/>
          </a:p>
        </p:txBody>
      </p:sp>
      <p:pic>
        <p:nvPicPr>
          <p:cNvPr id="12" name="Содержимое 11" descr="i (11)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4572000" y="2276872"/>
            <a:ext cx="3960440" cy="291197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228919"/>
            <a:ext cx="8229600" cy="4571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052736"/>
            <a:ext cx="4040188" cy="5073427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       </a:t>
            </a:r>
            <a:r>
              <a:rPr lang="ru-RU" sz="4000" dirty="0" smtClean="0">
                <a:solidFill>
                  <a:srgbClr val="266678"/>
                </a:solidFill>
                <a:latin typeface="Monotype Corsiva" pitchFamily="66" charset="0"/>
              </a:rPr>
              <a:t>Правительство РФ разрабатывает меры по развитию хозяйства, культуры и других областей жизни.</a:t>
            </a:r>
            <a:endParaRPr lang="ru-RU" sz="4000" dirty="0">
              <a:solidFill>
                <a:srgbClr val="266678"/>
              </a:solidFill>
              <a:latin typeface="Monotype Corsiva" pitchFamily="66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ru-RU" sz="4000" u="sng" dirty="0" smtClean="0">
                <a:solidFill>
                  <a:srgbClr val="266678"/>
                </a:solidFill>
                <a:latin typeface="Monotype Corsiva" pitchFamily="66" charset="0"/>
              </a:rPr>
              <a:t>Здание Правительства России</a:t>
            </a:r>
            <a:endParaRPr lang="ru-RU" sz="4000" u="sng" dirty="0">
              <a:solidFill>
                <a:srgbClr val="266678"/>
              </a:solidFill>
              <a:latin typeface="Monotype Corsiva" pitchFamily="66" charset="0"/>
            </a:endParaRPr>
          </a:p>
        </p:txBody>
      </p:sp>
      <p:pic>
        <p:nvPicPr>
          <p:cNvPr id="7" name="Содержимое 6" descr="i (12)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5436096" y="2492896"/>
            <a:ext cx="3028950" cy="2047875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b="1" u="sng" dirty="0" smtClean="0">
                <a:solidFill>
                  <a:srgbClr val="266678"/>
                </a:solidFill>
                <a:latin typeface="Monotype Corsiva" pitchFamily="66" charset="0"/>
              </a:rPr>
              <a:t>Что объединяет российский народ?</a:t>
            </a:r>
            <a:endParaRPr lang="ru-RU" sz="5400" b="1" u="sng" dirty="0">
              <a:solidFill>
                <a:srgbClr val="266678"/>
              </a:solidFill>
              <a:latin typeface="Monotype Corsiva" pitchFamily="66" charset="0"/>
            </a:endParaRPr>
          </a:p>
        </p:txBody>
      </p:sp>
      <p:pic>
        <p:nvPicPr>
          <p:cNvPr id="10" name="Рисунок 9" descr="90858844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23728" y="2420888"/>
            <a:ext cx="5256584" cy="3528392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266678"/>
                </a:solidFill>
                <a:latin typeface="Monotype Corsiva" pitchFamily="66" charset="0"/>
              </a:rPr>
              <a:t>Во-первых, это память о прошлом нашего Отечества, о наших общих героях и знаменательных событиях.</a:t>
            </a:r>
            <a:endParaRPr lang="ru-RU" b="1" dirty="0">
              <a:solidFill>
                <a:srgbClr val="266678"/>
              </a:solidFill>
              <a:latin typeface="Monotype Corsiva" pitchFamily="66" charset="0"/>
            </a:endParaRPr>
          </a:p>
        </p:txBody>
      </p:sp>
      <p:pic>
        <p:nvPicPr>
          <p:cNvPr id="13" name="Рисунок 12" descr="i (13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55776" y="2708920"/>
            <a:ext cx="4104456" cy="3384376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 (14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57512" y="2405062"/>
            <a:ext cx="3228975" cy="2047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rgbClr val="266678"/>
                </a:solidFill>
                <a:latin typeface="Monotype Corsiva" pitchFamily="66" charset="0"/>
              </a:rPr>
              <a:t>Во-вторых, общероссийская культура, которую создавали и создают все народы России. Все мы являемся наследниками достижений российской науки, искусства, образования.</a:t>
            </a:r>
            <a:endParaRPr lang="ru-RU" sz="3600" b="1" dirty="0">
              <a:solidFill>
                <a:srgbClr val="266678"/>
              </a:solidFill>
              <a:latin typeface="Monotype Corsiva" pitchFamily="66" charset="0"/>
            </a:endParaRPr>
          </a:p>
        </p:txBody>
      </p:sp>
      <p:pic>
        <p:nvPicPr>
          <p:cNvPr id="3" name="Рисунок 2" descr="i (16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5" y="3429000"/>
            <a:ext cx="2736304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 (15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64088" y="3573016"/>
            <a:ext cx="3024932" cy="2047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40966"/>
          </a:xfrm>
        </p:spPr>
        <p:txBody>
          <a:bodyPr/>
          <a:lstStyle/>
          <a:p>
            <a:r>
              <a:rPr lang="ru-RU" b="1" u="sng" dirty="0" smtClean="0">
                <a:solidFill>
                  <a:srgbClr val="266678"/>
                </a:solidFill>
                <a:latin typeface="Monotype Corsiva" pitchFamily="66" charset="0"/>
              </a:rPr>
              <a:t>В-третьих, это государственный русский язык.</a:t>
            </a:r>
            <a:endParaRPr lang="ru-RU" b="1" u="sng" dirty="0">
              <a:solidFill>
                <a:srgbClr val="266678"/>
              </a:solidFill>
              <a:latin typeface="Monotype Corsiva" pitchFamily="66" charset="0"/>
            </a:endParaRPr>
          </a:p>
        </p:txBody>
      </p:sp>
      <p:pic>
        <p:nvPicPr>
          <p:cNvPr id="3" name="Рисунок 2" descr="i (17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99792" y="2132856"/>
            <a:ext cx="4464496" cy="4464496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gimn_gosudarstvennij_gimn_r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88024" y="2132856"/>
            <a:ext cx="4355976" cy="4392488"/>
          </a:xfrm>
          <a:prstGeom prst="rect">
            <a:avLst/>
          </a:prstGeom>
        </p:spPr>
      </p:pic>
      <p:pic>
        <p:nvPicPr>
          <p:cNvPr id="3" name="Рисунок 2" descr="30-0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132856"/>
            <a:ext cx="2641278" cy="313203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266678"/>
                </a:solidFill>
                <a:latin typeface="Monotype Corsiva" pitchFamily="66" charset="0"/>
              </a:rPr>
              <a:t>В </a:t>
            </a:r>
            <a:r>
              <a:rPr lang="en-US" b="1" dirty="0" smtClean="0">
                <a:solidFill>
                  <a:srgbClr val="266678"/>
                </a:solidFill>
                <a:latin typeface="Monotype Corsiva" pitchFamily="66" charset="0"/>
              </a:rPr>
              <a:t>–</a:t>
            </a:r>
            <a:r>
              <a:rPr lang="ru-RU" b="1" dirty="0" smtClean="0">
                <a:solidFill>
                  <a:srgbClr val="266678"/>
                </a:solidFill>
                <a:latin typeface="Monotype Corsiva" pitchFamily="66" charset="0"/>
              </a:rPr>
              <a:t>четвертых, государственная символика: герб, флаг и гимн Российской Федерации.</a:t>
            </a:r>
            <a:endParaRPr lang="ru-RU" b="1" dirty="0">
              <a:solidFill>
                <a:srgbClr val="266678"/>
              </a:solidFill>
              <a:latin typeface="Monotype Corsiva" pitchFamily="66" charset="0"/>
            </a:endParaRPr>
          </a:p>
        </p:txBody>
      </p:sp>
      <p:pic>
        <p:nvPicPr>
          <p:cNvPr id="4" name="Рисунок 3" descr="flag_Rossii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95736" y="3861048"/>
            <a:ext cx="3384376" cy="253340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>
                <a:solidFill>
                  <a:srgbClr val="266678"/>
                </a:solidFill>
                <a:latin typeface="Monotype Corsiva" pitchFamily="66" charset="0"/>
                <a:cs typeface="Mongolian Baiti" pitchFamily="66" charset="0"/>
              </a:rPr>
              <a:t>У каждого из нас есть свой дом, семья, близкие родственники, друзья.</a:t>
            </a:r>
            <a:br>
              <a:rPr lang="ru-RU" sz="3600" dirty="0" smtClean="0">
                <a:solidFill>
                  <a:srgbClr val="266678"/>
                </a:solidFill>
                <a:latin typeface="Monotype Corsiva" pitchFamily="66" charset="0"/>
                <a:cs typeface="Mongolian Baiti" pitchFamily="66" charset="0"/>
              </a:rPr>
            </a:br>
            <a:r>
              <a:rPr lang="ru-RU" sz="3600" dirty="0" smtClean="0">
                <a:solidFill>
                  <a:srgbClr val="266678"/>
                </a:solidFill>
                <a:latin typeface="Monotype Corsiva" pitchFamily="66" charset="0"/>
                <a:cs typeface="Mongolian Baiti" pitchFamily="66" charset="0"/>
              </a:rPr>
              <a:t>Но у нас у всех есть один общий дом- наша страна, наша Россия. </a:t>
            </a:r>
            <a:endParaRPr lang="ru-RU" sz="3600" dirty="0">
              <a:solidFill>
                <a:srgbClr val="266678"/>
              </a:solidFill>
              <a:latin typeface="Monotype Corsiva" pitchFamily="66" charset="0"/>
              <a:cs typeface="Mongolian Baiti" pitchFamily="66" charset="0"/>
            </a:endParaRPr>
          </a:p>
        </p:txBody>
      </p:sp>
      <p:pic>
        <p:nvPicPr>
          <p:cNvPr id="5" name="Рисунок 4" descr="i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11760" y="2780928"/>
            <a:ext cx="4464496" cy="33123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266678"/>
                </a:solidFill>
                <a:latin typeface="Monotype Corsiva" pitchFamily="66" charset="0"/>
              </a:rPr>
              <a:t>Вот почему все вместе граждане нашей страны имеют полное основание называть себя российским народом. Вот почему у каждого из нас есть в душе образ нашей общей Родины-России. Вот почему так дорого нам слово «соотечественник», что значит «гражданин общего с нами Отечества»</a:t>
            </a:r>
            <a:endParaRPr lang="ru-RU" dirty="0">
              <a:solidFill>
                <a:srgbClr val="266678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404664"/>
            <a:ext cx="7283152" cy="4824536"/>
          </a:xfrm>
        </p:spPr>
        <p:txBody>
          <a:bodyPr/>
          <a:lstStyle/>
          <a:p>
            <a:pPr algn="l"/>
            <a:r>
              <a:rPr lang="ru-RU" sz="5400" b="1" dirty="0" smtClean="0">
                <a:solidFill>
                  <a:srgbClr val="266678"/>
                </a:solidFill>
                <a:latin typeface="Monotype Corsiva" pitchFamily="66" charset="0"/>
              </a:rPr>
              <a:t>       </a:t>
            </a:r>
            <a:r>
              <a:rPr lang="ru-RU" sz="5400" b="1" u="sng" dirty="0" smtClean="0">
                <a:solidFill>
                  <a:srgbClr val="266678"/>
                </a:solidFill>
                <a:latin typeface="Monotype Corsiva" pitchFamily="66" charset="0"/>
              </a:rPr>
              <a:t>Домашнее задание.</a:t>
            </a:r>
            <a:br>
              <a:rPr lang="ru-RU" sz="5400" b="1" u="sng" dirty="0" smtClean="0">
                <a:solidFill>
                  <a:srgbClr val="266678"/>
                </a:solidFill>
                <a:latin typeface="Monotype Corsiva" pitchFamily="66" charset="0"/>
              </a:rPr>
            </a:br>
            <a:r>
              <a:rPr lang="ru-RU" sz="5400" b="1" dirty="0" smtClean="0">
                <a:solidFill>
                  <a:srgbClr val="266678"/>
                </a:solidFill>
                <a:latin typeface="Monotype Corsiva" pitchFamily="66" charset="0"/>
              </a:rPr>
              <a:t/>
            </a:r>
            <a:br>
              <a:rPr lang="ru-RU" sz="5400" b="1" dirty="0" smtClean="0">
                <a:solidFill>
                  <a:srgbClr val="266678"/>
                </a:solidFill>
                <a:latin typeface="Monotype Corsiva" pitchFamily="66" charset="0"/>
              </a:rPr>
            </a:br>
            <a:r>
              <a:rPr lang="ru-RU" sz="5400" b="1" dirty="0" smtClean="0">
                <a:solidFill>
                  <a:srgbClr val="266678"/>
                </a:solidFill>
                <a:latin typeface="Monotype Corsiva" pitchFamily="66" charset="0"/>
              </a:rPr>
              <a:t>Представь себе, что </a:t>
            </a:r>
            <a:r>
              <a:rPr lang="ru-RU" sz="5400" b="1" dirty="0" err="1" smtClean="0">
                <a:solidFill>
                  <a:srgbClr val="266678"/>
                </a:solidFill>
                <a:latin typeface="Monotype Corsiva" pitchFamily="66" charset="0"/>
              </a:rPr>
              <a:t>ты-депутат</a:t>
            </a:r>
            <a:r>
              <a:rPr lang="ru-RU" sz="5400" b="1" dirty="0" smtClean="0">
                <a:solidFill>
                  <a:srgbClr val="266678"/>
                </a:solidFill>
                <a:latin typeface="Monotype Corsiva" pitchFamily="66" charset="0"/>
              </a:rPr>
              <a:t> Государственной думы. Какой закон ты предложил бы принять?</a:t>
            </a:r>
            <a:br>
              <a:rPr lang="ru-RU" sz="5400" b="1" dirty="0" smtClean="0">
                <a:solidFill>
                  <a:srgbClr val="266678"/>
                </a:solidFill>
                <a:latin typeface="Monotype Corsiva" pitchFamily="66" charset="0"/>
              </a:rPr>
            </a:br>
            <a:r>
              <a:rPr lang="ru-RU" sz="5400" b="1" dirty="0" smtClean="0">
                <a:solidFill>
                  <a:srgbClr val="266678"/>
                </a:solidFill>
                <a:latin typeface="Monotype Corsiva" pitchFamily="66" charset="0"/>
              </a:rPr>
              <a:t/>
            </a:r>
            <a:br>
              <a:rPr lang="ru-RU" sz="5400" b="1" dirty="0" smtClean="0">
                <a:solidFill>
                  <a:srgbClr val="266678"/>
                </a:solidFill>
                <a:latin typeface="Monotype Corsiva" pitchFamily="66" charset="0"/>
              </a:rPr>
            </a:br>
            <a:r>
              <a:rPr lang="ru-RU" b="1" dirty="0" smtClean="0">
                <a:solidFill>
                  <a:srgbClr val="266678"/>
                </a:solidFill>
                <a:latin typeface="Monotype Corsiva" pitchFamily="66" charset="0"/>
              </a:rPr>
              <a:t/>
            </a:r>
            <a:br>
              <a:rPr lang="ru-RU" b="1" dirty="0" smtClean="0">
                <a:solidFill>
                  <a:srgbClr val="266678"/>
                </a:solidFill>
                <a:latin typeface="Monotype Corsiva" pitchFamily="66" charset="0"/>
              </a:rPr>
            </a:br>
            <a:r>
              <a:rPr lang="ru-RU" b="1" dirty="0" smtClean="0">
                <a:solidFill>
                  <a:srgbClr val="266678"/>
                </a:solidFill>
                <a:latin typeface="Monotype Corsiva" pitchFamily="66" charset="0"/>
              </a:rPr>
              <a:t/>
            </a:r>
            <a:br>
              <a:rPr lang="ru-RU" b="1" dirty="0" smtClean="0">
                <a:solidFill>
                  <a:srgbClr val="266678"/>
                </a:solidFill>
                <a:latin typeface="Monotype Corsiva" pitchFamily="66" charset="0"/>
              </a:rPr>
            </a:br>
            <a:endParaRPr lang="ru-RU" b="1" dirty="0">
              <a:solidFill>
                <a:srgbClr val="266678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700808"/>
            <a:ext cx="8229600" cy="2088232"/>
          </a:xfrm>
        </p:spPr>
        <p:txBody>
          <a:bodyPr/>
          <a:lstStyle/>
          <a:p>
            <a:r>
              <a:rPr lang="ru-RU" sz="4800" b="1" u="sng" dirty="0" smtClean="0">
                <a:solidFill>
                  <a:srgbClr val="266678"/>
                </a:solidFill>
                <a:latin typeface="Monotype Corsiva" pitchFamily="66" charset="0"/>
              </a:rPr>
              <a:t>Спасибо за внимание.</a:t>
            </a:r>
            <a:endParaRPr lang="ru-RU" sz="4800" b="1" u="sng" dirty="0">
              <a:solidFill>
                <a:srgbClr val="266678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1"/>
          <p:cNvGrpSpPr>
            <a:grpSpLocks/>
          </p:cNvGrpSpPr>
          <p:nvPr/>
        </p:nvGrpSpPr>
        <p:grpSpPr bwMode="auto">
          <a:xfrm>
            <a:off x="1357290" y="2214554"/>
            <a:ext cx="7358115" cy="3538803"/>
            <a:chOff x="607288" y="-815361"/>
            <a:chExt cx="7925152" cy="5659512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607288" y="-815361"/>
              <a:ext cx="7925152" cy="300253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dirty="0" smtClean="0">
                  <a:solidFill>
                    <a:prstClr val="black"/>
                  </a:solidFill>
                  <a:latin typeface="Monotype Corsiva" pitchFamily="66" charset="0"/>
                </a:rPr>
                <a:t>Источник шаблона : </a:t>
              </a:r>
              <a:endParaRPr lang="ru-RU" dirty="0">
                <a:solidFill>
                  <a:prstClr val="black"/>
                </a:solidFill>
                <a:latin typeface="Monotype Corsiva" pitchFamily="66" charset="0"/>
              </a:endParaRPr>
            </a:p>
            <a:p>
              <a:pPr algn="ctr">
                <a:defRPr/>
              </a:pPr>
              <a:endParaRPr lang="ru-RU" sz="800" dirty="0">
                <a:solidFill>
                  <a:prstClr val="black"/>
                </a:solidFill>
                <a:latin typeface="Monotype Corsiva" pitchFamily="66" charset="0"/>
              </a:endParaRPr>
            </a:p>
            <a:p>
              <a:pPr algn="ctr">
                <a:defRPr/>
              </a:pPr>
              <a:r>
                <a:rPr lang="ru-RU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</a:rPr>
                <a:t>Фокина Лидия Петровна</a:t>
              </a:r>
            </a:p>
            <a:p>
              <a:pPr algn="ctr">
                <a:defRPr/>
              </a:pPr>
              <a:r>
                <a:rPr lang="ru-RU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</a:rPr>
                <a:t>учитель начальных классов</a:t>
              </a:r>
            </a:p>
            <a:p>
              <a:pPr algn="ctr">
                <a:defRPr/>
              </a:pPr>
              <a:r>
                <a:rPr lang="ru-RU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</a:rPr>
                <a:t>МКОУ «СОШ ст. Евсино»</a:t>
              </a:r>
            </a:p>
            <a:p>
              <a:pPr algn="ctr">
                <a:defRPr/>
              </a:pPr>
              <a:r>
                <a:rPr lang="ru-RU" dirty="0" err="1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</a:rPr>
                <a:t>Искитимского</a:t>
              </a:r>
              <a:r>
                <a:rPr lang="ru-RU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</a:rPr>
                <a:t> района</a:t>
              </a:r>
            </a:p>
            <a:p>
              <a:pPr algn="ctr">
                <a:defRPr/>
              </a:pPr>
              <a:r>
                <a:rPr lang="ru-RU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</a:rPr>
                <a:t>Новосибирской области</a:t>
              </a:r>
              <a:endParaRPr lang="ru-RU" dirty="0">
                <a:solidFill>
                  <a:srgbClr val="0070C0"/>
                </a:solidFill>
              </a:endParaRPr>
            </a:p>
          </p:txBody>
        </p:sp>
        <p:sp>
          <p:nvSpPr>
            <p:cNvPr id="8" name="Прямоугольник 3"/>
            <p:cNvSpPr>
              <a:spLocks noChangeArrowheads="1"/>
            </p:cNvSpPr>
            <p:nvPr/>
          </p:nvSpPr>
          <p:spPr bwMode="auto">
            <a:xfrm>
              <a:off x="2699547" y="4196516"/>
              <a:ext cx="3628503" cy="6476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2000" b="1" dirty="0">
                  <a:solidFill>
                    <a:prstClr val="black"/>
                  </a:solidFill>
                  <a:latin typeface="Monotype Corsiva" pitchFamily="66" charset="0"/>
                </a:rPr>
                <a:t>Сайт </a:t>
              </a:r>
              <a:r>
                <a:rPr lang="en-US" sz="2000" b="1" dirty="0">
                  <a:solidFill>
                    <a:prstClr val="black"/>
                  </a:solidFill>
                  <a:latin typeface="Monotype Corsiva" pitchFamily="66" charset="0"/>
                  <a:hlinkClick r:id="rId2"/>
                </a:rPr>
                <a:t>http://linda6035.ucoz.ru/</a:t>
              </a:r>
              <a:r>
                <a:rPr lang="ru-RU" sz="2000" b="1" dirty="0">
                  <a:solidFill>
                    <a:prstClr val="black"/>
                  </a:solidFill>
                  <a:latin typeface="Monotype Corsiva" pitchFamily="66" charset="0"/>
                </a:rPr>
                <a:t>    </a:t>
              </a:r>
              <a:r>
                <a:rPr lang="ru-RU" sz="2000" b="1" i="1" dirty="0">
                  <a:solidFill>
                    <a:prstClr val="black"/>
                  </a:solidFill>
                  <a:latin typeface="Monotype Corsiva" pitchFamily="66" charset="0"/>
                </a:rPr>
                <a:t>  </a:t>
              </a:r>
              <a:endParaRPr lang="ru-RU" sz="2000" b="1" dirty="0">
                <a:solidFill>
                  <a:prstClr val="black"/>
                </a:solidFill>
                <a:latin typeface="Monotype Corsiva" pitchFamily="66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2000233" y="500042"/>
            <a:ext cx="66437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Элементы спирали нарисованы автором при помощи фигур </a:t>
            </a:r>
            <a:r>
              <a:rPr lang="en-US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Microsoft Office PowerPoint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2007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1680" y="1556792"/>
            <a:ext cx="6107618" cy="3384376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266678"/>
                </a:solidFill>
                <a:latin typeface="Monotype Corsiva" pitchFamily="66" charset="0"/>
              </a:rPr>
              <a:t>Мы все- граждане России.</a:t>
            </a:r>
            <a:br>
              <a:rPr lang="ru-RU" dirty="0" smtClean="0">
                <a:solidFill>
                  <a:srgbClr val="266678"/>
                </a:solidFill>
                <a:latin typeface="Monotype Corsiva" pitchFamily="66" charset="0"/>
              </a:rPr>
            </a:br>
            <a:r>
              <a:rPr lang="ru-RU" dirty="0" smtClean="0">
                <a:solidFill>
                  <a:srgbClr val="266678"/>
                </a:solidFill>
                <a:latin typeface="Monotype Corsiva" pitchFamily="66" charset="0"/>
              </a:rPr>
              <a:t/>
            </a:r>
            <a:br>
              <a:rPr lang="ru-RU" dirty="0" smtClean="0">
                <a:solidFill>
                  <a:srgbClr val="266678"/>
                </a:solidFill>
                <a:latin typeface="Monotype Corsiva" pitchFamily="66" charset="0"/>
              </a:rPr>
            </a:br>
            <a:r>
              <a:rPr lang="ru-RU" dirty="0" smtClean="0">
                <a:solidFill>
                  <a:srgbClr val="266678"/>
                </a:solidFill>
                <a:latin typeface="Monotype Corsiva" pitchFamily="66" charset="0"/>
              </a:rPr>
              <a:t/>
            </a:r>
            <a:br>
              <a:rPr lang="ru-RU" dirty="0" smtClean="0">
                <a:solidFill>
                  <a:srgbClr val="266678"/>
                </a:solidFill>
                <a:latin typeface="Monotype Corsiva" pitchFamily="66" charset="0"/>
              </a:rPr>
            </a:br>
            <a:r>
              <a:rPr lang="ru-RU" dirty="0" smtClean="0">
                <a:solidFill>
                  <a:srgbClr val="266678"/>
                </a:solidFill>
                <a:latin typeface="Monotype Corsiva" pitchFamily="66" charset="0"/>
              </a:rPr>
              <a:t/>
            </a:r>
            <a:br>
              <a:rPr lang="ru-RU" dirty="0" smtClean="0">
                <a:solidFill>
                  <a:srgbClr val="266678"/>
                </a:solidFill>
                <a:latin typeface="Monotype Corsiva" pitchFamily="66" charset="0"/>
              </a:rPr>
            </a:br>
            <a:r>
              <a:rPr lang="ru-RU" dirty="0" smtClean="0">
                <a:solidFill>
                  <a:srgbClr val="266678"/>
                </a:solidFill>
                <a:latin typeface="Monotype Corsiva" pitchFamily="66" charset="0"/>
              </a:rPr>
              <a:t/>
            </a:r>
            <a:br>
              <a:rPr lang="ru-RU" dirty="0" smtClean="0">
                <a:solidFill>
                  <a:srgbClr val="266678"/>
                </a:solidFill>
                <a:latin typeface="Monotype Corsiva" pitchFamily="66" charset="0"/>
              </a:rPr>
            </a:br>
            <a:r>
              <a:rPr lang="ru-RU" dirty="0" smtClean="0">
                <a:solidFill>
                  <a:srgbClr val="266678"/>
                </a:solidFill>
                <a:latin typeface="Monotype Corsiva" pitchFamily="66" charset="0"/>
              </a:rPr>
              <a:t/>
            </a:r>
            <a:br>
              <a:rPr lang="ru-RU" dirty="0" smtClean="0">
                <a:solidFill>
                  <a:srgbClr val="266678"/>
                </a:solidFill>
                <a:latin typeface="Monotype Corsiva" pitchFamily="66" charset="0"/>
              </a:rPr>
            </a:br>
            <a:r>
              <a:rPr lang="ru-RU" dirty="0" smtClean="0">
                <a:solidFill>
                  <a:srgbClr val="266678"/>
                </a:solidFill>
                <a:latin typeface="Monotype Corsiva" pitchFamily="66" charset="0"/>
              </a:rPr>
              <a:t>Гражданин исполняет законы государства, имеет права.</a:t>
            </a:r>
            <a:endParaRPr lang="ru-RU" dirty="0">
              <a:solidFill>
                <a:srgbClr val="266678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 (3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59632" y="476672"/>
            <a:ext cx="6984775" cy="468052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060848"/>
            <a:ext cx="8229600" cy="1152128"/>
          </a:xfrm>
        </p:spPr>
        <p:txBody>
          <a:bodyPr/>
          <a:lstStyle/>
          <a:p>
            <a:r>
              <a:rPr lang="ru-RU" sz="6000" dirty="0" smtClean="0">
                <a:solidFill>
                  <a:schemeClr val="bg1"/>
                </a:solidFill>
                <a:latin typeface="Monotype Corsiva" pitchFamily="66" charset="0"/>
              </a:rPr>
              <a:t>Что такое права и </a:t>
            </a:r>
            <a:r>
              <a:rPr lang="ru-RU" sz="6000" dirty="0" smtClean="0">
                <a:latin typeface="Monotype Corsiva" pitchFamily="66" charset="0"/>
              </a:rPr>
              <a:t>обязанности гражданина?</a:t>
            </a:r>
            <a:endParaRPr lang="ru-RU" sz="6000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 (4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34795" y="1607620"/>
            <a:ext cx="5873509" cy="390961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74638"/>
            <a:ext cx="7499176" cy="1143000"/>
          </a:xfrm>
        </p:spPr>
        <p:txBody>
          <a:bodyPr/>
          <a:lstStyle/>
          <a:p>
            <a:r>
              <a:rPr lang="ru-RU" sz="3600" dirty="0" smtClean="0">
                <a:solidFill>
                  <a:srgbClr val="266678"/>
                </a:solidFill>
                <a:latin typeface="Monotype Corsiva" pitchFamily="66" charset="0"/>
              </a:rPr>
              <a:t>Все граждане России имеют равные права и обязанности. О них говорится в Конституции России.</a:t>
            </a:r>
            <a:endParaRPr lang="ru-RU" sz="3600" dirty="0">
              <a:solidFill>
                <a:srgbClr val="266678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 smtClean="0">
                <a:solidFill>
                  <a:srgbClr val="266678"/>
                </a:solidFill>
                <a:latin typeface="Monotype Corsiva" pitchFamily="66" charset="0"/>
              </a:rPr>
              <a:t>Какие права у нас есть?</a:t>
            </a:r>
            <a:br>
              <a:rPr lang="ru-RU" b="1" u="sng" dirty="0" smtClean="0">
                <a:solidFill>
                  <a:srgbClr val="266678"/>
                </a:solidFill>
                <a:latin typeface="Monotype Corsiva" pitchFamily="66" charset="0"/>
              </a:rPr>
            </a:br>
            <a:r>
              <a:rPr lang="ru-RU" b="1" u="sng" dirty="0" smtClean="0">
                <a:solidFill>
                  <a:srgbClr val="266678"/>
                </a:solidFill>
                <a:latin typeface="Monotype Corsiva" pitchFamily="66" charset="0"/>
              </a:rPr>
              <a:t/>
            </a:r>
            <a:br>
              <a:rPr lang="ru-RU" b="1" u="sng" dirty="0" smtClean="0">
                <a:solidFill>
                  <a:srgbClr val="266678"/>
                </a:solidFill>
                <a:latin typeface="Monotype Corsiva" pitchFamily="66" charset="0"/>
              </a:rPr>
            </a:br>
            <a:r>
              <a:rPr lang="ru-RU" dirty="0" smtClean="0">
                <a:solidFill>
                  <a:srgbClr val="266678"/>
                </a:solidFill>
                <a:latin typeface="Monotype Corsiva" pitchFamily="66" charset="0"/>
              </a:rPr>
              <a:t>Важнейшие из них- право на жизнь, на личную свободу и личную неприкосновенность, на личную и семейную тайну, на защиту своей чести и доброго имени, на свободный труд и образование, на отдых и многие другие.</a:t>
            </a:r>
            <a:endParaRPr lang="ru-RU" dirty="0">
              <a:solidFill>
                <a:srgbClr val="266678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188640"/>
            <a:ext cx="8856984" cy="648072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 (6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08520" y="0"/>
            <a:ext cx="3657600" cy="22048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55776" y="274638"/>
            <a:ext cx="6131024" cy="2218258"/>
          </a:xfrm>
        </p:spPr>
        <p:txBody>
          <a:bodyPr/>
          <a:lstStyle/>
          <a:p>
            <a:r>
              <a:rPr lang="ru-RU" sz="3600" dirty="0" smtClean="0">
                <a:solidFill>
                  <a:srgbClr val="266678"/>
                </a:solidFill>
                <a:latin typeface="Monotype Corsiva" pitchFamily="66" charset="0"/>
              </a:rPr>
              <a:t>С 18 лет мы имеем право участвовать в управлении делами государства. Граждане России выбирают главу государства и представителей органов власти.</a:t>
            </a:r>
            <a:endParaRPr lang="ru-RU" sz="3600" dirty="0">
              <a:solidFill>
                <a:srgbClr val="266678"/>
              </a:solidFill>
              <a:latin typeface="Monotype Corsiva" pitchFamily="66" charset="0"/>
            </a:endParaRPr>
          </a:p>
        </p:txBody>
      </p:sp>
      <p:pic>
        <p:nvPicPr>
          <p:cNvPr id="5" name="Рисунок 4" descr="i (7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91680" y="3212976"/>
            <a:ext cx="6480720" cy="34563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i (9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76056" y="1700808"/>
            <a:ext cx="3816424" cy="288032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5960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1331640" y="332656"/>
            <a:ext cx="3960440" cy="5793507"/>
          </a:xfrm>
        </p:spPr>
        <p:txBody>
          <a:bodyPr/>
          <a:lstStyle/>
          <a:p>
            <a:r>
              <a:rPr lang="ru-RU" sz="2800" b="1" dirty="0" smtClean="0">
                <a:solidFill>
                  <a:srgbClr val="266678"/>
                </a:solidFill>
                <a:latin typeface="Monotype Corsiva" pitchFamily="66" charset="0"/>
              </a:rPr>
              <a:t>Главой нашего государства является Президент Российской Федерации. Он в торжественной обстановке приносит народу присягу. Глава клянется уважать и охранять права и свободы человека и гражданина, соблюдать и защищать Конституцию РФ, защищать независимость и безопасность государства, верно служить народу.</a:t>
            </a:r>
            <a:endParaRPr lang="ru-RU" sz="2800" b="1" dirty="0">
              <a:solidFill>
                <a:srgbClr val="266678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20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7365D"/>
      </a:hlink>
      <a:folHlink>
        <a:srgbClr val="0070C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352</Words>
  <Application>Microsoft Office PowerPoint</Application>
  <PresentationFormat>Экран (4:3)</PresentationFormat>
  <Paragraphs>35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Презентация PowerPoint</vt:lpstr>
      <vt:lpstr>У каждого из нас есть свой дом, семья, близкие родственники, друзья. Но у нас у всех есть один общий дом- наша страна, наша Россия. </vt:lpstr>
      <vt:lpstr>Мы все- граждане России.      Гражданин исполняет законы государства, имеет права.</vt:lpstr>
      <vt:lpstr>Что такое права и обязанности гражданина?</vt:lpstr>
      <vt:lpstr>Все граждане России имеют равные права и обязанности. О них говорится в Конституции России.</vt:lpstr>
      <vt:lpstr>Какие права у нас есть?  Важнейшие из них- право на жизнь, на личную свободу и личную неприкосновенность, на личную и семейную тайну, на защиту своей чести и доброго имени, на свободный труд и образование, на отдых и многие другие.</vt:lpstr>
      <vt:lpstr>Презентация PowerPoint</vt:lpstr>
      <vt:lpstr>С 18 лет мы имеем право участвовать в управлении делами государства. Граждане России выбирают главу государства и представителей органов власти.</vt:lpstr>
      <vt:lpstr>Презентация PowerPoint</vt:lpstr>
      <vt:lpstr>Президент Российской Федерации Владимир Владимирович Путин.</vt:lpstr>
      <vt:lpstr>Федеральное собрание и правительство Российской Федерации</vt:lpstr>
      <vt:lpstr>Парламентом страны является Федеральное собрание. Оно состоит из двух палат: Совета Федерации и Государственной думы.</vt:lpstr>
      <vt:lpstr>Презентация PowerPoint</vt:lpstr>
      <vt:lpstr>Презентация PowerPoint</vt:lpstr>
      <vt:lpstr>Что объединяет российский народ?</vt:lpstr>
      <vt:lpstr>Во-первых, это память о прошлом нашего Отечества, о наших общих героях и знаменательных событиях.</vt:lpstr>
      <vt:lpstr>Во-вторых, общероссийская культура, которую создавали и создают все народы России. Все мы являемся наследниками достижений российской науки, искусства, образования.</vt:lpstr>
      <vt:lpstr>В-третьих, это государственный русский язык.</vt:lpstr>
      <vt:lpstr>В –четвертых, государственная символика: герб, флаг и гимн Российской Федерации.</vt:lpstr>
      <vt:lpstr>Вот почему все вместе граждане нашей страны имеют полное основание называть себя российским народом. Вот почему у каждого из нас есть в душе образ нашей общей Родины-России. Вот почему так дорого нам слово «соотечественник», что значит «гражданин общего с нами Отечества»</vt:lpstr>
      <vt:lpstr>       Домашнее задание.  Представь себе, что ты-депутат Государственной думы. Какой закон ты предложил бы принять?    </vt:lpstr>
      <vt:lpstr>Спасибо за внимание.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Admin</cp:lastModifiedBy>
  <cp:revision>8</cp:revision>
  <dcterms:created xsi:type="dcterms:W3CDTF">2014-11-07T17:01:55Z</dcterms:created>
  <dcterms:modified xsi:type="dcterms:W3CDTF">2020-05-05T06:59:46Z</dcterms:modified>
</cp:coreProperties>
</file>