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6" r:id="rId10"/>
    <p:sldId id="267" r:id="rId11"/>
    <p:sldId id="265" r:id="rId12"/>
    <p:sldId id="269" r:id="rId13"/>
    <p:sldId id="266" r:id="rId14"/>
    <p:sldId id="272" r:id="rId15"/>
    <p:sldId id="270" r:id="rId16"/>
    <p:sldId id="271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2DC3-1E32-49BB-8D85-CD7AB7EB1C5D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CB0E-5A75-4B20-8A49-D51A002C3E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2DC3-1E32-49BB-8D85-CD7AB7EB1C5D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CB0E-5A75-4B20-8A49-D51A002C3E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2DC3-1E32-49BB-8D85-CD7AB7EB1C5D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CB0E-5A75-4B20-8A49-D51A002C3E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2DC3-1E32-49BB-8D85-CD7AB7EB1C5D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CB0E-5A75-4B20-8A49-D51A002C3E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2DC3-1E32-49BB-8D85-CD7AB7EB1C5D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CB0E-5A75-4B20-8A49-D51A002C3E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2DC3-1E32-49BB-8D85-CD7AB7EB1C5D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CB0E-5A75-4B20-8A49-D51A002C3E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2DC3-1E32-49BB-8D85-CD7AB7EB1C5D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CB0E-5A75-4B20-8A49-D51A002C3E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2DC3-1E32-49BB-8D85-CD7AB7EB1C5D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CB0E-5A75-4B20-8A49-D51A002C3E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2DC3-1E32-49BB-8D85-CD7AB7EB1C5D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CB0E-5A75-4B20-8A49-D51A002C3E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2DC3-1E32-49BB-8D85-CD7AB7EB1C5D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CB0E-5A75-4B20-8A49-D51A002C3E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C2DC3-1E32-49BB-8D85-CD7AB7EB1C5D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1CB0E-5A75-4B20-8A49-D51A002C3E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C2DC3-1E32-49BB-8D85-CD7AB7EB1C5D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1CB0E-5A75-4B20-8A49-D51A002C3E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57158" y="285728"/>
            <a:ext cx="814393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Лабораторная работа № 14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Измерение фокусного расстояния собирающей линзы.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Получение изображений при помощи линзы.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6" y="62865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6334780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r>
              <a:rPr lang="ru-RU" altLang="ru-RU" sz="28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28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§ </a:t>
            </a:r>
            <a:r>
              <a:rPr lang="ru-RU" altLang="ru-RU" sz="28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62-6</a:t>
            </a:r>
            <a:r>
              <a:rPr lang="en-US" altLang="ru-RU" sz="28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</a:t>
            </a:r>
            <a:r>
              <a:rPr lang="ru-RU" altLang="ru-RU" sz="28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28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повторить </a:t>
            </a:r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https://pp.vk.me/c627930/v627930159/20a3/r7_rKyCyp0Y.jpg"/>
          <p:cNvPicPr>
            <a:picLocks noChangeAspect="1" noChangeArrowheads="1"/>
          </p:cNvPicPr>
          <p:nvPr/>
        </p:nvPicPr>
        <p:blipFill>
          <a:blip r:embed="rId2"/>
          <a:srcRect t="10379" b="12520"/>
          <a:stretch>
            <a:fillRect/>
          </a:stretch>
        </p:blipFill>
        <p:spPr bwMode="auto">
          <a:xfrm>
            <a:off x="1071538" y="2357430"/>
            <a:ext cx="6424055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pp.vk.me/c627930/v627930159/19cd/Bh6PRbZLQZA.jpg"/>
          <p:cNvPicPr/>
          <p:nvPr/>
        </p:nvPicPr>
        <p:blipFill>
          <a:blip r:embed="rId2"/>
          <a:srcRect b="33162"/>
          <a:stretch>
            <a:fillRect/>
          </a:stretch>
        </p:blipFill>
        <p:spPr bwMode="auto">
          <a:xfrm>
            <a:off x="1500166" y="571480"/>
            <a:ext cx="600079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4. Поместите горящую электрическую лампочку от линзы на расстоянии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большем, чем двойное фокусное расстояние линзы. Получите четкое изображение нити накала  лампочки.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s://pp.vk.me/c627930/v627930159/2053/3mXswJrcCW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51033"/>
            <a:ext cx="3830225" cy="5106967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643182"/>
            <a:ext cx="3643338" cy="277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pp.vk.me/c627930/v627930159/2053/3mXswJrcCW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14290"/>
            <a:ext cx="4875642" cy="650085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642918"/>
            <a:ext cx="30718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5. Измерьте расстояние от линзы до изображения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929454" y="2928934"/>
            <a:ext cx="1143008" cy="1588"/>
          </a:xfrm>
          <a:prstGeom prst="line">
            <a:avLst/>
          </a:prstGeom>
          <a:ln w="476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286644" y="1428736"/>
            <a:ext cx="714380" cy="1588"/>
          </a:xfrm>
          <a:prstGeom prst="line">
            <a:avLst/>
          </a:prstGeom>
          <a:ln w="476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6823091" y="2178041"/>
            <a:ext cx="1500198" cy="1588"/>
          </a:xfrm>
          <a:prstGeom prst="straightConnector1">
            <a:avLst/>
          </a:prstGeom>
          <a:ln w="317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643834" y="1857364"/>
            <a:ext cx="3898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4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214414" y="571480"/>
            <a:ext cx="70723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Запишите результаты в таблицу.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0034" y="1714487"/>
          <a:ext cx="8429684" cy="3786217"/>
        </p:xfrm>
        <a:graphic>
          <a:graphicData uri="http://schemas.openxmlformats.org/drawingml/2006/table">
            <a:tbl>
              <a:tblPr/>
              <a:tblGrid>
                <a:gridCol w="1504585"/>
                <a:gridCol w="1802492"/>
                <a:gridCol w="1897336"/>
                <a:gridCol w="1715672"/>
                <a:gridCol w="1509599"/>
              </a:tblGrid>
              <a:tr h="452701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Расстояние от предмета до линзы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3200" b="1" dirty="0" err="1">
                          <a:latin typeface="Times New Roman"/>
                          <a:ea typeface="Times New Roman"/>
                        </a:rPr>
                        <a:t>d</a:t>
                      </a:r>
                      <a:r>
                        <a:rPr lang="ru-RU" sz="3200" b="1" dirty="0">
                          <a:latin typeface="Times New Roman"/>
                          <a:ea typeface="Times New Roman"/>
                        </a:rPr>
                        <a:t>, 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Характеристика изображения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519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Расстояние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от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    линзы до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  изображения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  </a:t>
                      </a:r>
                      <a:r>
                        <a:rPr lang="ru-RU" sz="3200" b="1" dirty="0" err="1"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ru-RU" sz="3200" b="1" dirty="0">
                          <a:latin typeface="Times New Roman"/>
                          <a:ea typeface="Times New Roman"/>
                        </a:rPr>
                        <a:t>, 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Действительное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        или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     мнимое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Увеличенное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        или уменьшенное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Обратное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     или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   прямое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8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latin typeface="Times New Roman"/>
                          <a:ea typeface="Times New Roman"/>
                        </a:rPr>
                        <a:t>d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 &gt;2F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8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F&lt;</a:t>
                      </a:r>
                      <a:r>
                        <a:rPr lang="ru-RU" sz="2400" b="1" dirty="0" err="1">
                          <a:latin typeface="Times New Roman"/>
                          <a:ea typeface="Times New Roman"/>
                        </a:rPr>
                        <a:t>d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&lt;2F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8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latin typeface="Times New Roman"/>
                          <a:ea typeface="Times New Roman"/>
                        </a:rPr>
                        <a:t>d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 &lt;F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3643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6. Поместите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лампочку 1)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между фокусным и двойным фокусным расстоянием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                                             2) на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расстоянии меньше фокусного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каждом случае получите изображение нити накала и выполните измерения расстояния от линзы до изображения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Запишите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результаты в таблицу.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440256"/>
            <a:ext cx="5786478" cy="341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3286116" y="5429264"/>
            <a:ext cx="928694" cy="500066"/>
          </a:xfrm>
          <a:prstGeom prst="line">
            <a:avLst/>
          </a:prstGeom>
          <a:ln w="476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2285984" y="4929198"/>
            <a:ext cx="785818" cy="428628"/>
          </a:xfrm>
          <a:prstGeom prst="line">
            <a:avLst/>
          </a:prstGeom>
          <a:ln w="476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500298" y="5214950"/>
            <a:ext cx="1069982" cy="571504"/>
          </a:xfrm>
          <a:prstGeom prst="straightConnector1">
            <a:avLst/>
          </a:prstGeom>
          <a:ln w="317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571736" y="5500702"/>
            <a:ext cx="3561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"/>
            <a:ext cx="8786842" cy="20002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Запишите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таблицу, каким будет изображение в каждом случае: увеличенное – уменьшенное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действительное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мнимое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прямое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обратное (перевернутое).</a:t>
            </a:r>
          </a:p>
          <a:p>
            <a:pPr>
              <a:buNone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 l="5813" r="17442"/>
          <a:stretch>
            <a:fillRect/>
          </a:stretch>
        </p:blipFill>
        <p:spPr bwMode="auto">
          <a:xfrm>
            <a:off x="285720" y="2357430"/>
            <a:ext cx="428628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357430"/>
            <a:ext cx="385765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9"/>
            <a:ext cx="8715436" cy="1071570"/>
          </a:xfrm>
        </p:spPr>
        <p:txBody>
          <a:bodyPr/>
          <a:lstStyle/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8. Для каждого случая постройте ход лучей в линзе.</a:t>
            </a: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285720" y="1500174"/>
            <a:ext cx="8712230" cy="14287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ru-RU" sz="2800" b="1" dirty="0" err="1" smtClean="0">
                <a:latin typeface="Times New Roman"/>
                <a:ea typeface="Times New Roman"/>
              </a:rPr>
              <a:t>d</a:t>
            </a:r>
            <a:r>
              <a:rPr lang="ru-RU" sz="2800" b="1" dirty="0" smtClean="0">
                <a:latin typeface="Times New Roman"/>
                <a:ea typeface="Times New Roman"/>
              </a:rPr>
              <a:t> &gt;2F</a:t>
            </a:r>
            <a:endParaRPr lang="ru-RU" dirty="0">
              <a:latin typeface="Times New Roman"/>
              <a:ea typeface="Times New Roman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85720" y="3286124"/>
            <a:ext cx="8712230" cy="14287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F&lt;</a:t>
            </a:r>
            <a:r>
              <a:rPr lang="ru-RU" sz="2400" b="1" dirty="0" err="1" smtClean="0">
                <a:latin typeface="Times New Roman"/>
                <a:ea typeface="Times New Roman"/>
              </a:rPr>
              <a:t>d</a:t>
            </a:r>
            <a:r>
              <a:rPr lang="ru-RU" sz="2400" b="1" dirty="0" smtClean="0">
                <a:latin typeface="Times New Roman"/>
                <a:ea typeface="Times New Roman"/>
              </a:rPr>
              <a:t>&lt;2F</a:t>
            </a:r>
            <a:endParaRPr lang="ru-RU" sz="1600" dirty="0">
              <a:latin typeface="Times New Roman"/>
              <a:ea typeface="Times New Roman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85720" y="5143512"/>
            <a:ext cx="8712230" cy="14287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ru-RU" sz="2800" b="1" dirty="0" err="1" smtClean="0">
                <a:latin typeface="Times New Roman"/>
                <a:ea typeface="Times New Roman"/>
              </a:rPr>
              <a:t>d</a:t>
            </a:r>
            <a:r>
              <a:rPr lang="ru-RU" sz="2800" b="1" dirty="0" smtClean="0">
                <a:latin typeface="Times New Roman"/>
                <a:ea typeface="Times New Roman"/>
              </a:rPr>
              <a:t> &lt;F</a:t>
            </a:r>
            <a:endParaRPr lang="ru-RU" dirty="0">
              <a:latin typeface="Times New Roman"/>
              <a:ea typeface="Times New Roman"/>
            </a:endParaRPr>
          </a:p>
        </p:txBody>
      </p:sp>
      <p:cxnSp>
        <p:nvCxnSpPr>
          <p:cNvPr id="27651" name="AutoShape 3"/>
          <p:cNvCxnSpPr>
            <a:cxnSpLocks noChangeShapeType="1"/>
          </p:cNvCxnSpPr>
          <p:nvPr/>
        </p:nvCxnSpPr>
        <p:spPr bwMode="auto">
          <a:xfrm rot="5400000">
            <a:off x="3786182" y="2214554"/>
            <a:ext cx="1143008" cy="1588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27652" name="AutoShape 4"/>
          <p:cNvCxnSpPr>
            <a:cxnSpLocks noChangeShapeType="1"/>
          </p:cNvCxnSpPr>
          <p:nvPr/>
        </p:nvCxnSpPr>
        <p:spPr bwMode="auto">
          <a:xfrm rot="5400000">
            <a:off x="3751257" y="3963991"/>
            <a:ext cx="1214446" cy="1588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27653" name="AutoShape 5"/>
          <p:cNvCxnSpPr>
            <a:cxnSpLocks noChangeShapeType="1"/>
          </p:cNvCxnSpPr>
          <p:nvPr/>
        </p:nvCxnSpPr>
        <p:spPr bwMode="auto">
          <a:xfrm rot="5400000">
            <a:off x="3751257" y="5893611"/>
            <a:ext cx="1213655" cy="795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pic>
        <p:nvPicPr>
          <p:cNvPr id="16" name="Рисунок 1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143116"/>
            <a:ext cx="4124325" cy="4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857628"/>
            <a:ext cx="4124325" cy="4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5857892"/>
            <a:ext cx="4124325" cy="4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7"/>
            <a:ext cx="8229600" cy="207170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9. Сформулируйте и запишите </a:t>
            </a:r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вывод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 том, как меняется изображение лампы при изменении расстояния от предмета до линзы.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857364"/>
            <a:ext cx="450059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 l="11800" t="23316" r="47743"/>
          <a:stretch>
            <a:fillRect/>
          </a:stretch>
        </p:blipFill>
        <p:spPr bwMode="auto">
          <a:xfrm>
            <a:off x="5214942" y="1857364"/>
            <a:ext cx="364333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7158" y="214290"/>
            <a:ext cx="814393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Лабораторная работа № 14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Измерение фокусного расстояния собирающей линзы.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Получение изображений при помощи линзы.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143116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 работы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научиться получать и исследовать различные изображения, даваемые линзой, в зависимости от положения предмета относительно линзы. определять фокусное расстояние и оптическую силу линзы</a:t>
            </a: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28596" y="3857628"/>
            <a:ext cx="835821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Приборы и материалы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собирающая линза, экран, электрическая лампочка, линейка, лабораторный источник питания, ключ, соединительные провода.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техники безопасности.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столе не должно быть никаких посторонних предметов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Внимание! Электрический ток! Изоляция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проводников не должна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быть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нарушена.</a:t>
            </a:r>
          </a:p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Не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включайте цепь без разрешения учителя. 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Не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давите на поверхность линз руками,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роняйте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их на пол, не прикладывайте линзы к глазам.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Тренировочные вопросы и упражнения.</a:t>
            </a:r>
            <a:r>
              <a: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00034" y="1357298"/>
            <a:ext cx="878687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1.Что называют: 1) оптическим центром линзы;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2) главной оптической осью;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главным фокусом линзы;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4) фокусным расстоянием?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643050"/>
            <a:ext cx="8715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Лучи света падают из воздуха на поверхность стекла. На каком из рисунков правильно показан ход преломленного луча?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3000372"/>
            <a:ext cx="578647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Тренировочные вопросы и упражнения.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28596" y="1571612"/>
            <a:ext cx="850109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Ход какого луча после преломления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луча АВ в собирающей линзе верно изображен 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" name="Рисунок 5" descr="https://im2-tub-ru.yandex.net/i?id=595eb92c54aea73c52bb6d60ba927322&amp;n=2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714620"/>
            <a:ext cx="492922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214282" y="1500174"/>
            <a:ext cx="871543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После прохождения линзы, закрытой на рисунке ширмой, ход лучей 1 и 2 изменился соответственно на 1' и 2'. 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Какая линза находится за ширмой?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3786190"/>
            <a:ext cx="421484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  <p:bldP spid="184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285776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Порядок выполнения работы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1.Положите на стол линейку, у конца которой установите экран.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s://pp.vk.me/c627930/v627930159/20ad/XXfFm1S0bQo.jpg"/>
          <p:cNvPicPr>
            <a:picLocks noChangeAspect="1" noChangeArrowheads="1"/>
          </p:cNvPicPr>
          <p:nvPr/>
        </p:nvPicPr>
        <p:blipFill>
          <a:blip r:embed="rId2"/>
          <a:srcRect t="5683"/>
          <a:stretch>
            <a:fillRect/>
          </a:stretch>
        </p:blipFill>
        <p:spPr bwMode="auto">
          <a:xfrm>
            <a:off x="1142976" y="1928802"/>
            <a:ext cx="6704004" cy="47422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143512"/>
            <a:ext cx="9144000" cy="2214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Между окном и экраном установите линзу. Перемещайте линзу вдоль линейки  до тех пор, пока не получите на экране изображение окна.</a:t>
            </a:r>
            <a:endParaRPr lang="ru-RU" sz="2800" b="1" dirty="0"/>
          </a:p>
        </p:txBody>
      </p:sp>
      <p:pic>
        <p:nvPicPr>
          <p:cNvPr id="4" name="Picture 2" descr="https://pp.vk.me/c627930/v627930159/208f/a62fWSxZxu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28126"/>
            <a:ext cx="7072362" cy="4822066"/>
          </a:xfrm>
          <a:prstGeom prst="rect">
            <a:avLst/>
          </a:prstGeom>
          <a:noFill/>
        </p:spPr>
      </p:pic>
      <p:pic>
        <p:nvPicPr>
          <p:cNvPr id="20482" name="Picture 2" descr="https://pp.vk.me/c627930/v627930159/2071/4NbygAMm11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14289"/>
            <a:ext cx="8572560" cy="64294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2852"/>
            <a:ext cx="8229600" cy="19288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2.Измерьте расстояние от линзы до изображения – это будет фокусное расстояние линзы 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(оно будет тем точнее, чем дальше находится линза от окна).</a:t>
            </a:r>
          </a:p>
          <a:p>
            <a:pPr>
              <a:buNone/>
            </a:pP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3" descr="https://pp.vk.me/c627930/v627930159/20ad/XXfFm1S0bQo.jpg"/>
          <p:cNvPicPr>
            <a:picLocks noChangeAspect="1" noChangeArrowheads="1"/>
          </p:cNvPicPr>
          <p:nvPr/>
        </p:nvPicPr>
        <p:blipFill>
          <a:blip r:embed="rId2"/>
          <a:srcRect l="28651" t="6112" r="8318" b="6790"/>
          <a:stretch>
            <a:fillRect/>
          </a:stretch>
        </p:blipFill>
        <p:spPr bwMode="auto">
          <a:xfrm>
            <a:off x="2357422" y="1643050"/>
            <a:ext cx="4929222" cy="5108466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 rot="16200000" flipH="1">
            <a:off x="3464711" y="5965049"/>
            <a:ext cx="571504" cy="71438"/>
          </a:xfrm>
          <a:prstGeom prst="line">
            <a:avLst/>
          </a:prstGeom>
          <a:ln w="476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143636" y="5786454"/>
            <a:ext cx="571504" cy="428628"/>
          </a:xfrm>
          <a:prstGeom prst="line">
            <a:avLst/>
          </a:prstGeom>
          <a:ln w="476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786182" y="6072206"/>
            <a:ext cx="2714644" cy="1588"/>
          </a:xfrm>
          <a:prstGeom prst="straightConnector1">
            <a:avLst/>
          </a:prstGeom>
          <a:ln w="317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857752" y="6000768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500042"/>
            <a:ext cx="7772400" cy="1470025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3. Определите оптическую силу линзы.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000364" y="1928802"/>
          <a:ext cx="3643338" cy="3008927"/>
        </p:xfrm>
        <a:graphic>
          <a:graphicData uri="http://schemas.openxmlformats.org/presentationml/2006/ole">
            <p:oleObj spid="_x0000_s1028" name="Формула" r:id="rId3" imgW="45720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519</Words>
  <Application>Microsoft Office PowerPoint</Application>
  <PresentationFormat>Экран (4:3)</PresentationFormat>
  <Paragraphs>67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Тема Office</vt:lpstr>
      <vt:lpstr>Формула</vt:lpstr>
      <vt:lpstr>Слайд 1</vt:lpstr>
      <vt:lpstr>Слайд 2</vt:lpstr>
      <vt:lpstr>Слайд 3</vt:lpstr>
      <vt:lpstr>Тренировочные вопросы и упражнения. </vt:lpstr>
      <vt:lpstr>Слайд 5</vt:lpstr>
      <vt:lpstr> Порядок выполнения работы</vt:lpstr>
      <vt:lpstr>Слайд 7</vt:lpstr>
      <vt:lpstr>Слайд 8</vt:lpstr>
      <vt:lpstr>3. Определите оптическую силу линзы.</vt:lpstr>
      <vt:lpstr>Слайд 10</vt:lpstr>
      <vt:lpstr>4. Поместите горящую электрическую лампочку от линзы на расстоянии d, большем, чем двойное фокусное расстояние линзы. Получите четкое изображение нити накала  лампочки.  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Иванова И.В.</dc:creator>
  <cp:lastModifiedBy>alez</cp:lastModifiedBy>
  <cp:revision>16</cp:revision>
  <dcterms:created xsi:type="dcterms:W3CDTF">2015-05-14T19:42:00Z</dcterms:created>
  <dcterms:modified xsi:type="dcterms:W3CDTF">2015-05-15T20:49:24Z</dcterms:modified>
</cp:coreProperties>
</file>