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</p:sldMasterIdLst>
  <p:notesMasterIdLst>
    <p:notesMasterId r:id="rId30"/>
  </p:notesMasterIdLst>
  <p:sldIdLst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7B0CC-C9FD-4FE8-9452-7B949D071028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846EC-A8B0-48DD-A6AD-A9BF0B275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7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BE45A7-A70C-4673-802A-55EE56273F3B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 На концы предложений настроен ТРИГГЕР, для перемещения нужно щёлкать левой кнопкой мыши на конец предложения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9DF2-672F-4F03-B842-D249E0BD68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ADEF-FD07-4376-85D9-8E55ED8368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6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241E-733A-431E-B898-EDAF888160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F8D7-95C6-4CBA-AFAE-205CA3A5C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7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57AD-F66D-4380-80AD-1D57B00C4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50AD-7A54-426A-9135-D6F4363CA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9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9DF2-672F-4F03-B842-D249E0BD68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ADEF-FD07-4376-85D9-8E55ED8368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2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6DD5-0738-43BE-8BAE-D1144DFD7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2F57-58EA-4498-B880-247CBA8487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5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06B4-0596-4E50-B135-7F6EFE0DC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3963-B669-4DD8-BDE9-D558293689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11-A374-4644-82B1-E23ACC592C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C3E3-BBED-484D-B262-966D6FBFA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4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0D47-3DD9-4A43-B472-3D2DB1F10F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B6C3-47E0-495E-934B-FC04A7692F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D897-DCED-4312-B155-D2A48A6952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DBC2-11AA-4F50-807D-C4B696C1B1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78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04D9-4530-4146-AE5A-BDF3598BE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E02F-FEC9-477F-BD1D-3A9C93EC3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5AEC-B89B-45C6-81DA-752859B1C1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9251-38ED-43AE-9260-40D013D182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6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6DD5-0738-43BE-8BAE-D1144DFD7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2F57-58EA-4498-B880-247CBA8487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83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6729-8236-4303-B6E3-8898AADEF5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00BD-1712-4F2D-A88A-CF02B05182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241E-733A-431E-B898-EDAF888160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F8D7-95C6-4CBA-AFAE-205CA3A5C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56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57AD-F66D-4380-80AD-1D57B00C4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50AD-7A54-426A-9135-D6F4363CA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34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9DF2-672F-4F03-B842-D249E0BD68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ADEF-FD07-4376-85D9-8E55ED8368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17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6DD5-0738-43BE-8BAE-D1144DFD7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2F57-58EA-4498-B880-247CBA8487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6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06B4-0596-4E50-B135-7F6EFE0DC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3963-B669-4DD8-BDE9-D558293689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74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11-A374-4644-82B1-E23ACC592C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C3E3-BBED-484D-B262-966D6FBFA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2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0D47-3DD9-4A43-B472-3D2DB1F10F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B6C3-47E0-495E-934B-FC04A7692F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40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D897-DCED-4312-B155-D2A48A6952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DBC2-11AA-4F50-807D-C4B696C1B1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83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04D9-4530-4146-AE5A-BDF3598BE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E02F-FEC9-477F-BD1D-3A9C93EC3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06B4-0596-4E50-B135-7F6EFE0DC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3963-B669-4DD8-BDE9-D558293689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91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5AEC-B89B-45C6-81DA-752859B1C1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9251-38ED-43AE-9260-40D013D182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11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6729-8236-4303-B6E3-8898AADEF5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00BD-1712-4F2D-A88A-CF02B05182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30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241E-733A-431E-B898-EDAF888160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F8D7-95C6-4CBA-AFAE-205CA3A5C8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03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57AD-F66D-4380-80AD-1D57B00C4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50AD-7A54-426A-9135-D6F4363CA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6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DFD4-FB78-4557-9AEA-F9DF77473A6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309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11-A374-4644-82B1-E23ACC592C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C3E3-BBED-484D-B262-966D6FBFA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6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0D47-3DD9-4A43-B472-3D2DB1F10F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B6C3-47E0-495E-934B-FC04A7692F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D897-DCED-4312-B155-D2A48A6952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DBC2-11AA-4F50-807D-C4B696C1B1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04D9-4530-4146-AE5A-BDF3598BE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E02F-FEC9-477F-BD1D-3A9C93EC3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3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5AEC-B89B-45C6-81DA-752859B1C1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9251-38ED-43AE-9260-40D013D182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0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6729-8236-4303-B6E3-8898AADEF5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00BD-1712-4F2D-A88A-CF02B05182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A888DE-87ED-4F98-99C8-FA164B140D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D92DC5-2125-491F-98D0-29E8F2B22F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5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A888DE-87ED-4F98-99C8-FA164B140D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D92DC5-2125-491F-98D0-29E8F2B22F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A888DE-87ED-4F98-99C8-FA164B140D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D92DC5-2125-491F-98D0-29E8F2B22F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8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8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for-foto.ru/uploads/posts/2010-03/1267706829_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Documents%20and%20Settings\Admin\&#1052;&#1086;&#1080;%20&#1076;&#1086;&#1082;&#1091;&#1084;&#1077;&#1085;&#1090;&#1099;\Downloads\22766___\&#1053;&#1086;&#1074;&#1072;&#1103;%20&#1087;&#1072;&#1087;&#1082;&#1072;\&#1055;&#1077;&#1089;&#1077;&#1085;&#1082;&#1072;%20&#1083;&#1100;&#1074;&#1105;&#1085;&#1082;&#1072;%20&#1080;%20&#1095;&#1077;&#1088;&#1077;&#1087;&#1072;&#1093;&#1080;%20(2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Documents%20and%20Settings\Admin\&#1052;&#1086;&#1080;%20&#1076;&#1086;&#1082;&#1091;&#1084;&#1077;&#1085;&#1090;&#1099;\Downloads\22766___\&#1053;&#1086;&#1074;&#1072;&#1103;%20&#1087;&#1072;&#1087;&#1082;&#1072;\&#1055;&#1077;&#1089;&#1077;&#1085;&#1082;&#1072;%20&#1083;&#1100;&#1074;&#1105;&#1085;&#1082;&#1072;%20&#1080;%20&#1095;&#1077;&#1088;&#1077;&#1087;&#1072;&#1093;&#1080;%20(2).mp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http://trikky.ru/files/2009/08/island.jpg" TargetMode="External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Documents%20and%20Settings\Admin\&#1052;&#1086;&#1080;%20&#1076;&#1086;&#1082;&#1091;&#1084;&#1077;&#1085;&#1090;&#1099;\Downloads\22766___\&#1053;&#1086;&#1074;&#1072;&#1103;%20&#1087;&#1072;&#1087;&#1082;&#1072;\&#1055;&#1077;&#1089;&#1077;&#1085;&#1082;&#1072;%20&#1083;&#1100;&#1074;&#1105;&#1085;&#1082;&#1072;%20&#1080;%20&#1095;&#1077;&#1088;&#1077;&#1087;&#1072;&#1093;&#1080;%20(2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http://for-foto.ru/uploads/posts/2010-03/1267706829_0.jpg" TargetMode="Externa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3200400" y="609600"/>
            <a:ext cx="5257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  <a:t>Прозвенел звонок весёлый,</a:t>
            </a:r>
            <a:b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  <a:t>Приглашает на урок.</a:t>
            </a:r>
            <a:b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  <a:t>Ну-ка, дети, все готовы! </a:t>
            </a:r>
            <a:b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  <a:t>Начинаем точно в срок.</a:t>
            </a:r>
            <a:b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  <a:t>На места все тихо сядем,</a:t>
            </a:r>
            <a:b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  <a:t>Не нарушим тишину,</a:t>
            </a:r>
            <a:b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  <a:t>Приготовились все слушать,  </a:t>
            </a:r>
            <a:b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800000"/>
                </a:solidFill>
                <a:latin typeface="Comic Sans MS" pitchFamily="66" charset="0"/>
              </a:rPr>
              <a:t>Я урок сейчас начну.</a:t>
            </a:r>
            <a:endParaRPr lang="ru-RU" sz="3200" dirty="0" smtClean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447800"/>
            <a:ext cx="3124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5800" y="1371600"/>
            <a:ext cx="784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Комочек пуха,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длинное ухо, </a:t>
            </a:r>
            <a:br>
              <a:rPr lang="ru-RU" sz="60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60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Прыгает ловко,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 любит морковку.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4953000"/>
            <a:ext cx="26050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prstClr val="black"/>
                </a:solidFill>
                <a:cs typeface="Arial" charset="0"/>
              </a:rPr>
              <a:t>за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ц</a:t>
            </a:r>
          </a:p>
        </p:txBody>
      </p:sp>
      <p:pic>
        <p:nvPicPr>
          <p:cNvPr id="20482" name="Picture 2" descr="Картинка 22 из 164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619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685800"/>
            <a:ext cx="8429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48600" y="3429000"/>
            <a:ext cx="879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9501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532 C 0.16546 0.24769 0.33091 0.50186 0.37223 0.63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447800"/>
            <a:ext cx="3124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14400" y="1066800"/>
            <a:ext cx="7924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Хитрая плутовка, рыжая головка,</a:t>
            </a:r>
            <a:b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Хвост пушистый - краса!</a:t>
            </a:r>
            <a:b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А зовут ее...</a:t>
            </a:r>
          </a:p>
        </p:txBody>
      </p:sp>
      <p:pic>
        <p:nvPicPr>
          <p:cNvPr id="21506" name="Picture 2" descr="http://farmir3.ucoz.ru/_ph/7/2/670242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295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4953000"/>
            <a:ext cx="40227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prstClr val="black"/>
                </a:solidFill>
                <a:cs typeface="Arial" charset="0"/>
              </a:rPr>
              <a:t>л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сица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685800"/>
            <a:ext cx="879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48600" y="3429000"/>
            <a:ext cx="812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6904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2754 C 0.12673 0.22755 0.25347 0.4838 0.28524 0.61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447800"/>
            <a:ext cx="3124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5800" y="661193"/>
            <a:ext cx="8229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Хозяин лесной, просыпается весной, </a:t>
            </a:r>
            <a:b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А зимой,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 под вьюжный вой, </a:t>
            </a:r>
            <a:b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Спит в избушке снеговой.</a:t>
            </a:r>
          </a:p>
        </p:txBody>
      </p:sp>
      <p:pic>
        <p:nvPicPr>
          <p:cNvPr id="24578" name="Picture 2" descr="Картинка 57 из 169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5004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5029200"/>
            <a:ext cx="4843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prstClr val="black"/>
                </a:solidFill>
                <a:cs typeface="Arial" charset="0"/>
              </a:rPr>
              <a:t>м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две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685800"/>
            <a:ext cx="9017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72400" y="3352800"/>
            <a:ext cx="8429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3200400"/>
            <a:ext cx="879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48600" y="762000"/>
            <a:ext cx="7381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504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21875 0.24838 0.43768 0.49792 0.49236 0.6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8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23907 0.09885 -0.47813 0.19838 -0.53768 0.25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667000"/>
            <a:ext cx="23622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ОГУРЕЧНЫЙ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8800" y="1066800"/>
            <a:ext cx="2209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ОВОЩНОЙ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2667000"/>
            <a:ext cx="17526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СОРОКА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3733800"/>
            <a:ext cx="19812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УРОЖАЙ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5334000"/>
            <a:ext cx="22860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РАБОТАЕТ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4800600"/>
            <a:ext cx="2209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ДЕЖУРИТ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990600"/>
            <a:ext cx="2209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МОРОЗИТ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6600" y="1905000"/>
            <a:ext cx="27432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МОРКОВНЫЙ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05600" y="4419600"/>
            <a:ext cx="19050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ВЕСЕЛИТ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38600" y="3581400"/>
            <a:ext cx="22860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МАШИНА</a:t>
            </a:r>
          </a:p>
        </p:txBody>
      </p:sp>
    </p:spTree>
    <p:extLst>
      <p:ext uri="{BB962C8B-B14F-4D97-AF65-F5344CB8AC3E}">
        <p14:creationId xmlns:p14="http://schemas.microsoft.com/office/powerpoint/2010/main" val="34943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143000"/>
            <a:ext cx="17526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СОРОКА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2362200"/>
            <a:ext cx="1754188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УРОЖАЙ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3581400"/>
            <a:ext cx="193675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МАШИНА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143000"/>
            <a:ext cx="19812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МОРОЗИТ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2362200"/>
            <a:ext cx="1916113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ДЕЖУРИТ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3581400"/>
            <a:ext cx="174942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ВЕСЕЛИТ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4200" y="1143000"/>
            <a:ext cx="2154238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ОВОЩНОЙ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0400" y="2362200"/>
            <a:ext cx="262255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МОРКОВНЫЙ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4600" y="4724400"/>
            <a:ext cx="1951038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РАБОТАЕТ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0400" y="3581400"/>
            <a:ext cx="236537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ОГУРЕЧНЫЙ</a:t>
            </a:r>
          </a:p>
        </p:txBody>
      </p:sp>
    </p:spTree>
    <p:extLst>
      <p:ext uri="{BB962C8B-B14F-4D97-AF65-F5344CB8AC3E}">
        <p14:creationId xmlns:p14="http://schemas.microsoft.com/office/powerpoint/2010/main" val="35738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77724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charset="0"/>
                <a:cs typeface="Arial"/>
              </a:rPr>
              <a:t>ТЕМА УРОКА: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504D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charset="0"/>
                <a:cs typeface="Arial"/>
              </a:rPr>
              <a:t>Урок – закрепление «Части речи»</a:t>
            </a:r>
          </a:p>
        </p:txBody>
      </p:sp>
    </p:spTree>
    <p:extLst>
      <p:ext uri="{BB962C8B-B14F-4D97-AF65-F5344CB8AC3E}">
        <p14:creationId xmlns:p14="http://schemas.microsoft.com/office/powerpoint/2010/main" val="29042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charset="0"/>
                <a:cs typeface="Arial"/>
              </a:rPr>
              <a:t>ЦЕЛИ  УРОКА: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charset="0"/>
                <a:cs typeface="Arial"/>
              </a:rPr>
              <a:t>Повторить всё, что мы знаем о 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charset="0"/>
                <a:cs typeface="Arial"/>
              </a:rPr>
              <a:t>Учиться отличать 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charset="0"/>
                <a:cs typeface="Arial"/>
              </a:rPr>
              <a:t>Правильно использовать слова в 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charset="0"/>
                <a:cs typeface="Arial"/>
              </a:rPr>
              <a:t> Учиться чисто и красиво писать ….</a:t>
            </a:r>
            <a:endParaRPr lang="ru-RU" sz="4800" dirty="0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1" descr="http://for-foto.ru/uploads/posts/2010-03/1267706829_0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" r="51501" b="59059"/>
          <a:stretch>
            <a:fillRect/>
          </a:stretch>
        </p:blipFill>
        <p:spPr bwMode="auto">
          <a:xfrm flipH="1">
            <a:off x="4427538" y="1484313"/>
            <a:ext cx="2098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03688" y="3789363"/>
            <a:ext cx="50403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 i="1" dirty="0">
                <a:solidFill>
                  <a:srgbClr val="9933FF"/>
                </a:solidFill>
                <a:latin typeface="Times New Roman" pitchFamily="18" charset="0"/>
              </a:rPr>
              <a:t>Давно живу я в мире этом,</a:t>
            </a:r>
            <a:endParaRPr lang="ru-RU" sz="4400" b="1" i="1" dirty="0">
              <a:solidFill>
                <a:srgbClr val="9933FF"/>
              </a:solidFill>
            </a:endParaRPr>
          </a:p>
          <a:p>
            <a:pPr algn="ctr" eaLnBrk="0" hangingPunct="0"/>
            <a:r>
              <a:rPr lang="ru-RU" sz="4400" b="1" i="1" dirty="0">
                <a:solidFill>
                  <a:srgbClr val="9933FF"/>
                </a:solidFill>
                <a:latin typeface="Times New Roman" pitchFamily="18" charset="0"/>
              </a:rPr>
              <a:t>Даю названия предметам</a:t>
            </a:r>
            <a:endParaRPr lang="ru-RU" sz="4400" b="1" i="1" dirty="0">
              <a:solidFill>
                <a:srgbClr val="9933FF"/>
              </a:solidFill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971550" y="0"/>
            <a:ext cx="77041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 dirty="0">
                <a:solidFill>
                  <a:srgbClr val="FF0000"/>
                </a:solidFill>
                <a:latin typeface="Segoe Script" pitchFamily="34" charset="0"/>
              </a:rPr>
              <a:t>Имя существительное</a:t>
            </a:r>
          </a:p>
        </p:txBody>
      </p:sp>
      <p:pic>
        <p:nvPicPr>
          <p:cNvPr id="5" name="Рисунок 4" descr="C:\Users\1\Pictures\img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71638"/>
            <a:ext cx="3887788" cy="518636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5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42350" cy="2519363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 какому принципу разделены слова?</a:t>
            </a:r>
          </a:p>
        </p:txBody>
      </p:sp>
      <p:sp>
        <p:nvSpPr>
          <p:cNvPr id="11268" name="Text Box 37"/>
          <p:cNvSpPr txBox="1">
            <a:spLocks noChangeArrowheads="1"/>
          </p:cNvSpPr>
          <p:nvPr/>
        </p:nvSpPr>
        <p:spPr bwMode="auto">
          <a:xfrm>
            <a:off x="827088" y="19780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11269" name="Text Box 38"/>
          <p:cNvSpPr txBox="1">
            <a:spLocks noChangeArrowheads="1"/>
          </p:cNvSpPr>
          <p:nvPr/>
        </p:nvSpPr>
        <p:spPr bwMode="auto">
          <a:xfrm>
            <a:off x="1042988" y="21939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0" y="1700213"/>
            <a:ext cx="1547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учитель</a:t>
            </a:r>
          </a:p>
        </p:txBody>
      </p:sp>
      <p:sp>
        <p:nvSpPr>
          <p:cNvPr id="11271" name="Text Box 41"/>
          <p:cNvSpPr txBox="1">
            <a:spLocks noChangeArrowheads="1"/>
          </p:cNvSpPr>
          <p:nvPr/>
        </p:nvSpPr>
        <p:spPr bwMode="auto">
          <a:xfrm>
            <a:off x="1474788" y="26257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195513" y="1700213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медведь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635375" y="17002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дерево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5148263" y="170021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кот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940425" y="1700213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лист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7956550" y="170021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жук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6804025" y="170021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книга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1331913" y="170021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стол</a:t>
            </a:r>
          </a:p>
        </p:txBody>
      </p:sp>
      <p:sp>
        <p:nvSpPr>
          <p:cNvPr id="11279" name="Line 49"/>
          <p:cNvSpPr>
            <a:spLocks noChangeShapeType="1"/>
          </p:cNvSpPr>
          <p:nvPr/>
        </p:nvSpPr>
        <p:spPr bwMode="auto">
          <a:xfrm>
            <a:off x="4859338" y="2060575"/>
            <a:ext cx="0" cy="40322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468313" y="2205038"/>
            <a:ext cx="4176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Люди и животные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5003800" y="2205038"/>
            <a:ext cx="3024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Все остальные</a:t>
            </a:r>
          </a:p>
        </p:txBody>
      </p:sp>
      <p:sp>
        <p:nvSpPr>
          <p:cNvPr id="9270" name="WordArt 54"/>
          <p:cNvSpPr>
            <a:spLocks noChangeArrowheads="1" noChangeShapeType="1" noTextEdit="1"/>
          </p:cNvSpPr>
          <p:nvPr/>
        </p:nvSpPr>
        <p:spPr bwMode="auto">
          <a:xfrm rot="5400000">
            <a:off x="2817813" y="3814763"/>
            <a:ext cx="2879725" cy="9556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КТО?</a:t>
            </a:r>
          </a:p>
        </p:txBody>
      </p:sp>
      <p:sp>
        <p:nvSpPr>
          <p:cNvPr id="9272" name="WordArt 56"/>
          <p:cNvSpPr>
            <a:spLocks noChangeArrowheads="1" noChangeShapeType="1" noTextEdit="1"/>
          </p:cNvSpPr>
          <p:nvPr/>
        </p:nvSpPr>
        <p:spPr bwMode="auto">
          <a:xfrm rot="5400000">
            <a:off x="6804026" y="3716337"/>
            <a:ext cx="2952750" cy="936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ЧТО?</a:t>
            </a:r>
          </a:p>
        </p:txBody>
      </p:sp>
      <p:sp>
        <p:nvSpPr>
          <p:cNvPr id="11284" name="Text Box 58"/>
          <p:cNvSpPr txBox="1">
            <a:spLocks noChangeArrowheads="1"/>
          </p:cNvSpPr>
          <p:nvPr/>
        </p:nvSpPr>
        <p:spPr bwMode="auto">
          <a:xfrm>
            <a:off x="1116013" y="260350"/>
            <a:ext cx="7777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  <a:latin typeface="Garamond" pitchFamily="18" charset="0"/>
              </a:rPr>
              <a:t>Разделите слова на две группы</a:t>
            </a:r>
          </a:p>
        </p:txBody>
      </p:sp>
    </p:spTree>
    <p:extLst>
      <p:ext uri="{BB962C8B-B14F-4D97-AF65-F5344CB8AC3E}">
        <p14:creationId xmlns:p14="http://schemas.microsoft.com/office/powerpoint/2010/main" val="10502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9191E-6 L 0.10833 0.170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8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9191E-6 L 0.47639 0.1810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9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5549E-6 L -0.12587 0.2517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1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9191E-6 L 0.22066 0.23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9191E-6 L -0.40556 0.3486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17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786 L -0.0118 0.330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6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9191E-6 L -0.11806 0.432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2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9191E-6 L -0.71268 0.4432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22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55" grpId="0"/>
      <p:bldP spid="9258" grpId="0"/>
      <p:bldP spid="9259" grpId="0"/>
      <p:bldP spid="9260" grpId="0"/>
      <p:bldP spid="9261" grpId="0"/>
      <p:bldP spid="9262" grpId="0"/>
      <p:bldP spid="9263" grpId="0"/>
      <p:bldP spid="9264" grpId="0"/>
      <p:bldP spid="9266" grpId="0"/>
      <p:bldP spid="9267" grpId="0"/>
      <p:bldP spid="9270" grpId="0" animBg="1"/>
      <p:bldP spid="92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сенка львёнка и черепахи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7813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3716338"/>
            <a:ext cx="8713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 существительное – это _______________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4508500"/>
            <a:ext cx="4752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обозначает ___________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5516563"/>
            <a:ext cx="7129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отвечает на вопросы ______________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5963" y="3716338"/>
            <a:ext cx="2376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часть речи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3213" y="4508500"/>
            <a:ext cx="1873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6100" y="5516563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кто?   что?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1550" y="0"/>
            <a:ext cx="77041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rgbClr val="FF0000"/>
                </a:solidFill>
                <a:latin typeface="Segoe Script" pitchFamily="34" charset="0"/>
              </a:rPr>
              <a:t>Имя существительное</a:t>
            </a:r>
          </a:p>
        </p:txBody>
      </p:sp>
    </p:spTree>
    <p:extLst>
      <p:ext uri="{BB962C8B-B14F-4D97-AF65-F5344CB8AC3E}">
        <p14:creationId xmlns:p14="http://schemas.microsoft.com/office/powerpoint/2010/main" val="20878911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3152102-high-resolution-image-traffic-light-green-with-light3d-illustration-o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1" r="26863"/>
          <a:stretch/>
        </p:blipFill>
        <p:spPr bwMode="auto">
          <a:xfrm>
            <a:off x="2951018" y="332656"/>
            <a:ext cx="308956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71550" y="0"/>
            <a:ext cx="77041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rgbClr val="FF0000"/>
                </a:solidFill>
                <a:latin typeface="Segoe Script" pitchFamily="34" charset="0"/>
              </a:rPr>
              <a:t>Имя прилагательное</a:t>
            </a:r>
          </a:p>
        </p:txBody>
      </p:sp>
      <p:pic>
        <p:nvPicPr>
          <p:cNvPr id="5" name="Рисунок 4" descr="C:\Users\1\Pictures\img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3671888" cy="522922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779838" y="3441700"/>
            <a:ext cx="53641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3600" b="1" i="1">
                <a:solidFill>
                  <a:srgbClr val="99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Определяю я предметы</a:t>
            </a:r>
          </a:p>
          <a:p>
            <a:pPr eaLnBrk="0" hangingPunct="0"/>
            <a:r>
              <a:rPr lang="ru-RU" sz="3600" b="1" i="1">
                <a:solidFill>
                  <a:srgbClr val="99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со мной весьма приметны</a:t>
            </a:r>
          </a:p>
          <a:p>
            <a:pPr eaLnBrk="0" hangingPunct="0"/>
            <a:r>
              <a:rPr lang="ru-RU" sz="3600" b="1" i="1">
                <a:solidFill>
                  <a:srgbClr val="99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украшаю вашу речь,</a:t>
            </a:r>
          </a:p>
          <a:p>
            <a:pPr eaLnBrk="0" hangingPunct="0"/>
            <a:r>
              <a:rPr lang="ru-RU" sz="3600" b="1" i="1">
                <a:solidFill>
                  <a:srgbClr val="99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 вам надо знать, беречь! </a:t>
            </a:r>
          </a:p>
        </p:txBody>
      </p:sp>
    </p:spTree>
    <p:extLst>
      <p:ext uri="{BB962C8B-B14F-4D97-AF65-F5344CB8AC3E}">
        <p14:creationId xmlns:p14="http://schemas.microsoft.com/office/powerpoint/2010/main" val="29479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6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3141663"/>
            <a:ext cx="561657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000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b="1" dirty="0"/>
              <a:t>Светит (какое?)</a:t>
            </a:r>
            <a:r>
              <a:rPr lang="ru-RU" dirty="0"/>
              <a:t> </a:t>
            </a:r>
            <a:r>
              <a:rPr lang="ru-RU" b="1" dirty="0"/>
              <a:t>___________________солнце.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/>
              <a:t>Дует (какой?)_____________________ветерок.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/>
              <a:t>Звонко поет (какой?)_____________жаворонок.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/>
              <a:t>Поднялся (какой?)___________________ветер.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/>
              <a:t>Надвинулась (какая?)_________________туча.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/>
              <a:t>Сверкнула (какая?)________________молния.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/>
              <a:t>Загремел (какой?)____________________гром.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84888" y="2781300"/>
            <a:ext cx="25209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Verdana" pitchFamily="34" charset="0"/>
              </a:rPr>
              <a:t>Слова для справок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оглушительный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яркая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теплый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сильный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грозная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яркое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веселый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14342" name="Oval 12"/>
          <p:cNvSpPr>
            <a:spLocks noChangeArrowheads="1"/>
          </p:cNvSpPr>
          <p:nvPr/>
        </p:nvSpPr>
        <p:spPr bwMode="auto">
          <a:xfrm>
            <a:off x="7235825" y="836613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2268538" y="188913"/>
            <a:ext cx="5903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Вставьте подходящие по смыслу имена прилагательные</a:t>
            </a:r>
          </a:p>
        </p:txBody>
      </p:sp>
    </p:spTree>
    <p:extLst>
      <p:ext uri="{BB962C8B-B14F-4D97-AF65-F5344CB8AC3E}">
        <p14:creationId xmlns:p14="http://schemas.microsoft.com/office/powerpoint/2010/main" val="37168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1503E-6 L -0.37274 -0.3366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711E-6 L -0.37743 -0.08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4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104E-6 L -0.37813 -0.2878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4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428E-6 L -0.38767 -0.025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-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21965E-6 L -0.34757 -0.02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6647E-6 L -0.34878 0.2339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11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6185E-6 L -0.421 0.3634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9" y="18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сенка львёнка и черепахи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7813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3716338"/>
            <a:ext cx="8713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Имя прилагательное – это _______________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4508500"/>
            <a:ext cx="69135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обозначает _____________________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5516563"/>
            <a:ext cx="8569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отвечает на вопросы _____________________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5963" y="3716338"/>
            <a:ext cx="2376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часть речи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3213" y="4508500"/>
            <a:ext cx="4608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признак предмета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64050" y="5516563"/>
            <a:ext cx="46799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какой? какая? какое? какие?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71550" y="0"/>
            <a:ext cx="77041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rgbClr val="FF0000"/>
                </a:solidFill>
                <a:latin typeface="Segoe Script" pitchFamily="34" charset="0"/>
              </a:rPr>
              <a:t>Имя прилагательное</a:t>
            </a:r>
          </a:p>
        </p:txBody>
      </p:sp>
    </p:spTree>
    <p:extLst>
      <p:ext uri="{BB962C8B-B14F-4D97-AF65-F5344CB8AC3E}">
        <p14:creationId xmlns:p14="http://schemas.microsoft.com/office/powerpoint/2010/main" val="19044913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55650" y="260350"/>
            <a:ext cx="7704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rgbClr val="FF0000"/>
                </a:solidFill>
                <a:latin typeface="Segoe Script" pitchFamily="34" charset="0"/>
              </a:rPr>
              <a:t>Глагол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11638" y="4292600"/>
            <a:ext cx="49323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i="1">
                <a:solidFill>
                  <a:srgbClr val="99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без меня предметы?</a:t>
            </a:r>
          </a:p>
          <a:p>
            <a:pPr eaLnBrk="0" hangingPunct="0"/>
            <a:r>
              <a:rPr lang="ru-RU" sz="3200" b="1" i="1">
                <a:solidFill>
                  <a:srgbClr val="99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названья.</a:t>
            </a:r>
          </a:p>
          <a:p>
            <a:pPr eaLnBrk="0" hangingPunct="0"/>
            <a:r>
              <a:rPr lang="ru-RU" sz="3200" b="1" i="1">
                <a:solidFill>
                  <a:srgbClr val="99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я приду-</a:t>
            </a:r>
          </a:p>
          <a:p>
            <a:pPr eaLnBrk="0" hangingPunct="0"/>
            <a:r>
              <a:rPr lang="ru-RU" sz="3200" b="1" i="1">
                <a:solidFill>
                  <a:srgbClr val="99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в действие придёт.</a:t>
            </a:r>
          </a:p>
        </p:txBody>
      </p:sp>
      <p:pic>
        <p:nvPicPr>
          <p:cNvPr id="6" name="Рисунок 5" descr="C:\Users\1\Pictures\img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4140200" cy="573246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5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0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5"/>
          <p:cNvGrpSpPr>
            <a:grpSpLocks/>
          </p:cNvGrpSpPr>
          <p:nvPr/>
        </p:nvGrpSpPr>
        <p:grpSpPr bwMode="auto">
          <a:xfrm>
            <a:off x="1042988" y="476250"/>
            <a:ext cx="1944687" cy="3302000"/>
            <a:chOff x="657" y="346"/>
            <a:chExt cx="1225" cy="2038"/>
          </a:xfrm>
        </p:grpSpPr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703" y="346"/>
              <a:ext cx="104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700" b="1">
                  <a:solidFill>
                    <a:srgbClr val="000000"/>
                  </a:solidFill>
                </a:rPr>
                <a:t>Летит</a:t>
              </a:r>
              <a:endParaRPr lang="ru-RU" sz="3700"/>
            </a:p>
          </p:txBody>
        </p:sp>
        <p:sp>
          <p:nvSpPr>
            <p:cNvPr id="17418" name="Text Box 7"/>
            <p:cNvSpPr txBox="1">
              <a:spLocks noChangeArrowheads="1"/>
            </p:cNvSpPr>
            <p:nvPr/>
          </p:nvSpPr>
          <p:spPr bwMode="auto">
            <a:xfrm>
              <a:off x="703" y="890"/>
              <a:ext cx="9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700" b="1">
                  <a:solidFill>
                    <a:srgbClr val="000000"/>
                  </a:solidFill>
                </a:rPr>
                <a:t>Люди </a:t>
              </a:r>
              <a:endParaRPr lang="ru-RU" sz="3700"/>
            </a:p>
          </p:txBody>
        </p:sp>
        <p:sp>
          <p:nvSpPr>
            <p:cNvPr id="17419" name="Text Box 8"/>
            <p:cNvSpPr txBox="1">
              <a:spLocks noChangeArrowheads="1"/>
            </p:cNvSpPr>
            <p:nvPr/>
          </p:nvSpPr>
          <p:spPr bwMode="auto">
            <a:xfrm>
              <a:off x="657" y="1434"/>
              <a:ext cx="11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700" b="1">
                  <a:solidFill>
                    <a:srgbClr val="000000"/>
                  </a:solidFill>
                </a:rPr>
                <a:t>Цветут</a:t>
              </a:r>
              <a:endParaRPr lang="ru-RU" sz="3700"/>
            </a:p>
          </p:txBody>
        </p:sp>
        <p:sp>
          <p:nvSpPr>
            <p:cNvPr id="17420" name="Text Box 9"/>
            <p:cNvSpPr txBox="1">
              <a:spLocks noChangeArrowheads="1"/>
            </p:cNvSpPr>
            <p:nvPr/>
          </p:nvSpPr>
          <p:spPr bwMode="auto">
            <a:xfrm>
              <a:off x="657" y="1979"/>
              <a:ext cx="122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700" b="1">
                  <a:solidFill>
                    <a:srgbClr val="000000"/>
                  </a:solidFill>
                </a:rPr>
                <a:t>И хлеб </a:t>
              </a:r>
              <a:endParaRPr lang="ru-RU" sz="3700"/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987675" y="4581525"/>
            <a:ext cx="20891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700" b="1">
                <a:solidFill>
                  <a:srgbClr val="000000"/>
                </a:solidFill>
              </a:rPr>
              <a:t>ракета,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635375" y="5661025"/>
            <a:ext cx="39608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700" b="1">
                <a:solidFill>
                  <a:srgbClr val="000000"/>
                </a:solidFill>
              </a:rPr>
              <a:t>строят зданья,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804025" y="4941888"/>
            <a:ext cx="15938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700" b="1">
                <a:solidFill>
                  <a:srgbClr val="000000"/>
                </a:solidFill>
              </a:rPr>
              <a:t>сады,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716463" y="3860800"/>
            <a:ext cx="41767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700" b="1">
                <a:solidFill>
                  <a:srgbClr val="000000"/>
                </a:solidFill>
              </a:rPr>
              <a:t>в полях растёт.</a:t>
            </a:r>
          </a:p>
        </p:txBody>
      </p:sp>
      <p:pic>
        <p:nvPicPr>
          <p:cNvPr id="17415" name="Picture 14" descr="MSOffice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58273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5003800" y="188913"/>
            <a:ext cx="3744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Восстановите стихотворение</a:t>
            </a:r>
          </a:p>
        </p:txBody>
      </p:sp>
    </p:spTree>
    <p:extLst>
      <p:ext uri="{BB962C8B-B14F-4D97-AF65-F5344CB8AC3E}">
        <p14:creationId xmlns:p14="http://schemas.microsoft.com/office/powerpoint/2010/main" val="3648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20469 -0.110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0276 -0.5960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0625 -0.628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42569 -0.3942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  <p:bldP spid="71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сенка львёнка и черепахи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7813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" descr="http://for-foto.ru/uploads/posts/2010-03/1267706829_0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" r="51501" b="59059"/>
          <a:stretch>
            <a:fillRect/>
          </a:stretch>
        </p:blipFill>
        <p:spPr bwMode="auto">
          <a:xfrm flipH="1">
            <a:off x="4716463" y="1628775"/>
            <a:ext cx="20161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http://trikky.ru/files/2009/08/island.jpg"/>
          <p:cNvPicPr>
            <a:picLocks noChangeAspect="1" noChangeArrowheads="1"/>
          </p:cNvPicPr>
          <p:nvPr/>
        </p:nvPicPr>
        <p:blipFill>
          <a:blip r:embed="rId6" r:link="rId7">
            <a:clrChange>
              <a:clrFrom>
                <a:srgbClr val="CBF8FE"/>
              </a:clrFrom>
              <a:clrTo>
                <a:srgbClr val="CB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513"/>
            <a:ext cx="3492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1800" y="3716338"/>
            <a:ext cx="7453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Глагол – это _______________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4508500"/>
            <a:ext cx="69135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обозначает _____________________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5516563"/>
            <a:ext cx="8569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отвечает на вопросы _____________________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3213" y="3716338"/>
            <a:ext cx="2376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часть речи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3213" y="4508500"/>
            <a:ext cx="4608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действие предмета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6100" y="5516563"/>
            <a:ext cx="46799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что делает? что делают?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55650" y="260350"/>
            <a:ext cx="7704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rgbClr val="FF0000"/>
                </a:solidFill>
                <a:latin typeface="Segoe Script" pitchFamily="34" charset="0"/>
              </a:rPr>
              <a:t>Глагол</a:t>
            </a:r>
          </a:p>
        </p:txBody>
      </p:sp>
    </p:spTree>
    <p:extLst>
      <p:ext uri="{BB962C8B-B14F-4D97-AF65-F5344CB8AC3E}">
        <p14:creationId xmlns:p14="http://schemas.microsoft.com/office/powerpoint/2010/main" val="13931360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7921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9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Части  речи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357563"/>
            <a:ext cx="4319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FF0000"/>
                </a:solidFill>
                <a:latin typeface="Segoe Script" pitchFamily="34" charset="0"/>
              </a:rPr>
              <a:t>Имя существительное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48150" y="3357563"/>
            <a:ext cx="4895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FF0000"/>
                </a:solidFill>
                <a:latin typeface="Segoe Script" pitchFamily="34" charset="0"/>
              </a:rPr>
              <a:t>Имя прилагательное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071688" y="5000625"/>
            <a:ext cx="4464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>
                <a:solidFill>
                  <a:srgbClr val="FF0000"/>
                </a:solidFill>
                <a:latin typeface="Segoe Script" pitchFamily="34" charset="0"/>
              </a:rPr>
              <a:t>Глагол</a:t>
            </a:r>
          </a:p>
        </p:txBody>
      </p:sp>
      <p:sp>
        <p:nvSpPr>
          <p:cNvPr id="8" name="Стрелка вниз 7"/>
          <p:cNvSpPr/>
          <p:nvPr/>
        </p:nvSpPr>
        <p:spPr>
          <a:xfrm rot="1945918">
            <a:off x="2540000" y="1449388"/>
            <a:ext cx="431800" cy="19431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877476">
            <a:off x="6380163" y="1468438"/>
            <a:ext cx="431800" cy="1944687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71938" y="1571625"/>
            <a:ext cx="431800" cy="3240088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myshared.ru/9/893257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" b="8009"/>
          <a:stretch/>
        </p:blipFill>
        <p:spPr bwMode="auto">
          <a:xfrm>
            <a:off x="1691680" y="188640"/>
            <a:ext cx="730136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838200" y="533400"/>
            <a:ext cx="791026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Arial" charset="0"/>
              </a:rPr>
              <a:t>Я тетрадочку открою,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Arial" charset="0"/>
              </a:rPr>
              <a:t>Уголочком положу.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Arial" charset="0"/>
              </a:rPr>
              <a:t>Я от вас, друзья, не скрою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Arial" charset="0"/>
              </a:rPr>
              <a:t>Ручку я вот так держу.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Arial" charset="0"/>
              </a:rPr>
              <a:t>Сяду прямо, не согнусь,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Arial" charset="0"/>
              </a:rPr>
              <a:t>За работу я возьмусь.</a:t>
            </a:r>
          </a:p>
        </p:txBody>
      </p:sp>
    </p:spTree>
    <p:extLst>
      <p:ext uri="{BB962C8B-B14F-4D97-AF65-F5344CB8AC3E}">
        <p14:creationId xmlns:p14="http://schemas.microsoft.com/office/powerpoint/2010/main" val="9723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447800"/>
            <a:ext cx="3124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1371600"/>
            <a:ext cx="6861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Чик - чирик!</a:t>
            </a:r>
            <a:b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 зернышкам прыг!</a:t>
            </a:r>
            <a:b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Клюй, не робей!</a:t>
            </a:r>
            <a:b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Кто это?</a:t>
            </a:r>
          </a:p>
        </p:txBody>
      </p:sp>
      <p:sp>
        <p:nvSpPr>
          <p:cNvPr id="3076" name="AutoShape 2" descr="data:image/jpeg;base64,/9j/4AAQSkZJRgABAQAAAQABAAD/2wCEAAkGBhQQEBUSEBIQFRQVFBQUFRUSFBAQFBQXFRUVFBUVFxcYHCYeGBkjGRUUHy8hJCcpLCwsFR4xNTAqNSYrLCkBCQoKDgwOGg8PGiwkHyQsKSwsLSwqLCkqLCksLCwpLCkpLCwsKSwsLCwsKSksKSkpLCwsLCksLCksLCk2LCwsKf/AABEIALABCAMBIgACEQEDEQH/xAAbAAACAwEBAQAAAAAAAAAAAAAAAQIDBAUGB//EAD0QAAIBAgQDBwEFBQcFAAAAAAECAAMRBBIhMQVBUQYTImFxgZEyFCNCUqEHcoKxwRUWQ2Lh8PEzRGPC0f/EABoBAAIDAQEAAAAAAAAAAAAAAAADAQIEBQb/xAApEQACAgICAQQBAwUAAAAAAAAAAQIRAyESMQQTIkFhMgWx4RRCcZHR/9oADAMBAAIRAxEAPwD3N/WK/rFCegPPDv6/MPn5ijBgSgv6xX9fmEIEhf1+YX9YQgAfMPmOIGULh8/MPn5gTHABfMPn5jjtAsiOvn8w18/mSEcowIa+fzGPf5koQAXufmO/r8whAtEd/X5hf1+YoWgXGD5n5j9z8yNpIQAPn5hf1hCQAX9Y7+sUIAO/r8wB9fmKEAGT5mGvnACSEAIX9YRxQAqhCEeYwhCEACImMyN4EhmhmjAjtAmhXgDFCULkorwvFACcYMiDJWlWWQ4QhIAIQhAAhCECyYRxQkFkxxiRjgSOEIQAIQhABiBEBJQASxwhABWhHCAFFoWkos0eZCMIyYoABkJMyJEAGscSxwGLojHFGDKAELRwvABx3ihIaLIlCIRyoCvHEdL9Os8vxvtwlHMKXiYaXI8JPkb6xeXLHErkzTh8bJmdQVs9TaK46j5E+Y1u3zFhnVrc7EgX12nP/v8ALezpUA602v8AobazH/XRb0ja/wBLyxVs+vwnzTh3ao6NQr3v+EnbyKme14D2kTFXU2Wqouy8iPzL5dZphnjMy5PHljVnXtGICEcZwhaEawJC0LSUIAEIQgAQhCABCEIAUXihCPMgQhCABAiRBkoFkhQvAxMwG8rZYIQVgdoSCRgwihAESzRyIiNdfzJbqWCj0vzPkIvJkjBW3QyGOU3UVZYJVVxSp9bKPUi59r3nJ4j2ooociZqr8whCp/Ex19r3PSePxvH6ld89bJSy8x3QFgdL2QMPm858/PivxOpi/TJS/Jnoe1HaDKvd02I/NYHX/wCT5nj8WSTcacwANbbET67wjs/R4hQYF7Ob+K4ZWJ/LztPnHavsTicHUy1copt9Nb/D/wAoLfhM5WRzyS5SO/40sOLH6ce1/s81j8RnAIJ0FjoPneQ/s5GpZxiEzXIZCjqVOmQFjp4iTrsMpuRPd8N7K0lp752BB2BB8lPMS+v2SoV9lam/56ZF9eTIRlaNhCjPl8pz0tHz/hfE6VAD7usWN8xDplK7Wy20Nxe953+BcUr1sVSq4WnVCoSxbKWsLagZQbi2h33keOfs2ekpNCoalidGApkj16+sx4LtDhKS0wlDEtWygM64hqALnKLL3ZHhGo95oh2YpU/s+scI7aUazCnU+4qnRUq6K5/yMbX9DrPQes8Fhuy+MxOmJNChRNvCT9srEDYXa6r6kz2+Fw/d01QM7BQFBc5mNup5zp45Sa9yOTljCL9rLo1ijjRJKEjeSEACEIQAIQhAAhAwgBnhFeF46xI4jC8INpBFX0K8JCoSuoF5gxhq1GGUZRzmf10+kPeBr8mdPLBwLbQpA2tflGw5QuUnQVGPRlpUCGvfSaIQjFHiKbvYRkiIyQoZ7A5dTYXPPnfyi82Xgvsdix83b6OJxLi2hFmGlwtsvu3M+4E853mKxRYBaopDdrd2zC3Jt1XraexxdAUHYMFZzra9wOmY+UwPiqmXKSLMR3jKBYqD9I6A7ThZIuUrm7PQYJcY8ccV/wBOIeyFTKL1KaaBgMtgB6XEw4vsgoIzOlVtNRdQp5XPWdLjHE6lQ+JwoJBsbDTYL6AATz3HeNCguXPcbWUasfSJ5QT9qNPDK17pJG3+1KmCNqboCOgz/qeU1L+1p2Q0sYlCvSYWKumW68xcafIniMfjswUnNcgmwGptttM/C+GPiXudF5rrp0v6wjKV/ReeKFe7s+k8P43gilqVM0qJ1UBs2U7ZACSf+ZqwqJmtSqA21CnQn/WcKv2YpLh1p008SnMWDHfc395z8BUBYmxzX62tNSjZzGke34nQNRCLEXBGotefDuHYRlx1NMhYjEKMnM2qDSfRqnEqiAhndkWw1J8N/PmJ4+hX+z4xMUGNTJVOe9rob6G/veMoWvlH30jXTa5/nCV4esHRXUghlDAjYgi+kstOuujkdErwigIAOEIQAneF5CMGAEoQBivABwhCAGaRzSkVSdhAIeoh6kn0iXjiu2W5x7yVNMx1NhFSw/OJUveK4yk/cxilCP4o2s65LLMl5KkmUHXeCp10lsdR0Uy3LZKk1pWYywhG/YnvSFE7hRcmw/WVVsYqaFhm6DUjzt0iSvmN7WHVyFBH9BeZ83kxhpdmrD40sm3pFya2Ivc7AbidCn2owtFLI9N6gYU7Ai3espYID1sCT05meE4/xd2vTaqMPSvawBavW/dQeJE5AneYVrnC4aocNTqhqrJSRdC7NqSzAXYWW/MamcfJnbfezsY/GVfQsfxnEPXau4ZU+lUUZQ1+ZHIdBuZy6mJrVnJclaYOi3IuR/SZkxK4YsCzVcSR4iWL0qJO4v8Ajqk720F950FVkUtXPjfUjSyA/SgHIaTNKUjdjhG+jBhaLVKr4l75aasKan8wFrgcxMfDOw1fFurLmzNrZ9lB1uSdus9RgPEDkUkgalQDYdLHz6TtGsyUgCCL6m4yn3G8bjg5Cs2b0/g4GM/ZXUphcuLpFkvqt9WPQ8hLeGdlxhbmpiaJvYlVVy5YC1r7Eby2rin6ke4P8pixisVVn66XsfeP9JGV+Tkd2zZxbEju8qaAn59Z52pQyupW+t7n/fSdfBYXvNW2HKaqVBHbKtgQdztb+kbVCeRj4jg89M52UUgpZzrnAUGzLbobG3lPHYls7VE+5ZitMj7sI7KwGq2sGcXVrXH6kT3/ABGnTphgbsMnLT6tyD5zx2A4QrVKFWipIepXw7K9nUCjbKR00K/MlEJ0fVuySkYKiGzGyAAsLEjkSOR8p15k4Thu6oIlgMotYbDnpNc6kejlSdthHaFoSSAhCEACMCKOADihFACWaKKEAI/ZxbQytsSiGzEA+Zsbem8hTU7BiPicDifZus1YslUhW/O9/UBQmnzM+RzvWzRCMHt6OniOO0wbXdv3VAHyxAmb+8AJstMfxVqIPwpJmJuyFQjw4kofIEi8dLsvVH/e1fPLTAv754q876GJYFts6dTjeVLkUwR5s38t5nxHEatgyGna3NGfTfqI/wCwWKFftNa5BF7IN5XR4K60wtSvidABemqOTby3iX662NTwS0c3EcYrg2asFv8AkRFPtoTL8HiSzXZ6pvoM7Ek9fDsJa/BkLEpVHrVHdNfqQRcTzGO48qVu6w7rWqM3dq1PSkG5jOdyPLSZ5ZMj1KzVDHjr20e2p4xVBI7tEXcsQBfa5M8txJquMqgsatKgpvTRVviKxH+Jk0yLfYtacqtxPuqytjK7U1pNmp0aJUV3I0DuRcUkte2a7WO061TtNnW1OyoeQbJc9Wc5nc+bX9BM2Rv+01wgu5FtHhwXZUogbjN31dv3n2B9JpHF6VFkV2y02cXV3FNW6ZrkEre1+tpyquCxFUXNTu0/8KMzEebtsPiU8N7Kt3vgwz1G3apU8Vl6nMbfJiVjk3bHPNGqRzqPBKqt9obLVqVGJopTy1EF9c/Rm18K7c22tLqOHbvPvXR6xJ+771H7q+9yPqqHm1rAaCfS8d2eSvSFNlpKFC3qNUYuSRqMuvxa0B2Qw+FyihTprpdmyJn9dNpqWFvtmV+Uk6SOTw6iKNAEbnewIF/U6285hxhdmzWIHPWdvH5V2Y/zJ9BsJysc1lzc+nKPVJUY5NylbMZohRc8vS0w1wztduQ09JvoVQpUkMRcly34m5ADYC8qqEMxJ0HWWsKKkqkqFQbaGb8HTIJSmgPh8V+t77xUKY8NgZvp0AA24zdOksVbowYjhq1j3bqMpVs9ib3YWUA+Uv7Ndm6VFwKdOwpgE87ub2PrpL6FHJduVz56LznY4VRK0wW+piXPvsPiPwRuQjLL2myEITcYhmKEIAMQiBjvAAjtIiTzSCUrFFGTFJIYQhCAGUGahVBHimfLFVPSRkWky2N7ouKA7SrLaTpG0dSQDSpldpNrSBjURgtGfiOAGIpGkz1FVvq7tspYc1J6HmJzsP2MwiJkWkAvS5N524RcoRk9obHJKKpM8PisDTFVlw2VQNCvc12fMCQdCgG/MGbaGFqLlFdGte9zYX/gvf8AlPWXPUyFTDKxuVUnqQCfmZJ+L8pmmPkvpozYjiFHuxkSx2+8AuPQA7esKHEBSS63UnUW015N0PvE/CabCwsPPUkSp/CctwtNQAdizW2vaZcuKUHvo04skZLXZmwGCbvTUrOzEk/USb39eU3cT4kQLDa1gBoJT9pDGyjwjkLaesjUpB1zEjSw06gXIlEMMTeKzVL32A5eQEhjbDcAk9JqFPvDr9Kj/iZMVhjfbXl5CQBz6hvudBsJqo0LgX685bSwgPL+suYi+4v67QiVlIu7sD2sP5y2mNPTn6zDQxNxfqdD6S+gGqHw7Aj5j47dCZM00qPenL+EWvboDe3vOtKMJQFNco9/My+dDHDgjFknyYRxQjBY4CEBAEO0LQhKl6QWhCECQtCEIEUOKEIBSKIxKlJXfaXS+nortbJMdpJqYOsbJpeVZohXdIY647JJSuN4mFt4LcRFrmN2UTQmhaSMRqAaGVbVEKNsSvf1kiJBEF7y80rWJ6Xtvp5yVOlss4WQC9JXVw4cWYG3PleSamL/AIiW2CNYLpufOZ+67tPDSZ2BAGZxfU3LANyHUxTyJ6LxxVsnS4WgUhRYHQnNrbnb1672nOxfDCjC3hFvCg18PUzf9ss2QowNgbCzH9JCq7lxlyUwTqamWoVA1sy3C3PIXI6zPJwS/g0wU7/kxUqrAg00YD8xF72OtpyuK8SVlqqpdnBW7LaxY3LLrvZRuNp1uKU6mNd6BZvD3YHdlaIYEa5iAS9zpZbKLTk/ZwMTUoIAgw9NbiqwQGoxFgT5k77WEyTUuSSXZsjxScmzBxTitWlSDd33YYWBLKS/kBfWYaLYis1KmQqivbKu5KNmu5I5WBmntFUugp5HSpfK4ylqVNhqArG1kYXsdr6m15i7JYBqmK7skoaNMBUKsyjxWqIS9rsFLWtpe+ukOL5cbLR48XKl8noeyuDqYijnqhVAd0XLoCqm1h5DUD0nrKFAKLKP9ZClSZNPAQNAAuQAdABpH9oI3R/ax99504QjA5M5ubbLrRRUqwZQRsf929ZKOQpihHaFpJFMcIQlS4RGEAIA1YRohIuBcDprIClqSSbnpoJZQY0/o0vvbaRv4BJfJGK8sNfNvY+kiVt5jrI5bqQOHzEIQvCWIszE2OsYpldtpNqd5DFVytrGmFGjZyR8W3MpJ8dForkXtUBEiBMi4pWHhV281VsvyQJeKwA109dJEciWi08bfRJmkY1ZW/EPmSVR1AHM9JMska7KrFK+iB2vMbUi7aGW4nE5bm4KE6Hnb0jwSA6hl185mcr6NUVxW0UoalM7IelySCfOdEVvBpuToBcDXe8z8UpBaaszbsyqLEs2UXJHtHwvM1MnJbmM29rSrkm+yUnXReKJ1s2Um5JUC+2+vPQCYqGJNXVPClz94w8Tm9jlX/2PxNOIrlqWVLh2sCTbwi+tud5VUxeRxTVAPpt4wAb2AAGUge8X6yg+Rf0nNOJXi6Hd2qIQGuqm9znUkXB11I3B5RDDgtVaunh0UM/0aNdcpvyXMT1M1VcUzK7BEbl4tS4H4hsAvMW3tOBx7HNi6q4bD6BR422QACxqEeugF9zLSnKbqiYQUFadkcVx5qlbu8Ijl0U+JbKwB6n8K76c5LhFPJTFavZqjgvVYgEBajCmAwO4VaV/ednhHDEwyBKYPVmOruR+JjzPlymdMDagBUB7x2NlF/AoJClrfSNtfOE4cMib7KwkpQqPXR5TtXgMtRPs6LSD08jpTJQmn3ikioNlJFiNNNAZ6vBUEcoU0SlmyIb5lLL3bBidfCARbzB2llLh9JSFCi7JUzZiXY5iua7Ek7zLjsO1KrTxFMMc7JRrLyYE5UqAfmB8JPMGO48ZchblzSgvg7N4ryOGzOwBQKG+ls4Iv+U7WN9IqrkaKuY5rNrYLY2bU7kdJoUosyvHJdlVQFWzKtwfqH9R5zQGvqNoSpvC2brpJ6Kpl4hEscksEIrecFe+23XrItBTHCEJIBAiEIAIy2i+hWVwtIkrQLTEFvtHJUq2UEW1tpCJeaiXBGZHLgFWbnz1PQExphwp2W5N721+ZwMHWqDYN6WMvqY2p0YexmX1WnpG/wBFS7Z3chkWNtLb/p6zl4XjbJobn1Bl9TiRY3A/SMj5NqmKfjVtM0UsGqaKAOfneW91vsfI7SgYwc7/AAZfTqA7TQnGXX7Gd8ovf7kVw2liE91vMGJwqNUWmKQZj+JGNPKTsCZ119+vn7TjY3EAV0zM9NCczslMuFRULEuRqDp0trvM2WXHo04k5dksYlOkvhZybWs759b65SdvScSh24NANYLUVELOFGYKu12NrAx4/CuGDO7lS4dEZCrqr2az/lIN/D+G4ubzL2hqvRwNR6yXy4im1FCSdL+NWA0ellvpbW8zceTpaNN8ds6/Y3ilHEKXos9TxHMXuSCdSo6AAi3lOjxGsAXJAXWyk+K19yBy0v8AM4v7N8CtChWdEdEq4lnpo1wVQBQtxyJ9+U3dqKJTSm7VbnO110BPIWk7gkFKTZp4nxmnQOlTxFbd2ALAX3/e5TF2cxOZqjJTzGo17AqCAugBPIazN2c7NVKtZa9dfCQzANvcWC3B5c528dg2oszBhTVjnqFUvcqPCigbX6w5tvlfZKikuFG0Y5UYIReo2i5bsFJBNydjsZxvsH3oatXq5gWy2YIqtezWtuCLb+k1UqqhmrhWVF8Kqb3/ADO2l7EhUQAHQA9ZzKaOMNUFZahyt3hTKzVcj/eCwG415HYSXSfJ7/yV2/atE+L8R+z1UUGqxdkUAXZzmJz2AvbLYE35TYmGOVu+q/Sah8LWQBDmDDmdrmYsPiXeqq06OgQs1aor96uwK2IGU5SeXWPtFhg6hKJa1SnURXIOYIytckLqAeenISE1tkyTpI2V+z9CqT/1FFQakO7MBo11Ym42HlpNeDJqNWINT7t1Q94LZ7qCtRfI6gjyllGuO7ul3exOq+HQaLp5WsJzqNIO7paqneKjn6gVYJawvsRfbymnSkmjNtxdnVkagGU3ta3PacGl2mTDnucXVpisujaP4tAQ48NrEW97idvvc1gNAbbgEEdJp9RNMy+m00WU1trc+8lKBm1CpsRYm9iJfTpMfwkDr+Ee8lTVEcZX0Rd7tlBO3i10OugjQxvQsxYEEEC1tRcTLxHFGkQFsTb39ItZYpWMeOTkarwmbDYsPcZWBXcMLGaQPIx0XasW1ToIXg3nf4MFQkXAPwYWQF4S2nhgRe4B95KnhfEAb6yHNImmZHq5SpGtza0J1cXwazKwG0U5s8kXKx6ar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7" name="AutoShape 4" descr="data:image/jpeg;base64,/9j/4AAQSkZJRgABAQAAAQABAAD/2wCEAAkGBhQQEBUSEBIQFRQVFBQUFRUSFBAQFBQXFRUVFBUVFxcYHCYeGBkjGRUUHy8hJCcpLCwsFR4xNTAqNSYrLCkBCQoKDgwOGg8PGiwkHyQsKSwsLSwqLCkqLCksLCwpLCkpLCwsKSwsLCwsKSksKSkpLCwsLCksLCksLCk2LCwsKf/AABEIALABCAMBIgACEQEDEQH/xAAbAAACAwEBAQAAAAAAAAAAAAAAAQIDBAUGB//EAD0QAAIBAgQDBwEFBQcFAAAAAAECAAMRBBIhMQVBUQYTImFxgZEyFCNCUqEHcoKxwRUWQ2Lh8PEzRGPC0f/EABoBAAIDAQEAAAAAAAAAAAAAAAADAQIEBQb/xAApEQACAgICAQQBAwUAAAAAAAAAAQIRAyESMQQTIkFhMgWx4RRCcZHR/9oADAMBAAIRAxEAPwD3N/WK/rFCegPPDv6/MPn5ijBgSgv6xX9fmEIEhf1+YX9YQgAfMPmOIGULh8/MPn5gTHABfMPn5jjtAsiOvn8w18/mSEcowIa+fzGPf5koQAXufmO/r8whAtEd/X5hf1+YoWgXGD5n5j9z8yNpIQAPn5hf1hCQAX9Y7+sUIAO/r8wB9fmKEAGT5mGvnACSEAIX9YRxQAqhCEeYwhCEACImMyN4EhmhmjAjtAmhXgDFCULkorwvFACcYMiDJWlWWQ4QhIAIQhAAhCECyYRxQkFkxxiRjgSOEIQAIQhABiBEBJQASxwhABWhHCAFFoWkos0eZCMIyYoABkJMyJEAGscSxwGLojHFGDKAELRwvABx3ihIaLIlCIRyoCvHEdL9Os8vxvtwlHMKXiYaXI8JPkb6xeXLHErkzTh8bJmdQVs9TaK46j5E+Y1u3zFhnVrc7EgX12nP/v8ALezpUA602v8AobazH/XRb0ja/wBLyxVs+vwnzTh3ao6NQr3v+EnbyKme14D2kTFXU2Wqouy8iPzL5dZphnjMy5PHljVnXtGICEcZwhaEawJC0LSUIAEIQgAQhCABCEIAUXihCPMgQhCABAiRBkoFkhQvAxMwG8rZYIQVgdoSCRgwihAESzRyIiNdfzJbqWCj0vzPkIvJkjBW3QyGOU3UVZYJVVxSp9bKPUi59r3nJ4j2ooociZqr8whCp/Ex19r3PSePxvH6ld89bJSy8x3QFgdL2QMPm858/PivxOpi/TJS/Jnoe1HaDKvd02I/NYHX/wCT5nj8WSTcacwANbbET67wjs/R4hQYF7Ob+K4ZWJ/LztPnHavsTicHUy1copt9Nb/D/wAoLfhM5WRzyS5SO/40sOLH6ce1/s81j8RnAIJ0FjoPneQ/s5GpZxiEzXIZCjqVOmQFjp4iTrsMpuRPd8N7K0lp752BB2BB8lPMS+v2SoV9lam/56ZF9eTIRlaNhCjPl8pz0tHz/hfE6VAD7usWN8xDplK7Wy20Nxe953+BcUr1sVSq4WnVCoSxbKWsLagZQbi2h33keOfs2ekpNCoalidGApkj16+sx4LtDhKS0wlDEtWygM64hqALnKLL3ZHhGo95oh2YpU/s+scI7aUazCnU+4qnRUq6K5/yMbX9DrPQes8Fhuy+MxOmJNChRNvCT9srEDYXa6r6kz2+Fw/d01QM7BQFBc5mNup5zp45Sa9yOTljCL9rLo1ijjRJKEjeSEACEIQAIQhAAhAwgBnhFeF46xI4jC8INpBFX0K8JCoSuoF5gxhq1GGUZRzmf10+kPeBr8mdPLBwLbQpA2tflGw5QuUnQVGPRlpUCGvfSaIQjFHiKbvYRkiIyQoZ7A5dTYXPPnfyi82Xgvsdix83b6OJxLi2hFmGlwtsvu3M+4E853mKxRYBaopDdrd2zC3Jt1XraexxdAUHYMFZzra9wOmY+UwPiqmXKSLMR3jKBYqD9I6A7ThZIuUrm7PQYJcY8ccV/wBOIeyFTKL1KaaBgMtgB6XEw4vsgoIzOlVtNRdQp5XPWdLjHE6lQ+JwoJBsbDTYL6AATz3HeNCguXPcbWUasfSJ5QT9qNPDK17pJG3+1KmCNqboCOgz/qeU1L+1p2Q0sYlCvSYWKumW68xcafIniMfjswUnNcgmwGptttM/C+GPiXudF5rrp0v6wjKV/ReeKFe7s+k8P43gilqVM0qJ1UBs2U7ZACSf+ZqwqJmtSqA21CnQn/WcKv2YpLh1p008SnMWDHfc395z8BUBYmxzX62tNSjZzGke34nQNRCLEXBGotefDuHYRlx1NMhYjEKMnM2qDSfRqnEqiAhndkWw1J8N/PmJ4+hX+z4xMUGNTJVOe9rob6G/veMoWvlH30jXTa5/nCV4esHRXUghlDAjYgi+kstOuujkdErwigIAOEIQAneF5CMGAEoQBivABwhCAGaRzSkVSdhAIeoh6kn0iXjiu2W5x7yVNMx1NhFSw/OJUveK4yk/cxilCP4o2s65LLMl5KkmUHXeCp10lsdR0Uy3LZKk1pWYywhG/YnvSFE7hRcmw/WVVsYqaFhm6DUjzt0iSvmN7WHVyFBH9BeZ83kxhpdmrD40sm3pFya2Ivc7AbidCn2owtFLI9N6gYU7Ai3espYID1sCT05meE4/xd2vTaqMPSvawBavW/dQeJE5AneYVrnC4aocNTqhqrJSRdC7NqSzAXYWW/MamcfJnbfezsY/GVfQsfxnEPXau4ZU+lUUZQ1+ZHIdBuZy6mJrVnJclaYOi3IuR/SZkxK4YsCzVcSR4iWL0qJO4v8Ajqk720F950FVkUtXPjfUjSyA/SgHIaTNKUjdjhG+jBhaLVKr4l75aasKan8wFrgcxMfDOw1fFurLmzNrZ9lB1uSdus9RgPEDkUkgalQDYdLHz6TtGsyUgCCL6m4yn3G8bjg5Cs2b0/g4GM/ZXUphcuLpFkvqt9WPQ8hLeGdlxhbmpiaJvYlVVy5YC1r7Eby2rin6ke4P8pixisVVn66XsfeP9JGV+Tkd2zZxbEju8qaAn59Z52pQyupW+t7n/fSdfBYXvNW2HKaqVBHbKtgQdztb+kbVCeRj4jg89M52UUgpZzrnAUGzLbobG3lPHYls7VE+5ZitMj7sI7KwGq2sGcXVrXH6kT3/ABGnTphgbsMnLT6tyD5zx2A4QrVKFWipIepXw7K9nUCjbKR00K/MlEJ0fVuySkYKiGzGyAAsLEjkSOR8p15k4Thu6oIlgMotYbDnpNc6kejlSdthHaFoSSAhCEACMCKOADihFACWaKKEAI/ZxbQytsSiGzEA+Zsbem8hTU7BiPicDifZus1YslUhW/O9/UBQmnzM+RzvWzRCMHt6OniOO0wbXdv3VAHyxAmb+8AJstMfxVqIPwpJmJuyFQjw4kofIEi8dLsvVH/e1fPLTAv754q876GJYFts6dTjeVLkUwR5s38t5nxHEatgyGna3NGfTfqI/wCwWKFftNa5BF7IN5XR4K60wtSvidABemqOTby3iX662NTwS0c3EcYrg2asFv8AkRFPtoTL8HiSzXZ6pvoM7Ek9fDsJa/BkLEpVHrVHdNfqQRcTzGO48qVu6w7rWqM3dq1PSkG5jOdyPLSZ5ZMj1KzVDHjr20e2p4xVBI7tEXcsQBfa5M8txJquMqgsatKgpvTRVviKxH+Jk0yLfYtacqtxPuqytjK7U1pNmp0aJUV3I0DuRcUkte2a7WO061TtNnW1OyoeQbJc9Wc5nc+bX9BM2Rv+01wgu5FtHhwXZUogbjN31dv3n2B9JpHF6VFkV2y02cXV3FNW6ZrkEre1+tpyquCxFUXNTu0/8KMzEebtsPiU8N7Kt3vgwz1G3apU8Vl6nMbfJiVjk3bHPNGqRzqPBKqt9obLVqVGJopTy1EF9c/Rm18K7c22tLqOHbvPvXR6xJ+771H7q+9yPqqHm1rAaCfS8d2eSvSFNlpKFC3qNUYuSRqMuvxa0B2Qw+FyihTprpdmyJn9dNpqWFvtmV+Uk6SOTw6iKNAEbnewIF/U6285hxhdmzWIHPWdvH5V2Y/zJ9BsJysc1lzc+nKPVJUY5NylbMZohRc8vS0w1wztduQ09JvoVQpUkMRcly34m5ADYC8qqEMxJ0HWWsKKkqkqFQbaGb8HTIJSmgPh8V+t77xUKY8NgZvp0AA24zdOksVbowYjhq1j3bqMpVs9ib3YWUA+Uv7Ndm6VFwKdOwpgE87ub2PrpL6FHJduVz56LznY4VRK0wW+piXPvsPiPwRuQjLL2myEITcYhmKEIAMQiBjvAAjtIiTzSCUrFFGTFJIYQhCAGUGahVBHimfLFVPSRkWky2N7ouKA7SrLaTpG0dSQDSpldpNrSBjURgtGfiOAGIpGkz1FVvq7tspYc1J6HmJzsP2MwiJkWkAvS5N524RcoRk9obHJKKpM8PisDTFVlw2VQNCvc12fMCQdCgG/MGbaGFqLlFdGte9zYX/gvf8AlPWXPUyFTDKxuVUnqQCfmZJ+L8pmmPkvpozYjiFHuxkSx2+8AuPQA7esKHEBSS63UnUW015N0PvE/CabCwsPPUkSp/CctwtNQAdizW2vaZcuKUHvo04skZLXZmwGCbvTUrOzEk/USb39eU3cT4kQLDa1gBoJT9pDGyjwjkLaesjUpB1zEjSw06gXIlEMMTeKzVL32A5eQEhjbDcAk9JqFPvDr9Kj/iZMVhjfbXl5CQBz6hvudBsJqo0LgX685bSwgPL+suYi+4v67QiVlIu7sD2sP5y2mNPTn6zDQxNxfqdD6S+gGqHw7Aj5j47dCZM00qPenL+EWvboDe3vOtKMJQFNco9/My+dDHDgjFknyYRxQjBY4CEBAEO0LQhKl6QWhCECQtCEIEUOKEIBSKIxKlJXfaXS+nortbJMdpJqYOsbJpeVZohXdIY647JJSuN4mFt4LcRFrmN2UTQmhaSMRqAaGVbVEKNsSvf1kiJBEF7y80rWJ6Xtvp5yVOlss4WQC9JXVw4cWYG3PleSamL/AIiW2CNYLpufOZ+67tPDSZ2BAGZxfU3LANyHUxTyJ6LxxVsnS4WgUhRYHQnNrbnb1672nOxfDCjC3hFvCg18PUzf9ss2QowNgbCzH9JCq7lxlyUwTqamWoVA1sy3C3PIXI6zPJwS/g0wU7/kxUqrAg00YD8xF72OtpyuK8SVlqqpdnBW7LaxY3LLrvZRuNp1uKU6mNd6BZvD3YHdlaIYEa5iAS9zpZbKLTk/ZwMTUoIAgw9NbiqwQGoxFgT5k77WEyTUuSSXZsjxScmzBxTitWlSDd33YYWBLKS/kBfWYaLYis1KmQqivbKu5KNmu5I5WBmntFUugp5HSpfK4ylqVNhqArG1kYXsdr6m15i7JYBqmK7skoaNMBUKsyjxWqIS9rsFLWtpe+ukOL5cbLR48XKl8noeyuDqYijnqhVAd0XLoCqm1h5DUD0nrKFAKLKP9ZClSZNPAQNAAuQAdABpH9oI3R/ax99504QjA5M5ubbLrRRUqwZQRsf929ZKOQpihHaFpJFMcIQlS4RGEAIA1YRohIuBcDprIClqSSbnpoJZQY0/o0vvbaRv4BJfJGK8sNfNvY+kiVt5jrI5bqQOHzEIQvCWIszE2OsYpldtpNqd5DFVytrGmFGjZyR8W3MpJ8dForkXtUBEiBMi4pWHhV281VsvyQJeKwA109dJEciWi08bfRJmkY1ZW/EPmSVR1AHM9JMska7KrFK+iB2vMbUi7aGW4nE5bm4KE6Hnb0jwSA6hl185mcr6NUVxW0UoalM7IelySCfOdEVvBpuToBcDXe8z8UpBaaszbsyqLEs2UXJHtHwvM1MnJbmM29rSrkm+yUnXReKJ1s2Um5JUC+2+vPQCYqGJNXVPClz94w8Tm9jlX/2PxNOIrlqWVLh2sCTbwi+tud5VUxeRxTVAPpt4wAb2AAGUge8X6yg+Rf0nNOJXi6Hd2qIQGuqm9znUkXB11I3B5RDDgtVaunh0UM/0aNdcpvyXMT1M1VcUzK7BEbl4tS4H4hsAvMW3tOBx7HNi6q4bD6BR422QACxqEeugF9zLSnKbqiYQUFadkcVx5qlbu8Ijl0U+JbKwB6n8K76c5LhFPJTFavZqjgvVYgEBajCmAwO4VaV/ednhHDEwyBKYPVmOruR+JjzPlymdMDagBUB7x2NlF/AoJClrfSNtfOE4cMib7KwkpQqPXR5TtXgMtRPs6LSD08jpTJQmn3ikioNlJFiNNNAZ6vBUEcoU0SlmyIb5lLL3bBidfCARbzB2llLh9JSFCi7JUzZiXY5iua7Ek7zLjsO1KrTxFMMc7JRrLyYE5UqAfmB8JPMGO48ZchblzSgvg7N4ryOGzOwBQKG+ls4Iv+U7WN9IqrkaKuY5rNrYLY2bU7kdJoUosyvHJdlVQFWzKtwfqH9R5zQGvqNoSpvC2brpJ6Kpl4hEscksEIrecFe+23XrItBTHCEJIBAiEIAIy2i+hWVwtIkrQLTEFvtHJUq2UEW1tpCJeaiXBGZHLgFWbnz1PQExphwp2W5N721+ZwMHWqDYN6WMvqY2p0YexmX1WnpG/wBFS7Z3chkWNtLb/p6zl4XjbJobn1Bl9TiRY3A/SMj5NqmKfjVtM0UsGqaKAOfneW91vsfI7SgYwc7/AAZfTqA7TQnGXX7Gd8ovf7kVw2liE91vMGJwqNUWmKQZj+JGNPKTsCZ119+vn7TjY3EAV0zM9NCczslMuFRULEuRqDp0trvM2WXHo04k5dksYlOkvhZybWs759b65SdvScSh24NANYLUVELOFGYKu12NrAx4/CuGDO7lS4dEZCrqr2az/lIN/D+G4ubzL2hqvRwNR6yXy4im1FCSdL+NWA0ellvpbW8zceTpaNN8ds6/Y3ilHEKXos9TxHMXuSCdSo6AAi3lOjxGsAXJAXWyk+K19yBy0v8AM4v7N8CtChWdEdEq4lnpo1wVQBQtxyJ9+U3dqKJTSm7VbnO110BPIWk7gkFKTZp4nxmnQOlTxFbd2ALAX3/e5TF2cxOZqjJTzGo17AqCAugBPIazN2c7NVKtZa9dfCQzANvcWC3B5c528dg2oszBhTVjnqFUvcqPCigbX6w5tvlfZKikuFG0Y5UYIReo2i5bsFJBNydjsZxvsH3oatXq5gWy2YIqtezWtuCLb+k1UqqhmrhWVF8Kqb3/ADO2l7EhUQAHQA9ZzKaOMNUFZahyt3hTKzVcj/eCwG415HYSXSfJ7/yV2/atE+L8R+z1UUGqxdkUAXZzmJz2AvbLYE35TYmGOVu+q/Sah8LWQBDmDDmdrmYsPiXeqq06OgQs1aor96uwK2IGU5SeXWPtFhg6hKJa1SnURXIOYIytckLqAeenISE1tkyTpI2V+z9CqT/1FFQakO7MBo11Ym42HlpNeDJqNWINT7t1Q94LZ7qCtRfI6gjyllGuO7ul3exOq+HQaLp5WsJzqNIO7paqneKjn6gVYJawvsRfbymnSkmjNtxdnVkagGU3ta3PacGl2mTDnucXVpisujaP4tAQ48NrEW97idvvc1gNAbbgEEdJp9RNMy+m00WU1trc+8lKBm1CpsRYm9iJfTpMfwkDr+Ee8lTVEcZX0Rd7tlBO3i10OugjQxvQsxYEEEC1tRcTLxHFGkQFsTb39ItZYpWMeOTkarwmbDYsPcZWBXcMLGaQPIx0XasW1ToIXg3nf4MFQkXAPwYWQF4S2nhgRe4B95KnhfEAb6yHNImmZHq5SpGtza0J1cXwazKwG0U5s8kXKx6ar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8" name="AutoShape 6" descr="data:image/jpeg;base64,/9j/4AAQSkZJRgABAQAAAQABAAD/2wCEAAkGBhQSEBQUEhQUFBUSFRAUFBQQFBQUFBQWFBQVFRQUFRUXHCYeFxkjGhQUHy8gIycpLCwsFSAxNTAqNSYrLCkBCQoKDgwOGg8PGiwkHB8sKSwtKSwsLCwsKSksLCwpKSksKSwpLCwsLCwpLCkpLCkpLCkpKSkpKSwsLCksKSkpKf/AABEIAMIBAwMBIgACEQEDEQH/xAAbAAABBQEBAAAAAAAAAAAAAAADAAECBAUGB//EAEMQAAEEAAQDBQUFBQYFBQAAAAEAAgMRBBIhMQVBUQYiYXGBEzKRobEUYsHR8CNCUuHxBxUWcpKiJDNTgsIXNENzg//EABoBAAMBAQEBAAAAAAAAAAAAAAECAwAEBQb/xAArEQACAgEDAwQCAQUBAAAAAAAAAQIRAxIhMQRBURMiYXEykTMjYqGxwRT/2gAMAwEAAhEDEQA/ANwhRKReogr5NosIlDe5GIQJAhQzBOlSBtRyogSNCg3hDa/VFkCBlVVwZlpjkVpVRhVhpSMwa0gVBpRWhKASI1MApLJBFSZSTFWSGRBygQplNSazDBqfIiNCK1iVyAV8iWRWXNAQi4JdZgRapNapikxKm5hREtUSiKJCZSGAkpkQsSaxU1AIBiI2FTa1GapuQtAxEkQikobktmIJJJIGK7SpNCHGiOci5hSCckF6b2qiXWhbCRc1RAUlLKijEKTGNEypnOVBQYaitCiiNCkxhwFIFMix4Unw800IuT2Npb4IhykCjMwg6/AIn2MdfiF0rFIdYpAAmcjjCk+6QfLf4Ib4SNxSRpx5A4tAgiNCiGIgUpSEIlSz0oSFDzJQ0TL7SpQaUxcUrRh3pmgp2hSQSFHSTJFMaxWkFG01rBCBymHqvmSzLUEM6RDL0MuTZk6iCieZJQtMm0hBmSkJ06aRhUMiiomsf2iNGUFrFYhan0mJBEASyKQQToAOQqq96tSBVHtVlTASjcrTCqkYVuJtkAc0koWFBGitUn8QIKqcZ4iIHiN+jqGhqxYsWOS5riXaDvU3Qn4r1MOH040dkNKR0knGaO5/XRJvHRy/BcLi+JnMLO+v9U8HEzY/mq+mVU4nfDi/MEE8w0gH81oYXH5tzp/CSLXDw4rSya/W2yPgePPzUABWl180jgNszuZogRbfhdqoXIWAxZJ11J8TqteXgxLM7SB903fouPL07buKOXLjrdGS5yipSsLTR5KNrm00QJAJ6TApwUjQGOApBqYKYCFCkCFElSe5Ac5GgEiUxQyU4K1BHtMklSMUYZKkQNT5VQIKkkWklrCBIUC1SzILnoRiBIK1iKxVmy2igoSQWHtDe5RtO1T0iECUN6nK9ALk8U7CDxGMZGLe4NG2prXooR9s442/s8xN7sbrXgd/opyFrgWuAcDoQ4WD5grmuMdkoo43TRvdFWzDq1x6N1sfNer00oLlb+Q0A7QYtk7y5rnsl0oOY45qGhBrQrBghlJJFmtDYuvyRMJxh4OUnu3Rzm2jxN8h0XXdjv7PX4iH2r5XRtkIIaytW8yenl4LvdJWZWcO+V7nkOaHWaBt3d/yjquu4fwEuBytcACBTtSKGt14rcn4HgMCcz3ZpN7LgXamjQvl5c0fh3afDGMlrwwC9HaWkbvgdbGPPw57WglmUA63v619PFWOFcJL3CgLPTbxtaPDeNskxZhlpzJBbCKI+V+mgXYYLs3DY0Ba12bvCxsa9Ndkjgysc1ckOFdlWijbnEVbjWX0Cs8dxGQBoz6WKYcrT/3VofVaHE+KiFmgB2ADSAdegpc9JxDOSTqeYdenoUmRxgq7gi5TdvgDHCHtAMcumozOBcPN494fFDxXDHN1bqOmtj8008zgRlO+wQDxqQE3YoA66ij0K4XFS5LShqIBEaE7CXnl9D4KboyN1yzi0c04OI7U5UWlOVNIkDehOCK5Dci3RqBFMCncmaEqdmomFNoTNCknQSSRUbTkos1CSTJJbCUHlV3TI0zlVy2VdPYcsQG1eY1U4NFaEqTkUnSRQvbKD5UrBQ0xQHOTSS2nYAjEFEMiB2zcBw4Oa6reA+7t33R0H5K7FHmcGjmaW52h7Hx4nBeya4tLDnBq7dVUV6PTK3YyPG+zWAkxU4jitvMuq61oON6Cr052fh77wfgzcNAyEOc4MFZnG3PJ1cXHrZOq5vsn2fiwrKijDpm0Hvb3jmrXSzl6Vfouoje+9a+q75S7ASOZ7W9i/tFOZlDq/ev8Oeq4n/0pma7vSNA661r5r1otedc5F+AGiq4vhwf75cRzHI+KnbXA2z5OW7N8Ew2Ef7zpputZaB5AHktbjuKlpha4wgHvU4FxB5aigrY4c1l+yFHTduvjqqxibmOc2fEA/JTlNlIpBuHsZlGgPi6ifMnr5K63AsdoNP1yvZZbsTlsUCBVEVfw5Kzg8cL108K/Bci+Sr+Aw4K0EkF18i5wIHyWdjoMrSS0u500E30Fcgt2GYHmD6pOdGHjOR5bfPZUcUxFJ2eeyS4lpLmNBA1y7d3TMweI/Xjr4Tipkja5wq9OhB/hI69Ku1r8flgoeyaWkHdugPzorksXg2TRva+iGkFoYDmYOo17wB1y7/wkbFJJP2svp1RujpCyq5g7EbFQJVTgVCJrDIXOG+fvDfuua/8AeaWkdNRtyGk/CkC+XUahceSGl7HLPFpKjigvcrLmoT41C7JAC5O0pOYh2mUTFkOTEoTXKYTUYmCpAoabMg0YMkg5kkKMZkj1FgTFFjYulR2HYRgUyEzCjNZaSqYpWKG8lXTAonDrOjNmU4lGgkRpsKhx4ekE0KaHCQPagk7art8PIMtmlw2D7rgTtzWrBjXEuI90HS+gBs+G3zXodNL2jVZvSYh1ERgAC+VD0ATVdk6m/p/UfBZIxzjRdpzobVyVmPHgki9TZ+P6+a6tRqLXtd99b2QJsURzvxO/xQJH7+prx5phKCLI1/W6Rsah5Jrq7F0QfwsbfRDnjvlfjr9FHICLAoHfQaefqrDGU0Vry0SPcZbFaPC/qlGXDku0ofG/kr4On1RW0VPSNqKkGHINbqfEOGFzNA4+DCGu9CTR8ircZAR/ttBMoruDU72PNeLMxERJa12UXbZMoFfdcDd+nosVuNLnNu4zejicpb4tf/4u0PKl7A7K6/wWdjOy2HlGrRr0AH0SuK7F45n3Obh4UX4dsrJInPt4fl9wlriD0LSdD01WVHxyZhIadRoWhxP+124/7l0x7FGNmXDzFgFkNLRYJ3p4p3zWDD2UxDZS5+Q/e118Tpr6lIoc2F5Eza4ZijLGHEZSbBHQgqw8LMhw+IZNbpGGOiHMbHl5aEHr6rRXn5IpS2OOdXsCc1AdGrOVQe1USEABTCakQNRaGIFRARSzS+XU7LMx/aGCH3n5j0b+aaOKUuEA0KTLlz28byY2vEpK3/jn8GNjLqrDI0IBFY9RC2TDEVhQ2qdqLluAMCpBqrhyKx6zYpGSJCEKsuTQiwSkuxkrAui0Q2Y4taQNzQ8h0+qtuFLLxsZDt6B1XX08qdDx+TTw+JsEny9Bp9SovxJaTXPb5fzWA3GuG2wtJ3ENN9r/AJLvHo6NuNLnWa2GnmNfp8kYT63tpz6LB4S4kGzrvfjutOPFc960+iBqL8cnjVnz8P15K2waak6+SpQkEXfy0Vq6HVEVlxqcxqk15PPqVZilRAO5mih7J24P42rUZQ3yUfraVxCmQbptp4crUhiRahK8V+SrSR3zUncR+S99o1Uz3tVlOno77IkWLKykFxJcVw47pHRY3EuIsgiMkhoD4k9B4rdxrWviLiQMgJd5c15b2jacVj2xEuELXNaL5t3c4HqdVJ9Prnq7EZItcNxuLx0ntGH2MUbiWOIJBI0oAVmPjyXa4bH+2PsZRlma0VL+5LoNOX8qVB3EoIWBthoaMoa3kBt4LmOM9vI9Wsbpe51OnMeK6IKctnGo+AX2OwniyXnpuXcuNUsHjHbGGEUzvu67AJNxZ4pgw1udk7bDHEhrXAHRjrOo8RsfguXZ/Z3iD7z4xrqC5xI67BFYsUN5MDVEZOOYrGHLCHOJOuXRrR4k6DzWlgP7PS4h2Jkuv3IvoXn8ArPDuBYvCCoHQua4jM3UX494fir8faoxvyYuIwk+6W95rj4G6QnklLbE1/0xYZ2TwoFewZp1BJ9SSktWOZjgCJGUfvBOuSs3yYxRiEWORYEeKJKvQ4hHRQLNhrkYKhFOrUcq5ZqgPcKAnBpIPTZda6qLthSFJigNOqmMYI2C+Z+qp4vDETtF7AlHxsOYBpHP6BPVFk6iXXuDmA9VSxEViiiNNNA6JnIqTT2JtmPiabpWqE3CgtsLVxmAzMz7Ua8VmMJF/gvVhK1bKJ2Ew8bm6jY7rTw7NPPdBwwsAKxE7K6inCWmSACuSsRG9iqgeAnbihY5X+CKFNNrh8N+qIzUH8OSzXzi/wBfD5o8btEbFo0YJtgd9fr/ADCWLNjQ6rMMtGut/T+qjicUQ2/gtYaDlxTCet1lQceaSQTtV+ux8kDF8cjZqXdaHP4Kbix0zVmk0sEDzQjjGMFuIH66LleJ9sRs0b8jqf5LmsXxqbEuyRsLiOg13O55DxKZYe7M5+Dqe0nbJjmmONwaK1IJt1VueX8lxLu0j2nukkC657+fkoYzhcocRI3KSbAqx6HmrOE7PTSU1sdeJ7u+yutK4JO2QwrhPKPbyuZGdyxoc8eTb/XReicB7K4HLmgDMQ4VrIbeP/zNAegtc/w/+zwXc8tAUS1lCvCyt2FmAwxaWtBIHvF73UR61aScXPuFOjSxmHzaBpjezVjtwCORG4B25qwx/t2B7RTwS2Zmxa4GrPnz8fNZmL7eRgF16DTkfJZXCu2jHYwZdpu48dTVBw8a09AprB7XFvY1p7HU/ZK95zR6qw3DQ+7IGv8AB4BF+S897TcdxMUj4zG9wu2vAJa5n7rgR1HwNhZ2F47iw5pEcl3be64/C1lghDcXY67H4TDiRw+zc/8A43PDfQA0EliM7W4xor7PJp90/kkq6l5QbQCKIq2QaV1mGChO0ALy/Wt0KkVsNi9VqRz6LCcNVp4QaJ5wvcyRoRzLZgw1ta7xWCxq1cJjPdb4qGlIZEsTDcwP3SPmFbxUNAE9FMQ3Iw+JHyUOPvohvJSkmxnwZZmsp2lADVcwmHLjt0Rq3SJXZddEBEOrtfRYcseVxB9PL9fRb+LeM1DZoAVTGYMPb4jULt16Z124GizHwmKFkHyv6KxLidOqpTwZTfWh4GxY/FVxLVhdKdlS5JjaU2Ym1lyS9d/HmnZNSYxuOm0R8Lj63WH9s03VOfi4B3rmskZ0dNiOJAO+drI4hxZ1D2bhqRpV2PXmuR4t2nfeVvPS/NW5A52GxDmm/s/sq3JJsGk+iuQJplHi/GJGzvaaBFNJHPxoaA6quzEPldkYHOef4QSfPyWlg+F/b3Me8ZMoDX5MturY+HwOy9G7PcDigADGtH1PiTuUzklsuQNd2edwdjHNynFPrMR+zZ3n+rtm+lrZwgcIw1uTDMFXlDSSfN1knxXQ9r+LiNuRot5IDWtAznxb3r+S5OLs5PMB7Z/s22TQ7zyDyPIfNJKUV+bF+h5uMQxGy/2pHM5swI8zVeiEztm+SxHG4gAk5Gkkac+i3cD2NwzNSzOeshzfLb5Ln+M4J3D5mzQ/8px1b0PTySRzwk9MQWzAxHGp5CbeaPIlbfZjg/2kPEr35RRplAE+JpdNwx+GxozCKPMALDgL13Wxh8A2NtMYGj7oofJJmzySqqYVSOcn7EQFoaM4rY5r+qzv8Bta4FsrgQbGg5Ls5GlBcFwRy5l3AFwH7SHITckRy7aEHUD10Pqh+zIOorzUuHtBlyE0JWuYfOtCPHf4Km3Bzx+7Lnyiss4uz4uH5K2VRnFSbpsPJbpOq/8AebueHeD93vD0N6pKHoPyv2bSUHyUs7F4pXp26LE4hGU+LHvuBAm4u3LbwMq5SM05bGCxK65rbYyZ0sLMx01V/D4JwcLBWTw3HFr2nddIzjzNnCj4ri0sZF3CGnFvSvmjYvKQWyC+iBDI1zrYbzDTwIT41j8llptJdOmPsYPsdaW9w2PI2z0tUuDRgyai1axmJHeaCL6DdWxKnq8Eku5TJsk9SVNqHGEalLVuIU8Xgg4efy5g+hWJisBeh0OxPQ8j5FdI5BkjB3HgfFdEJ0OpUcNxTFewLRJevy5X4hJ5dkD2d5vUa/oKPGuHmad9nMeV/wAA0H68VSk7WvZGGRtaxwBYZK3DdAQzYHTf5LsWppVyUktKB8Q4iGN1OU7hvM34LmpcW57rJoC6CeeXMcxOZxOpJsqBOoPTkdfj4LpiqJPcsYLAyTHugkDcnRo8yur4VL9nhmjeb9rlJIFgagEmz3taWXwrCT4jWJoibsXAkD0HNdJgexzWNzZs8m5L9WHq0t6Hqo5MsYumxouiHZ3GFtiOJ0hNat7rAf8AM5bc+AklsveYwdhGbI8SSN/ED1V6JtAaV4DYIlrilnl22M3ZnwcNZGbAJcdC95zOPqVYaUpXJmLmbcnbMW49lm9pMB7XCyN55SR5t1C04lHE3kdQs5TQ66J4bNMBxHZHhkc8B3ZIx1Z2Gj1F9V1MXDHtGk8nrX5LlOwkro8RLE8ZSdS08qK7srpzSlGWz2MuCnlnGglsfeaClc4/6Z820radSeVhKTZ5Q5hcxgAe05mk2Na29VZ4hiJGzPHsgWg6EO3vW/moz+6fI/LVX+Lf8y+rWH/aEks39JulswmSce7/AKJ/1JI9hJQ9f+1AM98FrPxOCtbwiQnwBM8tcDHHYjh9FTw+GpdDiMKCq/2VUWZ0JRBgobHzG4XRcLw008JHtA/KDlbNEMp83DX1WTHmG1Glt4btnHG2nNykdEsMrT2YTLjZLAc74WR5dy17mj4bLdwfa92IaA2EuoUcjm2fjS5vjXEpMX7hysO4PNWuG8KcxgLXezy/vnT+q6oZNXKC6rYt4vtTFhmuqKX2nMOaRXjoKVDA8eOJOaHDucQKL/db6k6K/j+NMYzniH1+6L/2jb1WJK+eSMvmmbhYtgyKi8+FXQV1CEbTQPo6F+PhjZ+2kax/RpzV4KgztfhSa9s0eazYeyWHID3Z33RzSPOt9QNFPE8QgiGWONprTusFBRcYT/GL/wBAo2cPxqGQHJI11dFicT7R06mGgDTid/TosPGcX0vRo3ytoa+iwOI8Qzag6gHQfiumHTxjuDY6niz8jvbMdmdARbW6e0jIaarpXPqsLjuAZO8SwytqTKXM0BbpRJHI6bKxwWDFYiEBrQAwENkeaDm3ZZVd7W9VePD5YXMk+zMLwDZjIIJ272x+C3qRi6tWXlJSRjcO7Eyyu0/Zs0779z4hu5+S63h3Y+CEe7ndzdJR+A2Clw3tDGAfbl0b3GyHMcGDkAD0WtHOyT3Hsd/lcL+C58ksr+vgkqsC2MDb5IsZSc2twpsauWToLHTZkUJOjUdYpWkKlGE7o1NjU6kghmOTlyHlSTJmo43H/suLMdylaB+C7QLje2oyT4aTo6r9QuyidbQeoCfPL2xfwBd0SCYlPSjS51K0Ei4aeavdpG0IXfxR1/p/qs2aSttUXG8ebiIY25croy4OBuxsByog1y6K+OGrHO/gDKPtElCklz+kCzWkI5Ko9yrGchIOKjCDityl2O4KLmqJNHVEghdIaaL/AFzV0tXArAscbpH/ALgDrfM5rG9Ce8VLE8XjwpyMb7ad2gDRZB8uSqRcGdI4Pxbi8nUR/uM8DXvH5Lph0yh7p7vwgID/AImF5MHAX1oXuGnx2CHLwrFYqvbS5B/DFqf9R0WtLiWRDIGAAaCtAPKtlmY3tJlFF3d8NF1xhPhVFfthBf4Ogj96WUO6h+vy0TGOCEd1ud38U5znwoHQfBc9xLtaSaahM4diMUAWNc1v7zpDlF+A3PwVklBe5/tm+jXx/ahpFONkdD8vJZE/FHv0jbZOzQCT56LWwfYZjTcpLz0bYb+ZW/hcMyMUxoaPuilKXUxX4mo4/BdiZ5u9K4Rg8ved8tAuo4Z2Qw8NENzuH70hzfAbBabJEeNcmTNOfcKRMDTRDkKMAhStXDTTCyrM0HcA+az5eBwuN5cp6sJafkr8jVDMuiM2lsDsVocHMwVHMSP4ZQHj47pfbsSz34WSDrG7KfgVpRKT2pnnb5pimaztIzXNFMwjllLvmAit7TYfm4t/zsc1WiQoHKdwD6KEpY3zD9M1ii4rC/aVh9aR2yNOzmnycFSkwER3Y34BUn8Biuw3L/lJH0TRWJ+V/kJvi+hTErA/utw9yaRvrf1Q8Q/GRt7kgkrkRqVaOKD4kCwX9oMP/Dtd/C8Fb3CMRmgjPVrfouQ4nxmWXDPdJ7Nwa4B8bm04dCtjgU0pw7CzJVCgb0HRUzY6xpN8MC5OkCi9UMHxFxkMb2gOADradCCtDLa42tLphBYes4zENH3iBZ5DVAnaMxrayrMmFDmusDY1fI1oVDDxgOAOxXS5VjS8hog3B6JlqvwmuhbXLVOpjaDnW7I8WydJJk4FQGdbQblwri3Q6ajQ/EJJK/R/kYy+FxAMkdQzF1F1DMR0J3VTEuN78ykkvTCZfEnmtzuOa5DizzZ1O5SSTRNM3uw+HaQXFrSRsSASPVds3ZJJeT1f8plwQlQCkkliYJGrUaSSZhQUKL0klz5AMqTqtzTpLR4N2LcSIU6Sk+QIqyKDEkk3YDCFRKSSETIgnCSSvEU4/jTf+JkHItFjkfMc12MTA1jA0ADKNAKGySS7Oo/hiOuGU4P/AHh/+sfVbrU6S8+fb6AibvdKqzbeh/BJJXycR+isDJEp6n4lMkkpC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5128" name="Picture 8" descr="http://t1.gstatic.com/images?q=tbn:ANd9GcT0DTjTzTQfqJxZYJgHvkD2kd0SQbrpjAhYEZ3ige5sa5RtLo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4102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4876800"/>
            <a:ext cx="5867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prstClr val="black"/>
                </a:solidFill>
                <a:cs typeface="Arial" charset="0"/>
              </a:rPr>
              <a:t>В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р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бей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43800" y="533400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0" b="1" smtClean="0">
                <a:solidFill>
                  <a:srgbClr val="FF0000"/>
                </a:solidFill>
                <a:cs typeface="Arial" charset="0"/>
              </a:rPr>
              <a:t>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2667000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0" b="1" smtClean="0">
                <a:solidFill>
                  <a:srgbClr val="FF0000"/>
                </a:solidFill>
                <a:cs typeface="Arial" charset="0"/>
              </a:rPr>
              <a:t>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533400"/>
            <a:ext cx="9985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96200" y="2667000"/>
            <a:ext cx="9985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6633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319 C -0.22396 0.26921 -0.44775 0.52592 -0.50365 0.6590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2569 C 0.00468 0.02592 0.19461 0.18842 0.38454 0.351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9" grpId="0"/>
      <p:bldP spid="9" grpId="1"/>
      <p:bldP spid="11" grpId="0"/>
      <p:bldP spid="11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447800"/>
            <a:ext cx="3124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62000" y="457200"/>
            <a:ext cx="8001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Кар-кар-кар!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кричит плутовка.</a:t>
            </a:r>
            <a:b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Ну и ловкая воровка!</a:t>
            </a:r>
            <a:b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Все блестящие вещицы</a:t>
            </a:r>
            <a:b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Очень любит эта птица!</a:t>
            </a:r>
            <a:b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И она вам всем знакома,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Как зовут её? …</a:t>
            </a:r>
          </a:p>
        </p:txBody>
      </p:sp>
      <p:pic>
        <p:nvPicPr>
          <p:cNvPr id="23554" name="Picture 2" descr="Картинка 1 из 10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762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3124200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0" b="1" smtClean="0">
                <a:solidFill>
                  <a:srgbClr val="FF0000"/>
                </a:solidFill>
                <a:cs typeface="Arial" charset="0"/>
              </a:rPr>
              <a:t>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66975" y="4876800"/>
            <a:ext cx="39211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prstClr val="black"/>
                </a:solidFill>
                <a:cs typeface="Arial" charset="0"/>
              </a:rPr>
              <a:t>в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р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на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762000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0" b="1" smtClean="0">
                <a:solidFill>
                  <a:srgbClr val="FF0000"/>
                </a:solidFill>
                <a:cs typeface="Arial" charset="0"/>
              </a:rPr>
              <a:t>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43800" y="609600"/>
            <a:ext cx="9985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00" y="3124200"/>
            <a:ext cx="9985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0493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8.33333E-7 -3.33333E-6 0.18958 0.13473 0.37969 0.270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8.33333E-7 0.00023 0.12292 0.30717 0.24635 0.614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447800"/>
            <a:ext cx="3124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38200" y="1371600"/>
            <a:ext cx="7772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В дом чужого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не пущу,</a:t>
            </a:r>
            <a:b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5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Без хозяина грущу.</a:t>
            </a:r>
          </a:p>
        </p:txBody>
      </p:sp>
      <p:pic>
        <p:nvPicPr>
          <p:cNvPr id="2050" name="Picture 2" descr="Всё понимает, сказать ничё не может / Human s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33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4876800"/>
            <a:ext cx="37734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prstClr val="black"/>
                </a:solidFill>
                <a:cs typeface="Arial" charset="0"/>
              </a:rPr>
              <a:t>с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бака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43800" y="533400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0" b="1" smtClean="0">
                <a:solidFill>
                  <a:srgbClr val="FF0000"/>
                </a:solidFill>
                <a:cs typeface="Arial" charset="0"/>
              </a:rPr>
              <a:t>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2514600"/>
            <a:ext cx="9985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54785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24896 0.26921 -0.47275 0.52592 -0.52865 0.659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447800"/>
            <a:ext cx="3124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38200" y="381000"/>
            <a:ext cx="7772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Рогатая, хвостатая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 стояла и молчала.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Хвостатая, рогатая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внезапно замычала.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Кто это хвостатый?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Кто это рогатый?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Кто это мычал?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Ну-ка, угадал?</a:t>
            </a:r>
          </a:p>
        </p:txBody>
      </p:sp>
      <p:pic>
        <p:nvPicPr>
          <p:cNvPr id="3074" name="Picture 2" descr="http://i03.fsimg.ru/1/tlog_box/1751/1751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4572000"/>
            <a:ext cx="3778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prstClr val="black"/>
                </a:solidFill>
                <a:cs typeface="Arial" charset="0"/>
              </a:rPr>
              <a:t>к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р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ва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457200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0" b="1" smtClean="0">
                <a:solidFill>
                  <a:srgbClr val="FF0000"/>
                </a:solidFill>
                <a:cs typeface="Arial" charset="0"/>
              </a:rPr>
              <a:t>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2895600"/>
            <a:ext cx="9985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7600" y="304800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0" b="1" smtClean="0">
                <a:solidFill>
                  <a:srgbClr val="FF0000"/>
                </a:solidFill>
                <a:cs typeface="Arial" charset="0"/>
              </a:rPr>
              <a:t>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96200" y="2667000"/>
            <a:ext cx="9985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8094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8.33333E-7 0.00023 0.18976 0.31273 0.37969 0.625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319 C -0.22396 0.26921 -0.44775 0.52592 -0.50365 0.6590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600200"/>
            <a:ext cx="3124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62000" y="457200"/>
            <a:ext cx="8001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Гребешок аленький, </a:t>
            </a:r>
            <a:b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Кафтанчик рябенький, </a:t>
            </a:r>
            <a:b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Двойная бородка, важная походка. </a:t>
            </a:r>
            <a:b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</a:br>
            <a:r>
              <a:rPr lang="ru-RU" sz="4800" b="1" i="1" smtClean="0">
                <a:solidFill>
                  <a:prstClr val="black"/>
                </a:solidFill>
                <a:latin typeface="ScriptC" pitchFamily="2" charset="0"/>
                <a:ea typeface="ScriptC" pitchFamily="2" charset="0"/>
                <a:cs typeface="ScriptC" pitchFamily="2" charset="0"/>
              </a:rPr>
              <a:t>Раньше всех встаёт, голосисто поёт.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81200" y="838200"/>
            <a:ext cx="5334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905000" y="3733800"/>
            <a:ext cx="4572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Пет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380682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5029200"/>
            <a:ext cx="30813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smtClean="0">
                <a:solidFill>
                  <a:prstClr val="black"/>
                </a:solidFill>
                <a:cs typeface="Arial" charset="0"/>
              </a:rPr>
              <a:t>п</a:t>
            </a:r>
            <a:r>
              <a:rPr lang="ru-RU" sz="8800" smtClean="0">
                <a:solidFill>
                  <a:srgbClr val="FF0000"/>
                </a:solidFill>
                <a:cs typeface="Arial" charset="0"/>
              </a:rPr>
              <a:t>_</a:t>
            </a:r>
            <a:r>
              <a:rPr lang="ru-RU" sz="8800" smtClean="0">
                <a:solidFill>
                  <a:prstClr val="black"/>
                </a:solidFill>
                <a:cs typeface="Arial" charset="0"/>
              </a:rPr>
              <a:t>тух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48600" y="762000"/>
            <a:ext cx="812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2895600"/>
            <a:ext cx="879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 b="1" smtClean="0">
                <a:solidFill>
                  <a:srgbClr val="FF0000"/>
                </a:solidFill>
                <a:cs typeface="Arial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1005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556E-17 C -0.20955 0.24792 -0.41893 0.49653 -0.47118 0.625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432</Words>
  <Application>Microsoft Office PowerPoint</Application>
  <PresentationFormat>Экран (4:3)</PresentationFormat>
  <Paragraphs>167</Paragraphs>
  <Slides>26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3_Office Theme</vt:lpstr>
      <vt:lpstr>7_Office Theme</vt:lpstr>
      <vt:lpstr>8_Office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 какому принципу разделены слова?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2017-05-01T20:58:19Z</dcterms:created>
  <dcterms:modified xsi:type="dcterms:W3CDTF">2017-05-04T18:54:41Z</dcterms:modified>
</cp:coreProperties>
</file>