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4" r:id="rId6"/>
    <p:sldId id="278" r:id="rId7"/>
    <p:sldId id="260" r:id="rId8"/>
    <p:sldId id="285" r:id="rId9"/>
    <p:sldId id="261" r:id="rId10"/>
    <p:sldId id="262" r:id="rId11"/>
    <p:sldId id="265" r:id="rId12"/>
    <p:sldId id="266" r:id="rId13"/>
    <p:sldId id="279" r:id="rId14"/>
    <p:sldId id="286" r:id="rId15"/>
    <p:sldId id="273" r:id="rId16"/>
    <p:sldId id="274" r:id="rId17"/>
    <p:sldId id="275" r:id="rId18"/>
    <p:sldId id="288" r:id="rId19"/>
    <p:sldId id="293" r:id="rId20"/>
    <p:sldId id="294" r:id="rId21"/>
    <p:sldId id="295" r:id="rId22"/>
    <p:sldId id="296" r:id="rId23"/>
    <p:sldId id="289" r:id="rId24"/>
    <p:sldId id="298" r:id="rId25"/>
    <p:sldId id="290" r:id="rId26"/>
    <p:sldId id="291" r:id="rId27"/>
    <p:sldId id="292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277" r:id="rId36"/>
    <p:sldId id="27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BEC6A-076C-484A-AC25-BBEB563BB53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</dgm:pt>
    <dgm:pt modelId="{D7F1541F-8A94-45EC-856F-20D6BD403619}">
      <dgm:prSet phldrT="[Текст]"/>
      <dgm:spPr>
        <a:xfrm>
          <a:off x="374968" y="247448"/>
          <a:ext cx="8140432" cy="495213"/>
        </a:xfrm>
        <a:prstGeom prst="rect">
          <a:avLst/>
        </a:prstGeom>
        <a:gradFill rotWithShape="0">
          <a:gsLst>
            <a:gs pos="0">
              <a:srgbClr val="AC956E">
                <a:hueOff val="0"/>
                <a:satOff val="0"/>
                <a:lumOff val="0"/>
                <a:alphaOff val="0"/>
                <a:tint val="45000"/>
                <a:satMod val="200000"/>
              </a:srgbClr>
            </a:gs>
            <a:gs pos="30000">
              <a:srgbClr val="AC956E">
                <a:hueOff val="0"/>
                <a:satOff val="0"/>
                <a:lumOff val="0"/>
                <a:alphaOff val="0"/>
                <a:tint val="61000"/>
                <a:satMod val="200000"/>
              </a:srgbClr>
            </a:gs>
            <a:gs pos="45000">
              <a:srgbClr val="AC956E">
                <a:hueOff val="0"/>
                <a:satOff val="0"/>
                <a:lumOff val="0"/>
                <a:alphaOff val="0"/>
                <a:tint val="66000"/>
                <a:satMod val="200000"/>
              </a:srgbClr>
            </a:gs>
            <a:gs pos="55000">
              <a:srgbClr val="AC956E">
                <a:hueOff val="0"/>
                <a:satOff val="0"/>
                <a:lumOff val="0"/>
                <a:alphaOff val="0"/>
                <a:tint val="66000"/>
                <a:satMod val="200000"/>
              </a:srgbClr>
            </a:gs>
            <a:gs pos="73000">
              <a:srgbClr val="AC956E">
                <a:hueOff val="0"/>
                <a:satOff val="0"/>
                <a:lumOff val="0"/>
                <a:alphaOff val="0"/>
                <a:tint val="61000"/>
                <a:satMod val="200000"/>
              </a:srgbClr>
            </a:gs>
            <a:gs pos="100000">
              <a:srgbClr val="AC956E">
                <a:hueOff val="0"/>
                <a:satOff val="0"/>
                <a:lumOff val="0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Государство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6E05FB7B-7D53-4634-A2AA-36DE0F454179}" type="parTrans" cxnId="{34399CE4-077F-4B8B-B6E2-71741DE32889}">
      <dgm:prSet/>
      <dgm:spPr/>
      <dgm:t>
        <a:bodyPr/>
        <a:lstStyle/>
        <a:p>
          <a:endParaRPr lang="ru-RU"/>
        </a:p>
      </dgm:t>
    </dgm:pt>
    <dgm:pt modelId="{05208788-52B2-4371-B97B-1485AD6F3BC5}" type="sibTrans" cxnId="{34399CE4-077F-4B8B-B6E2-71741DE32889}">
      <dgm:prSet/>
      <dgm:spPr>
        <a:xfrm>
          <a:off x="-4477169" y="-686595"/>
          <a:ext cx="5333631" cy="533363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9050" cap="flat" cmpd="sng" algn="ctr">
          <a:solidFill>
            <a:srgbClr val="808DA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A89BAEC-04F4-4644-8AAF-D25082C5F76B}">
      <dgm:prSet phldrT="[Текст]"/>
      <dgm:spPr>
        <a:xfrm>
          <a:off x="729824" y="2475195"/>
          <a:ext cx="7785576" cy="495213"/>
        </a:xfrm>
        <a:prstGeom prst="rect">
          <a:avLst/>
        </a:prstGeom>
        <a:gradFill rotWithShape="0">
          <a:gsLst>
            <a:gs pos="0">
              <a:srgbClr val="AC956E">
                <a:hueOff val="8245499"/>
                <a:satOff val="-5957"/>
                <a:lumOff val="2206"/>
                <a:alphaOff val="0"/>
                <a:tint val="45000"/>
                <a:satMod val="200000"/>
              </a:srgbClr>
            </a:gs>
            <a:gs pos="30000">
              <a:srgbClr val="AC956E">
                <a:hueOff val="8245499"/>
                <a:satOff val="-5957"/>
                <a:lumOff val="2206"/>
                <a:alphaOff val="0"/>
                <a:tint val="61000"/>
                <a:satMod val="200000"/>
              </a:srgbClr>
            </a:gs>
            <a:gs pos="45000">
              <a:srgbClr val="AC956E">
                <a:hueOff val="8245499"/>
                <a:satOff val="-5957"/>
                <a:lumOff val="2206"/>
                <a:alphaOff val="0"/>
                <a:tint val="66000"/>
                <a:satMod val="200000"/>
              </a:srgbClr>
            </a:gs>
            <a:gs pos="55000">
              <a:srgbClr val="AC956E">
                <a:hueOff val="8245499"/>
                <a:satOff val="-5957"/>
                <a:lumOff val="2206"/>
                <a:alphaOff val="0"/>
                <a:tint val="66000"/>
                <a:satMod val="200000"/>
              </a:srgbClr>
            </a:gs>
            <a:gs pos="73000">
              <a:srgbClr val="AC956E">
                <a:hueOff val="8245499"/>
                <a:satOff val="-5957"/>
                <a:lumOff val="2206"/>
                <a:alphaOff val="0"/>
                <a:tint val="61000"/>
                <a:satMod val="200000"/>
              </a:srgbClr>
            </a:gs>
            <a:gs pos="100000">
              <a:srgbClr val="AC956E">
                <a:hueOff val="8245499"/>
                <a:satOff val="-5957"/>
                <a:lumOff val="2206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Граждане как индивиды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C21B83CD-8B78-44A5-97F9-D854622F4CE9}" type="parTrans" cxnId="{D2992FA7-7CA7-40FF-8556-565ADD0E598D}">
      <dgm:prSet/>
      <dgm:spPr/>
      <dgm:t>
        <a:bodyPr/>
        <a:lstStyle/>
        <a:p>
          <a:endParaRPr lang="ru-RU"/>
        </a:p>
      </dgm:t>
    </dgm:pt>
    <dgm:pt modelId="{567493B6-EF37-4C88-95D1-14845C0F6F8A}" type="sibTrans" cxnId="{D2992FA7-7CA7-40FF-8556-565ADD0E598D}">
      <dgm:prSet/>
      <dgm:spPr/>
      <dgm:t>
        <a:bodyPr/>
        <a:lstStyle/>
        <a:p>
          <a:endParaRPr lang="ru-RU"/>
        </a:p>
      </dgm:t>
    </dgm:pt>
    <dgm:pt modelId="{5F1701BE-9835-4E50-9BB5-57BAB7ACB161}">
      <dgm:prSet phldrT="[Текст]"/>
      <dgm:spPr>
        <a:xfrm>
          <a:off x="374968" y="3217778"/>
          <a:ext cx="8140432" cy="495213"/>
        </a:xfrm>
        <a:prstGeom prst="rect">
          <a:avLst/>
        </a:prstGeom>
        <a:gradFill rotWithShape="0">
          <a:gsLst>
            <a:gs pos="0">
              <a:srgbClr val="AC956E">
                <a:hueOff val="10993999"/>
                <a:satOff val="-7943"/>
                <a:lumOff val="2941"/>
                <a:alphaOff val="0"/>
                <a:tint val="45000"/>
                <a:satMod val="200000"/>
              </a:srgbClr>
            </a:gs>
            <a:gs pos="30000">
              <a:srgbClr val="AC956E">
                <a:hueOff val="10993999"/>
                <a:satOff val="-7943"/>
                <a:lumOff val="2941"/>
                <a:alphaOff val="0"/>
                <a:tint val="61000"/>
                <a:satMod val="200000"/>
              </a:srgbClr>
            </a:gs>
            <a:gs pos="45000">
              <a:srgbClr val="AC956E">
                <a:hueOff val="10993999"/>
                <a:satOff val="-7943"/>
                <a:lumOff val="2941"/>
                <a:alphaOff val="0"/>
                <a:tint val="66000"/>
                <a:satMod val="200000"/>
              </a:srgbClr>
            </a:gs>
            <a:gs pos="55000">
              <a:srgbClr val="AC956E">
                <a:hueOff val="10993999"/>
                <a:satOff val="-7943"/>
                <a:lumOff val="2941"/>
                <a:alphaOff val="0"/>
                <a:tint val="66000"/>
                <a:satMod val="200000"/>
              </a:srgbClr>
            </a:gs>
            <a:gs pos="73000">
              <a:srgbClr val="AC956E">
                <a:hueOff val="10993999"/>
                <a:satOff val="-7943"/>
                <a:lumOff val="2941"/>
                <a:alphaOff val="0"/>
                <a:tint val="61000"/>
                <a:satMod val="200000"/>
              </a:srgbClr>
            </a:gs>
            <a:gs pos="100000">
              <a:srgbClr val="AC956E">
                <a:hueOff val="10993999"/>
                <a:satOff val="-7943"/>
                <a:lumOff val="2941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Граждане как совокупность избирателей (электорат)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8CF6981C-9DEA-4A87-852C-60BCB7B0C2C4}" type="parTrans" cxnId="{BD87E2A2-E7A3-4A11-93B6-B00F569A8B25}">
      <dgm:prSet/>
      <dgm:spPr/>
      <dgm:t>
        <a:bodyPr/>
        <a:lstStyle/>
        <a:p>
          <a:endParaRPr lang="ru-RU"/>
        </a:p>
      </dgm:t>
    </dgm:pt>
    <dgm:pt modelId="{1BF761E7-49BB-4C97-B582-D998CC26B349}" type="sibTrans" cxnId="{BD87E2A2-E7A3-4A11-93B6-B00F569A8B25}">
      <dgm:prSet/>
      <dgm:spPr/>
      <dgm:t>
        <a:bodyPr/>
        <a:lstStyle/>
        <a:p>
          <a:endParaRPr lang="ru-RU"/>
        </a:p>
      </dgm:t>
    </dgm:pt>
    <dgm:pt modelId="{F0A1919A-4A44-426C-878A-F052A5BB67AF}">
      <dgm:prSet/>
      <dgm:spPr>
        <a:xfrm>
          <a:off x="729824" y="990030"/>
          <a:ext cx="7785576" cy="495213"/>
        </a:xfrm>
        <a:prstGeom prst="rect">
          <a:avLst/>
        </a:prstGeom>
        <a:gradFill rotWithShape="0">
          <a:gsLst>
            <a:gs pos="0">
              <a:srgbClr val="AC956E">
                <a:hueOff val="2748500"/>
                <a:satOff val="-1986"/>
                <a:lumOff val="735"/>
                <a:alphaOff val="0"/>
                <a:tint val="45000"/>
                <a:satMod val="200000"/>
              </a:srgbClr>
            </a:gs>
            <a:gs pos="30000">
              <a:srgbClr val="AC956E">
                <a:hueOff val="2748500"/>
                <a:satOff val="-1986"/>
                <a:lumOff val="735"/>
                <a:alphaOff val="0"/>
                <a:tint val="61000"/>
                <a:satMod val="200000"/>
              </a:srgbClr>
            </a:gs>
            <a:gs pos="45000">
              <a:srgbClr val="AC956E">
                <a:hueOff val="2748500"/>
                <a:satOff val="-1986"/>
                <a:lumOff val="735"/>
                <a:alphaOff val="0"/>
                <a:tint val="66000"/>
                <a:satMod val="200000"/>
              </a:srgbClr>
            </a:gs>
            <a:gs pos="55000">
              <a:srgbClr val="AC956E">
                <a:hueOff val="2748500"/>
                <a:satOff val="-1986"/>
                <a:lumOff val="735"/>
                <a:alphaOff val="0"/>
                <a:tint val="66000"/>
                <a:satMod val="200000"/>
              </a:srgbClr>
            </a:gs>
            <a:gs pos="73000">
              <a:srgbClr val="AC956E">
                <a:hueOff val="2748500"/>
                <a:satOff val="-1986"/>
                <a:lumOff val="735"/>
                <a:alphaOff val="0"/>
                <a:tint val="61000"/>
                <a:satMod val="200000"/>
              </a:srgbClr>
            </a:gs>
            <a:gs pos="100000">
              <a:srgbClr val="AC956E">
                <a:hueOff val="2748500"/>
                <a:satOff val="-1986"/>
                <a:lumOff val="735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Социальные, этнические, конфессиональные группы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79F3634F-80CF-4033-A043-1845753CBEDB}" type="parTrans" cxnId="{7EDEF1F4-5DA5-481B-B5A4-5E7874E51A90}">
      <dgm:prSet/>
      <dgm:spPr/>
      <dgm:t>
        <a:bodyPr/>
        <a:lstStyle/>
        <a:p>
          <a:endParaRPr lang="ru-RU"/>
        </a:p>
      </dgm:t>
    </dgm:pt>
    <dgm:pt modelId="{85A39B9C-16EF-49D2-BC97-3F443419EC18}" type="sibTrans" cxnId="{7EDEF1F4-5DA5-481B-B5A4-5E7874E51A90}">
      <dgm:prSet/>
      <dgm:spPr/>
      <dgm:t>
        <a:bodyPr/>
        <a:lstStyle/>
        <a:p>
          <a:endParaRPr lang="ru-RU"/>
        </a:p>
      </dgm:t>
    </dgm:pt>
    <dgm:pt modelId="{9630A36B-ADD9-420A-AFC7-7E93E5A39DFD}">
      <dgm:prSet/>
      <dgm:spPr>
        <a:xfrm>
          <a:off x="838736" y="1732613"/>
          <a:ext cx="7676664" cy="495213"/>
        </a:xfrm>
        <a:prstGeom prst="rect">
          <a:avLst/>
        </a:prstGeom>
        <a:gradFill rotWithShape="0">
          <a:gsLst>
            <a:gs pos="0">
              <a:srgbClr val="AC956E">
                <a:hueOff val="5497000"/>
                <a:satOff val="-3971"/>
                <a:lumOff val="1471"/>
                <a:alphaOff val="0"/>
                <a:tint val="45000"/>
                <a:satMod val="200000"/>
              </a:srgbClr>
            </a:gs>
            <a:gs pos="30000">
              <a:srgbClr val="AC956E">
                <a:hueOff val="5497000"/>
                <a:satOff val="-3971"/>
                <a:lumOff val="1471"/>
                <a:alphaOff val="0"/>
                <a:tint val="61000"/>
                <a:satMod val="200000"/>
              </a:srgbClr>
            </a:gs>
            <a:gs pos="45000">
              <a:srgbClr val="AC956E">
                <a:hueOff val="5497000"/>
                <a:satOff val="-3971"/>
                <a:lumOff val="1471"/>
                <a:alphaOff val="0"/>
                <a:tint val="66000"/>
                <a:satMod val="200000"/>
              </a:srgbClr>
            </a:gs>
            <a:gs pos="55000">
              <a:srgbClr val="AC956E">
                <a:hueOff val="5497000"/>
                <a:satOff val="-3971"/>
                <a:lumOff val="1471"/>
                <a:alphaOff val="0"/>
                <a:tint val="66000"/>
                <a:satMod val="200000"/>
              </a:srgbClr>
            </a:gs>
            <a:gs pos="73000">
              <a:srgbClr val="AC956E">
                <a:hueOff val="5497000"/>
                <a:satOff val="-3971"/>
                <a:lumOff val="1471"/>
                <a:alphaOff val="0"/>
                <a:tint val="61000"/>
                <a:satMod val="200000"/>
              </a:srgbClr>
            </a:gs>
            <a:gs pos="100000">
              <a:srgbClr val="AC956E">
                <a:hueOff val="5497000"/>
                <a:satOff val="-3971"/>
                <a:lumOff val="1471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Политические институты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35D47F3A-1D60-4AE4-9C11-555345996645}" type="parTrans" cxnId="{A6153FF7-BECD-4470-A788-AC08C47F2DE7}">
      <dgm:prSet/>
      <dgm:spPr/>
      <dgm:t>
        <a:bodyPr/>
        <a:lstStyle/>
        <a:p>
          <a:endParaRPr lang="ru-RU"/>
        </a:p>
      </dgm:t>
    </dgm:pt>
    <dgm:pt modelId="{B1B0E0C9-D0CD-4550-85DF-2E9163A9D287}" type="sibTrans" cxnId="{A6153FF7-BECD-4470-A788-AC08C47F2DE7}">
      <dgm:prSet/>
      <dgm:spPr/>
      <dgm:t>
        <a:bodyPr/>
        <a:lstStyle/>
        <a:p>
          <a:endParaRPr lang="ru-RU"/>
        </a:p>
      </dgm:t>
    </dgm:pt>
    <dgm:pt modelId="{93D6587F-4771-4BAE-BC97-C3627BF58869}" type="pres">
      <dgm:prSet presAssocID="{E1ABEC6A-076C-484A-AC25-BBEB563BB537}" presName="Name0" presStyleCnt="0">
        <dgm:presLayoutVars>
          <dgm:chMax val="7"/>
          <dgm:chPref val="7"/>
          <dgm:dir/>
        </dgm:presLayoutVars>
      </dgm:prSet>
      <dgm:spPr/>
    </dgm:pt>
    <dgm:pt modelId="{07AE5A41-6572-4A7A-B95F-F994D40CA313}" type="pres">
      <dgm:prSet presAssocID="{E1ABEC6A-076C-484A-AC25-BBEB563BB537}" presName="Name1" presStyleCnt="0"/>
      <dgm:spPr/>
    </dgm:pt>
    <dgm:pt modelId="{939118AF-239E-4C40-AA89-746BF9411F45}" type="pres">
      <dgm:prSet presAssocID="{E1ABEC6A-076C-484A-AC25-BBEB563BB537}" presName="cycle" presStyleCnt="0"/>
      <dgm:spPr/>
    </dgm:pt>
    <dgm:pt modelId="{29FE6336-1076-4206-A369-788D3691E2A5}" type="pres">
      <dgm:prSet presAssocID="{E1ABEC6A-076C-484A-AC25-BBEB563BB537}" presName="srcNode" presStyleLbl="node1" presStyleIdx="0" presStyleCnt="5"/>
      <dgm:spPr/>
    </dgm:pt>
    <dgm:pt modelId="{D212A118-8373-4B2C-A542-CB4412162F75}" type="pres">
      <dgm:prSet presAssocID="{E1ABEC6A-076C-484A-AC25-BBEB563BB537}" presName="conn" presStyleLbl="parChTrans1D2" presStyleIdx="0" presStyleCnt="1"/>
      <dgm:spPr/>
      <dgm:t>
        <a:bodyPr/>
        <a:lstStyle/>
        <a:p>
          <a:endParaRPr lang="ru-RU"/>
        </a:p>
      </dgm:t>
    </dgm:pt>
    <dgm:pt modelId="{D7F4A11E-116F-44A8-B4BF-2742B365ABF5}" type="pres">
      <dgm:prSet presAssocID="{E1ABEC6A-076C-484A-AC25-BBEB563BB537}" presName="extraNode" presStyleLbl="node1" presStyleIdx="0" presStyleCnt="5"/>
      <dgm:spPr/>
    </dgm:pt>
    <dgm:pt modelId="{073BB50B-513C-424B-8199-23F505A5D0F3}" type="pres">
      <dgm:prSet presAssocID="{E1ABEC6A-076C-484A-AC25-BBEB563BB537}" presName="dstNode" presStyleLbl="node1" presStyleIdx="0" presStyleCnt="5"/>
      <dgm:spPr/>
    </dgm:pt>
    <dgm:pt modelId="{69C0A4C6-D612-4332-8A8D-30A13D7F9C02}" type="pres">
      <dgm:prSet presAssocID="{D7F1541F-8A94-45EC-856F-20D6BD40361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0FDC5-2357-48E5-A4A3-518AA6552565}" type="pres">
      <dgm:prSet presAssocID="{D7F1541F-8A94-45EC-856F-20D6BD403619}" presName="accent_1" presStyleCnt="0"/>
      <dgm:spPr/>
    </dgm:pt>
    <dgm:pt modelId="{A09FA261-F0AD-44DA-AD6A-FEA3241CEAB4}" type="pres">
      <dgm:prSet presAssocID="{D7F1541F-8A94-45EC-856F-20D6BD403619}" presName="accentRepeatNode" presStyleLbl="solidFgAcc1" presStyleIdx="0" presStyleCnt="5"/>
      <dgm:spPr>
        <a:xfrm>
          <a:off x="65460" y="185546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C9B4397-1D70-4FF9-989D-F4B5CFB91A2B}" type="pres">
      <dgm:prSet presAssocID="{F0A1919A-4A44-426C-878A-F052A5BB67A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7C9EC-30C0-4EFC-827C-33D180212515}" type="pres">
      <dgm:prSet presAssocID="{F0A1919A-4A44-426C-878A-F052A5BB67AF}" presName="accent_2" presStyleCnt="0"/>
      <dgm:spPr/>
    </dgm:pt>
    <dgm:pt modelId="{F831761B-E5A3-4CCA-B44B-6A4BF5DA0833}" type="pres">
      <dgm:prSet presAssocID="{F0A1919A-4A44-426C-878A-F052A5BB67AF}" presName="accentRepeatNode" presStyleLbl="solidFgAcc1" presStyleIdx="1" presStyleCnt="5"/>
      <dgm:spPr>
        <a:xfrm>
          <a:off x="420315" y="928129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2748500"/>
              <a:satOff val="-1986"/>
              <a:lumOff val="735"/>
              <a:alphaOff val="0"/>
            </a:srgbClr>
          </a:solidFill>
          <a:prstDash val="solid"/>
        </a:ln>
        <a:effectLst/>
      </dgm:spPr>
    </dgm:pt>
    <dgm:pt modelId="{0969D63C-732F-44E1-A904-259999AA8073}" type="pres">
      <dgm:prSet presAssocID="{9630A36B-ADD9-420A-AFC7-7E93E5A39DF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CE4F3-0BFE-465C-A1B5-38543C0F8D98}" type="pres">
      <dgm:prSet presAssocID="{9630A36B-ADD9-420A-AFC7-7E93E5A39DFD}" presName="accent_3" presStyleCnt="0"/>
      <dgm:spPr/>
    </dgm:pt>
    <dgm:pt modelId="{C7A55AFD-3F34-4B83-B4A1-D21206C86624}" type="pres">
      <dgm:prSet presAssocID="{9630A36B-ADD9-420A-AFC7-7E93E5A39DFD}" presName="accentRepeatNode" presStyleLbl="solidFgAcc1" presStyleIdx="2" presStyleCnt="5"/>
      <dgm:spPr>
        <a:xfrm>
          <a:off x="529227" y="1670711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5497000"/>
              <a:satOff val="-3971"/>
              <a:lumOff val="1471"/>
              <a:alphaOff val="0"/>
            </a:srgbClr>
          </a:solidFill>
          <a:prstDash val="solid"/>
        </a:ln>
        <a:effectLst/>
      </dgm:spPr>
    </dgm:pt>
    <dgm:pt modelId="{0F4D2F53-C4D4-46B4-A3B1-03B8B18E3B3A}" type="pres">
      <dgm:prSet presAssocID="{AA89BAEC-04F4-4644-8AAF-D25082C5F76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71556-D9DE-4365-B8FC-CFADB2A93D90}" type="pres">
      <dgm:prSet presAssocID="{AA89BAEC-04F4-4644-8AAF-D25082C5F76B}" presName="accent_4" presStyleCnt="0"/>
      <dgm:spPr/>
    </dgm:pt>
    <dgm:pt modelId="{7B9EF7D2-E04C-486C-9256-CE3131192C1E}" type="pres">
      <dgm:prSet presAssocID="{AA89BAEC-04F4-4644-8AAF-D25082C5F76B}" presName="accentRepeatNode" presStyleLbl="solidFgAcc1" presStyleIdx="3" presStyleCnt="5"/>
      <dgm:spPr>
        <a:xfrm>
          <a:off x="420315" y="2413294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8245499"/>
              <a:satOff val="-5957"/>
              <a:lumOff val="2206"/>
              <a:alphaOff val="0"/>
            </a:srgbClr>
          </a:solidFill>
          <a:prstDash val="solid"/>
        </a:ln>
        <a:effectLst/>
      </dgm:spPr>
    </dgm:pt>
    <dgm:pt modelId="{BE551A3C-C828-41C3-9D7A-E0D328E09E80}" type="pres">
      <dgm:prSet presAssocID="{5F1701BE-9835-4E50-9BB5-57BAB7ACB16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6B74A-A480-475F-9837-0FCF3151B772}" type="pres">
      <dgm:prSet presAssocID="{5F1701BE-9835-4E50-9BB5-57BAB7ACB161}" presName="accent_5" presStyleCnt="0"/>
      <dgm:spPr/>
    </dgm:pt>
    <dgm:pt modelId="{4756A45B-D954-49C8-99B9-ABA8E0371353}" type="pres">
      <dgm:prSet presAssocID="{5F1701BE-9835-4E50-9BB5-57BAB7ACB161}" presName="accentRepeatNode" presStyleLbl="solidFgAcc1" presStyleIdx="4" presStyleCnt="5"/>
      <dgm:spPr>
        <a:xfrm>
          <a:off x="65460" y="3155876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10993999"/>
              <a:satOff val="-7943"/>
              <a:lumOff val="2941"/>
              <a:alphaOff val="0"/>
            </a:srgbClr>
          </a:solidFill>
          <a:prstDash val="solid"/>
        </a:ln>
        <a:effectLst/>
      </dgm:spPr>
    </dgm:pt>
  </dgm:ptLst>
  <dgm:cxnLst>
    <dgm:cxn modelId="{BD87E2A2-E7A3-4A11-93B6-B00F569A8B25}" srcId="{E1ABEC6A-076C-484A-AC25-BBEB563BB537}" destId="{5F1701BE-9835-4E50-9BB5-57BAB7ACB161}" srcOrd="4" destOrd="0" parTransId="{8CF6981C-9DEA-4A87-852C-60BCB7B0C2C4}" sibTransId="{1BF761E7-49BB-4C97-B582-D998CC26B349}"/>
    <dgm:cxn modelId="{8736B60E-B1E4-4490-89D4-910EAC44B4AB}" type="presOf" srcId="{D7F1541F-8A94-45EC-856F-20D6BD403619}" destId="{69C0A4C6-D612-4332-8A8D-30A13D7F9C02}" srcOrd="0" destOrd="0" presId="urn:microsoft.com/office/officeart/2008/layout/VerticalCurvedList"/>
    <dgm:cxn modelId="{7EDEF1F4-5DA5-481B-B5A4-5E7874E51A90}" srcId="{E1ABEC6A-076C-484A-AC25-BBEB563BB537}" destId="{F0A1919A-4A44-426C-878A-F052A5BB67AF}" srcOrd="1" destOrd="0" parTransId="{79F3634F-80CF-4033-A043-1845753CBEDB}" sibTransId="{85A39B9C-16EF-49D2-BC97-3F443419EC18}"/>
    <dgm:cxn modelId="{A6153FF7-BECD-4470-A788-AC08C47F2DE7}" srcId="{E1ABEC6A-076C-484A-AC25-BBEB563BB537}" destId="{9630A36B-ADD9-420A-AFC7-7E93E5A39DFD}" srcOrd="2" destOrd="0" parTransId="{35D47F3A-1D60-4AE4-9C11-555345996645}" sibTransId="{B1B0E0C9-D0CD-4550-85DF-2E9163A9D287}"/>
    <dgm:cxn modelId="{35C5C8B7-3E9C-4B3B-8012-51509C5A6353}" type="presOf" srcId="{F0A1919A-4A44-426C-878A-F052A5BB67AF}" destId="{0C9B4397-1D70-4FF9-989D-F4B5CFB91A2B}" srcOrd="0" destOrd="0" presId="urn:microsoft.com/office/officeart/2008/layout/VerticalCurvedList"/>
    <dgm:cxn modelId="{FC2C8DB4-39B5-40AE-BBE3-0437D98D96F4}" type="presOf" srcId="{9630A36B-ADD9-420A-AFC7-7E93E5A39DFD}" destId="{0969D63C-732F-44E1-A904-259999AA8073}" srcOrd="0" destOrd="0" presId="urn:microsoft.com/office/officeart/2008/layout/VerticalCurvedList"/>
    <dgm:cxn modelId="{D40D31D0-BB4E-4C33-9180-98EE33AF29CF}" type="presOf" srcId="{AA89BAEC-04F4-4644-8AAF-D25082C5F76B}" destId="{0F4D2F53-C4D4-46B4-A3B1-03B8B18E3B3A}" srcOrd="0" destOrd="0" presId="urn:microsoft.com/office/officeart/2008/layout/VerticalCurvedList"/>
    <dgm:cxn modelId="{A12266F3-5DF9-481B-B081-BBE64DEB68AB}" type="presOf" srcId="{05208788-52B2-4371-B97B-1485AD6F3BC5}" destId="{D212A118-8373-4B2C-A542-CB4412162F75}" srcOrd="0" destOrd="0" presId="urn:microsoft.com/office/officeart/2008/layout/VerticalCurvedList"/>
    <dgm:cxn modelId="{D2992FA7-7CA7-40FF-8556-565ADD0E598D}" srcId="{E1ABEC6A-076C-484A-AC25-BBEB563BB537}" destId="{AA89BAEC-04F4-4644-8AAF-D25082C5F76B}" srcOrd="3" destOrd="0" parTransId="{C21B83CD-8B78-44A5-97F9-D854622F4CE9}" sibTransId="{567493B6-EF37-4C88-95D1-14845C0F6F8A}"/>
    <dgm:cxn modelId="{C7C0B0A0-92AD-408C-A1DC-64E3EAF67257}" type="presOf" srcId="{5F1701BE-9835-4E50-9BB5-57BAB7ACB161}" destId="{BE551A3C-C828-41C3-9D7A-E0D328E09E80}" srcOrd="0" destOrd="0" presId="urn:microsoft.com/office/officeart/2008/layout/VerticalCurvedList"/>
    <dgm:cxn modelId="{764EB351-BDF8-4BF2-ADED-DF5F2E0578A0}" type="presOf" srcId="{E1ABEC6A-076C-484A-AC25-BBEB563BB537}" destId="{93D6587F-4771-4BAE-BC97-C3627BF58869}" srcOrd="0" destOrd="0" presId="urn:microsoft.com/office/officeart/2008/layout/VerticalCurvedList"/>
    <dgm:cxn modelId="{34399CE4-077F-4B8B-B6E2-71741DE32889}" srcId="{E1ABEC6A-076C-484A-AC25-BBEB563BB537}" destId="{D7F1541F-8A94-45EC-856F-20D6BD403619}" srcOrd="0" destOrd="0" parTransId="{6E05FB7B-7D53-4634-A2AA-36DE0F454179}" sibTransId="{05208788-52B2-4371-B97B-1485AD6F3BC5}"/>
    <dgm:cxn modelId="{1D318321-8692-4735-AA41-6A7807430C6C}" type="presParOf" srcId="{93D6587F-4771-4BAE-BC97-C3627BF58869}" destId="{07AE5A41-6572-4A7A-B95F-F994D40CA313}" srcOrd="0" destOrd="0" presId="urn:microsoft.com/office/officeart/2008/layout/VerticalCurvedList"/>
    <dgm:cxn modelId="{C689D2A6-5CC8-4BE4-A247-8FC750260B4E}" type="presParOf" srcId="{07AE5A41-6572-4A7A-B95F-F994D40CA313}" destId="{939118AF-239E-4C40-AA89-746BF9411F45}" srcOrd="0" destOrd="0" presId="urn:microsoft.com/office/officeart/2008/layout/VerticalCurvedList"/>
    <dgm:cxn modelId="{7A2EC651-21B1-4B21-B4CF-2B16F9C2A6A9}" type="presParOf" srcId="{939118AF-239E-4C40-AA89-746BF9411F45}" destId="{29FE6336-1076-4206-A369-788D3691E2A5}" srcOrd="0" destOrd="0" presId="urn:microsoft.com/office/officeart/2008/layout/VerticalCurvedList"/>
    <dgm:cxn modelId="{E85194C7-451D-43B0-B7B4-886F5F3CCD0E}" type="presParOf" srcId="{939118AF-239E-4C40-AA89-746BF9411F45}" destId="{D212A118-8373-4B2C-A542-CB4412162F75}" srcOrd="1" destOrd="0" presId="urn:microsoft.com/office/officeart/2008/layout/VerticalCurvedList"/>
    <dgm:cxn modelId="{8D4094C6-48A6-4317-96B1-D07192B80C09}" type="presParOf" srcId="{939118AF-239E-4C40-AA89-746BF9411F45}" destId="{D7F4A11E-116F-44A8-B4BF-2742B365ABF5}" srcOrd="2" destOrd="0" presId="urn:microsoft.com/office/officeart/2008/layout/VerticalCurvedList"/>
    <dgm:cxn modelId="{C1A9E611-7464-49DC-9696-B306E15FCE6E}" type="presParOf" srcId="{939118AF-239E-4C40-AA89-746BF9411F45}" destId="{073BB50B-513C-424B-8199-23F505A5D0F3}" srcOrd="3" destOrd="0" presId="urn:microsoft.com/office/officeart/2008/layout/VerticalCurvedList"/>
    <dgm:cxn modelId="{4130C163-6660-4F25-821C-CEC44C4B2DEB}" type="presParOf" srcId="{07AE5A41-6572-4A7A-B95F-F994D40CA313}" destId="{69C0A4C6-D612-4332-8A8D-30A13D7F9C02}" srcOrd="1" destOrd="0" presId="urn:microsoft.com/office/officeart/2008/layout/VerticalCurvedList"/>
    <dgm:cxn modelId="{7F362AEB-FCE8-44E8-A956-6604B3D8946F}" type="presParOf" srcId="{07AE5A41-6572-4A7A-B95F-F994D40CA313}" destId="{0BD0FDC5-2357-48E5-A4A3-518AA6552565}" srcOrd="2" destOrd="0" presId="urn:microsoft.com/office/officeart/2008/layout/VerticalCurvedList"/>
    <dgm:cxn modelId="{B9C49235-5693-49CA-A93E-F78B1C2BCE0B}" type="presParOf" srcId="{0BD0FDC5-2357-48E5-A4A3-518AA6552565}" destId="{A09FA261-F0AD-44DA-AD6A-FEA3241CEAB4}" srcOrd="0" destOrd="0" presId="urn:microsoft.com/office/officeart/2008/layout/VerticalCurvedList"/>
    <dgm:cxn modelId="{413DE510-75F4-4CC2-8E4D-4F0CC6947B36}" type="presParOf" srcId="{07AE5A41-6572-4A7A-B95F-F994D40CA313}" destId="{0C9B4397-1D70-4FF9-989D-F4B5CFB91A2B}" srcOrd="3" destOrd="0" presId="urn:microsoft.com/office/officeart/2008/layout/VerticalCurvedList"/>
    <dgm:cxn modelId="{F342A6EE-E84A-4BD6-852C-0C3976782C25}" type="presParOf" srcId="{07AE5A41-6572-4A7A-B95F-F994D40CA313}" destId="{2AE7C9EC-30C0-4EFC-827C-33D180212515}" srcOrd="4" destOrd="0" presId="urn:microsoft.com/office/officeart/2008/layout/VerticalCurvedList"/>
    <dgm:cxn modelId="{C1BBC5A7-EE48-435A-83D6-17D75BA0E015}" type="presParOf" srcId="{2AE7C9EC-30C0-4EFC-827C-33D180212515}" destId="{F831761B-E5A3-4CCA-B44B-6A4BF5DA0833}" srcOrd="0" destOrd="0" presId="urn:microsoft.com/office/officeart/2008/layout/VerticalCurvedList"/>
    <dgm:cxn modelId="{C80E2316-C6CD-41C8-BC17-C1EB0AFE6AFD}" type="presParOf" srcId="{07AE5A41-6572-4A7A-B95F-F994D40CA313}" destId="{0969D63C-732F-44E1-A904-259999AA8073}" srcOrd="5" destOrd="0" presId="urn:microsoft.com/office/officeart/2008/layout/VerticalCurvedList"/>
    <dgm:cxn modelId="{E71594BA-D65F-4899-8F38-34D93600DCA6}" type="presParOf" srcId="{07AE5A41-6572-4A7A-B95F-F994D40CA313}" destId="{F84CE4F3-0BFE-465C-A1B5-38543C0F8D98}" srcOrd="6" destOrd="0" presId="urn:microsoft.com/office/officeart/2008/layout/VerticalCurvedList"/>
    <dgm:cxn modelId="{EB3A2F18-28A4-4497-999B-87361A1AAE8D}" type="presParOf" srcId="{F84CE4F3-0BFE-465C-A1B5-38543C0F8D98}" destId="{C7A55AFD-3F34-4B83-B4A1-D21206C86624}" srcOrd="0" destOrd="0" presId="urn:microsoft.com/office/officeart/2008/layout/VerticalCurvedList"/>
    <dgm:cxn modelId="{C6818F44-AB44-48B7-B20C-09456D76FD2D}" type="presParOf" srcId="{07AE5A41-6572-4A7A-B95F-F994D40CA313}" destId="{0F4D2F53-C4D4-46B4-A3B1-03B8B18E3B3A}" srcOrd="7" destOrd="0" presId="urn:microsoft.com/office/officeart/2008/layout/VerticalCurvedList"/>
    <dgm:cxn modelId="{9AF6733C-FC58-4CD9-8870-77D2655A4C01}" type="presParOf" srcId="{07AE5A41-6572-4A7A-B95F-F994D40CA313}" destId="{B0571556-D9DE-4365-B8FC-CFADB2A93D90}" srcOrd="8" destOrd="0" presId="urn:microsoft.com/office/officeart/2008/layout/VerticalCurvedList"/>
    <dgm:cxn modelId="{455B7774-81D6-463E-9052-3B481B0FFAA5}" type="presParOf" srcId="{B0571556-D9DE-4365-B8FC-CFADB2A93D90}" destId="{7B9EF7D2-E04C-486C-9256-CE3131192C1E}" srcOrd="0" destOrd="0" presId="urn:microsoft.com/office/officeart/2008/layout/VerticalCurvedList"/>
    <dgm:cxn modelId="{78393147-F5C4-4FC3-8373-9CA3B234E534}" type="presParOf" srcId="{07AE5A41-6572-4A7A-B95F-F994D40CA313}" destId="{BE551A3C-C828-41C3-9D7A-E0D328E09E80}" srcOrd="9" destOrd="0" presId="urn:microsoft.com/office/officeart/2008/layout/VerticalCurvedList"/>
    <dgm:cxn modelId="{136330BA-9F5B-474B-B50E-F20592A442A7}" type="presParOf" srcId="{07AE5A41-6572-4A7A-B95F-F994D40CA313}" destId="{6A56B74A-A480-475F-9837-0FCF3151B772}" srcOrd="10" destOrd="0" presId="urn:microsoft.com/office/officeart/2008/layout/VerticalCurvedList"/>
    <dgm:cxn modelId="{7B21E40B-41FF-47C9-983E-4B06C8BDF51F}" type="presParOf" srcId="{6A56B74A-A480-475F-9837-0FCF3151B772}" destId="{4756A45B-D954-49C8-99B9-ABA8E0371353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2A118-8373-4B2C-A542-CB4412162F75}">
      <dsp:nvSpPr>
        <dsp:cNvPr id="0" name=""/>
        <dsp:cNvSpPr/>
      </dsp:nvSpPr>
      <dsp:spPr>
        <a:xfrm>
          <a:off x="-3010736" y="-463658"/>
          <a:ext cx="3591613" cy="3591613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9050" cap="flat" cmpd="sng" algn="ctr">
          <a:solidFill>
            <a:srgbClr val="808DA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0A4C6-D612-4332-8A8D-30A13D7F9C02}">
      <dsp:nvSpPr>
        <dsp:cNvPr id="0" name=""/>
        <dsp:cNvSpPr/>
      </dsp:nvSpPr>
      <dsp:spPr>
        <a:xfrm>
          <a:off x="255197" y="166465"/>
          <a:ext cx="8280675" cy="333143"/>
        </a:xfrm>
        <a:prstGeom prst="rect">
          <a:avLst/>
        </a:prstGeom>
        <a:gradFill rotWithShape="0">
          <a:gsLst>
            <a:gs pos="0">
              <a:srgbClr val="AC956E">
                <a:hueOff val="0"/>
                <a:satOff val="0"/>
                <a:lumOff val="0"/>
                <a:alphaOff val="0"/>
                <a:tint val="45000"/>
                <a:satMod val="200000"/>
              </a:srgbClr>
            </a:gs>
            <a:gs pos="30000">
              <a:srgbClr val="AC956E">
                <a:hueOff val="0"/>
                <a:satOff val="0"/>
                <a:lumOff val="0"/>
                <a:alphaOff val="0"/>
                <a:tint val="61000"/>
                <a:satMod val="200000"/>
              </a:srgbClr>
            </a:gs>
            <a:gs pos="45000">
              <a:srgbClr val="AC956E">
                <a:hueOff val="0"/>
                <a:satOff val="0"/>
                <a:lumOff val="0"/>
                <a:alphaOff val="0"/>
                <a:tint val="66000"/>
                <a:satMod val="200000"/>
              </a:srgbClr>
            </a:gs>
            <a:gs pos="55000">
              <a:srgbClr val="AC956E">
                <a:hueOff val="0"/>
                <a:satOff val="0"/>
                <a:lumOff val="0"/>
                <a:alphaOff val="0"/>
                <a:tint val="66000"/>
                <a:satMod val="200000"/>
              </a:srgbClr>
            </a:gs>
            <a:gs pos="73000">
              <a:srgbClr val="AC956E">
                <a:hueOff val="0"/>
                <a:satOff val="0"/>
                <a:lumOff val="0"/>
                <a:alphaOff val="0"/>
                <a:tint val="61000"/>
                <a:satMod val="200000"/>
              </a:srgbClr>
            </a:gs>
            <a:gs pos="100000">
              <a:srgbClr val="AC956E">
                <a:hueOff val="0"/>
                <a:satOff val="0"/>
                <a:lumOff val="0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Государство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255197" y="166465"/>
        <a:ext cx="8280675" cy="333143"/>
      </dsp:txXfrm>
    </dsp:sp>
    <dsp:sp modelId="{A09FA261-F0AD-44DA-AD6A-FEA3241CEAB4}">
      <dsp:nvSpPr>
        <dsp:cNvPr id="0" name=""/>
        <dsp:cNvSpPr/>
      </dsp:nvSpPr>
      <dsp:spPr>
        <a:xfrm>
          <a:off x="46982" y="124822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9B4397-1D70-4FF9-989D-F4B5CFB91A2B}">
      <dsp:nvSpPr>
        <dsp:cNvPr id="0" name=""/>
        <dsp:cNvSpPr/>
      </dsp:nvSpPr>
      <dsp:spPr>
        <a:xfrm>
          <a:off x="493918" y="666020"/>
          <a:ext cx="8041954" cy="333143"/>
        </a:xfrm>
        <a:prstGeom prst="rect">
          <a:avLst/>
        </a:prstGeom>
        <a:gradFill rotWithShape="0">
          <a:gsLst>
            <a:gs pos="0">
              <a:srgbClr val="AC956E">
                <a:hueOff val="2748500"/>
                <a:satOff val="-1986"/>
                <a:lumOff val="735"/>
                <a:alphaOff val="0"/>
                <a:tint val="45000"/>
                <a:satMod val="200000"/>
              </a:srgbClr>
            </a:gs>
            <a:gs pos="30000">
              <a:srgbClr val="AC956E">
                <a:hueOff val="2748500"/>
                <a:satOff val="-1986"/>
                <a:lumOff val="735"/>
                <a:alphaOff val="0"/>
                <a:tint val="61000"/>
                <a:satMod val="200000"/>
              </a:srgbClr>
            </a:gs>
            <a:gs pos="45000">
              <a:srgbClr val="AC956E">
                <a:hueOff val="2748500"/>
                <a:satOff val="-1986"/>
                <a:lumOff val="735"/>
                <a:alphaOff val="0"/>
                <a:tint val="66000"/>
                <a:satMod val="200000"/>
              </a:srgbClr>
            </a:gs>
            <a:gs pos="55000">
              <a:srgbClr val="AC956E">
                <a:hueOff val="2748500"/>
                <a:satOff val="-1986"/>
                <a:lumOff val="735"/>
                <a:alphaOff val="0"/>
                <a:tint val="66000"/>
                <a:satMod val="200000"/>
              </a:srgbClr>
            </a:gs>
            <a:gs pos="73000">
              <a:srgbClr val="AC956E">
                <a:hueOff val="2748500"/>
                <a:satOff val="-1986"/>
                <a:lumOff val="735"/>
                <a:alphaOff val="0"/>
                <a:tint val="61000"/>
                <a:satMod val="200000"/>
              </a:srgbClr>
            </a:gs>
            <a:gs pos="100000">
              <a:srgbClr val="AC956E">
                <a:hueOff val="2748500"/>
                <a:satOff val="-1986"/>
                <a:lumOff val="735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Социальные, этнические, конфессиональные группы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493918" y="666020"/>
        <a:ext cx="8041954" cy="333143"/>
      </dsp:txXfrm>
    </dsp:sp>
    <dsp:sp modelId="{F831761B-E5A3-4CCA-B44B-6A4BF5DA0833}">
      <dsp:nvSpPr>
        <dsp:cNvPr id="0" name=""/>
        <dsp:cNvSpPr/>
      </dsp:nvSpPr>
      <dsp:spPr>
        <a:xfrm>
          <a:off x="285703" y="624377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2748500"/>
              <a:satOff val="-1986"/>
              <a:lumOff val="735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69D63C-732F-44E1-A904-259999AA8073}">
      <dsp:nvSpPr>
        <dsp:cNvPr id="0" name=""/>
        <dsp:cNvSpPr/>
      </dsp:nvSpPr>
      <dsp:spPr>
        <a:xfrm>
          <a:off x="567186" y="1165576"/>
          <a:ext cx="7968686" cy="333143"/>
        </a:xfrm>
        <a:prstGeom prst="rect">
          <a:avLst/>
        </a:prstGeom>
        <a:gradFill rotWithShape="0">
          <a:gsLst>
            <a:gs pos="0">
              <a:srgbClr val="AC956E">
                <a:hueOff val="5497000"/>
                <a:satOff val="-3971"/>
                <a:lumOff val="1471"/>
                <a:alphaOff val="0"/>
                <a:tint val="45000"/>
                <a:satMod val="200000"/>
              </a:srgbClr>
            </a:gs>
            <a:gs pos="30000">
              <a:srgbClr val="AC956E">
                <a:hueOff val="5497000"/>
                <a:satOff val="-3971"/>
                <a:lumOff val="1471"/>
                <a:alphaOff val="0"/>
                <a:tint val="61000"/>
                <a:satMod val="200000"/>
              </a:srgbClr>
            </a:gs>
            <a:gs pos="45000">
              <a:srgbClr val="AC956E">
                <a:hueOff val="5497000"/>
                <a:satOff val="-3971"/>
                <a:lumOff val="1471"/>
                <a:alphaOff val="0"/>
                <a:tint val="66000"/>
                <a:satMod val="200000"/>
              </a:srgbClr>
            </a:gs>
            <a:gs pos="55000">
              <a:srgbClr val="AC956E">
                <a:hueOff val="5497000"/>
                <a:satOff val="-3971"/>
                <a:lumOff val="1471"/>
                <a:alphaOff val="0"/>
                <a:tint val="66000"/>
                <a:satMod val="200000"/>
              </a:srgbClr>
            </a:gs>
            <a:gs pos="73000">
              <a:srgbClr val="AC956E">
                <a:hueOff val="5497000"/>
                <a:satOff val="-3971"/>
                <a:lumOff val="1471"/>
                <a:alphaOff val="0"/>
                <a:tint val="61000"/>
                <a:satMod val="200000"/>
              </a:srgbClr>
            </a:gs>
            <a:gs pos="100000">
              <a:srgbClr val="AC956E">
                <a:hueOff val="5497000"/>
                <a:satOff val="-3971"/>
                <a:lumOff val="1471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Политические институты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567186" y="1165576"/>
        <a:ext cx="7968686" cy="333143"/>
      </dsp:txXfrm>
    </dsp:sp>
    <dsp:sp modelId="{C7A55AFD-3F34-4B83-B4A1-D21206C86624}">
      <dsp:nvSpPr>
        <dsp:cNvPr id="0" name=""/>
        <dsp:cNvSpPr/>
      </dsp:nvSpPr>
      <dsp:spPr>
        <a:xfrm>
          <a:off x="358971" y="1123933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5497000"/>
              <a:satOff val="-3971"/>
              <a:lumOff val="1471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4D2F53-C4D4-46B4-A3B1-03B8B18E3B3A}">
      <dsp:nvSpPr>
        <dsp:cNvPr id="0" name=""/>
        <dsp:cNvSpPr/>
      </dsp:nvSpPr>
      <dsp:spPr>
        <a:xfrm>
          <a:off x="493918" y="1665131"/>
          <a:ext cx="8041954" cy="333143"/>
        </a:xfrm>
        <a:prstGeom prst="rect">
          <a:avLst/>
        </a:prstGeom>
        <a:gradFill rotWithShape="0">
          <a:gsLst>
            <a:gs pos="0">
              <a:srgbClr val="AC956E">
                <a:hueOff val="8245499"/>
                <a:satOff val="-5957"/>
                <a:lumOff val="2206"/>
                <a:alphaOff val="0"/>
                <a:tint val="45000"/>
                <a:satMod val="200000"/>
              </a:srgbClr>
            </a:gs>
            <a:gs pos="30000">
              <a:srgbClr val="AC956E">
                <a:hueOff val="8245499"/>
                <a:satOff val="-5957"/>
                <a:lumOff val="2206"/>
                <a:alphaOff val="0"/>
                <a:tint val="61000"/>
                <a:satMod val="200000"/>
              </a:srgbClr>
            </a:gs>
            <a:gs pos="45000">
              <a:srgbClr val="AC956E">
                <a:hueOff val="8245499"/>
                <a:satOff val="-5957"/>
                <a:lumOff val="2206"/>
                <a:alphaOff val="0"/>
                <a:tint val="66000"/>
                <a:satMod val="200000"/>
              </a:srgbClr>
            </a:gs>
            <a:gs pos="55000">
              <a:srgbClr val="AC956E">
                <a:hueOff val="8245499"/>
                <a:satOff val="-5957"/>
                <a:lumOff val="2206"/>
                <a:alphaOff val="0"/>
                <a:tint val="66000"/>
                <a:satMod val="200000"/>
              </a:srgbClr>
            </a:gs>
            <a:gs pos="73000">
              <a:srgbClr val="AC956E">
                <a:hueOff val="8245499"/>
                <a:satOff val="-5957"/>
                <a:lumOff val="2206"/>
                <a:alphaOff val="0"/>
                <a:tint val="61000"/>
                <a:satMod val="200000"/>
              </a:srgbClr>
            </a:gs>
            <a:gs pos="100000">
              <a:srgbClr val="AC956E">
                <a:hueOff val="8245499"/>
                <a:satOff val="-5957"/>
                <a:lumOff val="2206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Граждане как индивиды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493918" y="1665131"/>
        <a:ext cx="8041954" cy="333143"/>
      </dsp:txXfrm>
    </dsp:sp>
    <dsp:sp modelId="{7B9EF7D2-E04C-486C-9256-CE3131192C1E}">
      <dsp:nvSpPr>
        <dsp:cNvPr id="0" name=""/>
        <dsp:cNvSpPr/>
      </dsp:nvSpPr>
      <dsp:spPr>
        <a:xfrm>
          <a:off x="285703" y="1623488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8245499"/>
              <a:satOff val="-5957"/>
              <a:lumOff val="2206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E551A3C-C828-41C3-9D7A-E0D328E09E80}">
      <dsp:nvSpPr>
        <dsp:cNvPr id="0" name=""/>
        <dsp:cNvSpPr/>
      </dsp:nvSpPr>
      <dsp:spPr>
        <a:xfrm>
          <a:off x="255197" y="2164687"/>
          <a:ext cx="8280675" cy="333143"/>
        </a:xfrm>
        <a:prstGeom prst="rect">
          <a:avLst/>
        </a:prstGeom>
        <a:gradFill rotWithShape="0">
          <a:gsLst>
            <a:gs pos="0">
              <a:srgbClr val="AC956E">
                <a:hueOff val="10993999"/>
                <a:satOff val="-7943"/>
                <a:lumOff val="2941"/>
                <a:alphaOff val="0"/>
                <a:tint val="45000"/>
                <a:satMod val="200000"/>
              </a:srgbClr>
            </a:gs>
            <a:gs pos="30000">
              <a:srgbClr val="AC956E">
                <a:hueOff val="10993999"/>
                <a:satOff val="-7943"/>
                <a:lumOff val="2941"/>
                <a:alphaOff val="0"/>
                <a:tint val="61000"/>
                <a:satMod val="200000"/>
              </a:srgbClr>
            </a:gs>
            <a:gs pos="45000">
              <a:srgbClr val="AC956E">
                <a:hueOff val="10993999"/>
                <a:satOff val="-7943"/>
                <a:lumOff val="2941"/>
                <a:alphaOff val="0"/>
                <a:tint val="66000"/>
                <a:satMod val="200000"/>
              </a:srgbClr>
            </a:gs>
            <a:gs pos="55000">
              <a:srgbClr val="AC956E">
                <a:hueOff val="10993999"/>
                <a:satOff val="-7943"/>
                <a:lumOff val="2941"/>
                <a:alphaOff val="0"/>
                <a:tint val="66000"/>
                <a:satMod val="200000"/>
              </a:srgbClr>
            </a:gs>
            <a:gs pos="73000">
              <a:srgbClr val="AC956E">
                <a:hueOff val="10993999"/>
                <a:satOff val="-7943"/>
                <a:lumOff val="2941"/>
                <a:alphaOff val="0"/>
                <a:tint val="61000"/>
                <a:satMod val="200000"/>
              </a:srgbClr>
            </a:gs>
            <a:gs pos="100000">
              <a:srgbClr val="AC956E">
                <a:hueOff val="10993999"/>
                <a:satOff val="-7943"/>
                <a:lumOff val="2941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Граждане как совокупность избирателей (электорат)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255197" y="2164687"/>
        <a:ext cx="8280675" cy="333143"/>
      </dsp:txXfrm>
    </dsp:sp>
    <dsp:sp modelId="{4756A45B-D954-49C8-99B9-ABA8E0371353}">
      <dsp:nvSpPr>
        <dsp:cNvPr id="0" name=""/>
        <dsp:cNvSpPr/>
      </dsp:nvSpPr>
      <dsp:spPr>
        <a:xfrm>
          <a:off x="46982" y="2123044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10993999"/>
              <a:satOff val="-7943"/>
              <a:lumOff val="2941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wiki/obschestvoznanie/politicheskie-ideologii" TargetMode="External"/><Relationship Id="rId2" Type="http://schemas.openxmlformats.org/officeDocument/2006/relationships/hyperlink" Target="https://soc-ege.sdamgia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oc-ege.sdamgi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hyperlink" Target="https://soc-ege.sdamgia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568952" cy="302433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4800" b="1" cap="none" spc="0" dirty="0" smtClean="0">
                <a:latin typeface="Calibri"/>
                <a:ea typeface="+mn-ea"/>
                <a:cs typeface="+mn-cs"/>
              </a:rPr>
              <a:t> ВЗГЛЯД В БУДУЩЕЕ</a:t>
            </a:r>
            <a:endParaRPr lang="ru-RU" sz="4800" b="1" cap="none" spc="0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8291264" cy="1709936"/>
          </a:xfrm>
        </p:spPr>
        <p:txBody>
          <a:bodyPr>
            <a:normAutofit/>
          </a:bodyPr>
          <a:lstStyle/>
          <a:p>
            <a:r>
              <a:rPr lang="ru-RU" sz="6900" dirty="0" smtClean="0">
                <a:solidFill>
                  <a:schemeClr val="tx1"/>
                </a:solidFill>
              </a:rPr>
              <a:t>11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148386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D1282E"/>
                </a:solidFill>
              </a:rPr>
              <a:t>Политическое сознание</a:t>
            </a:r>
            <a:r>
              <a:rPr lang="ru-RU" dirty="0" smtClean="0">
                <a:solidFill>
                  <a:srgbClr val="D1282E"/>
                </a:solidFill>
              </a:rPr>
              <a:t/>
            </a:r>
            <a:br>
              <a:rPr lang="ru-RU" dirty="0" smtClean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повторение +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</a:rPr>
              <a:t>Задание </a:t>
            </a:r>
            <a:r>
              <a:rPr lang="ru-RU" sz="1800" dirty="0" smtClean="0">
                <a:solidFill>
                  <a:srgbClr val="000000"/>
                </a:solidFill>
              </a:rPr>
              <a:t>№9 </a:t>
            </a:r>
            <a:r>
              <a:rPr lang="en-US" sz="1800" dirty="0" smtClean="0">
                <a:solidFill>
                  <a:srgbClr val="000000"/>
                </a:solidFill>
                <a:hlinkClick r:id="rId2"/>
              </a:rPr>
              <a:t>https</a:t>
            </a:r>
            <a:r>
              <a:rPr lang="en-US" sz="1800" dirty="0">
                <a:solidFill>
                  <a:srgbClr val="000000"/>
                </a:solidFill>
                <a:hlinkClick r:id="rId2"/>
              </a:rPr>
              <a:t>://soc-ege.sdamgia.ru</a:t>
            </a:r>
            <a:r>
              <a:rPr lang="ru-RU" sz="1800" dirty="0" smtClean="0">
                <a:solidFill>
                  <a:srgbClr val="000000"/>
                </a:solidFill>
              </a:rPr>
              <a:t>: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«политическая идеология»;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типах политических идеологий;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раскрывающее любую из функций политической идеологии в обществе.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Предлагаю дополнительно посмотреть материалы на сайте:</a:t>
            </a:r>
            <a:r>
              <a:rPr lang="en-US" sz="1800" dirty="0">
                <a:hlinkClick r:id="rId3"/>
              </a:rPr>
              <a:t>https://foxford.ru/wiki/obschestvoznanie/politicheskie-ideologii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096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791200" cy="165618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dirty="0" smtClean="0"/>
              <a:t>Политическое поведение</a:t>
            </a:r>
            <a:br>
              <a:rPr lang="ru-RU" dirty="0" smtClean="0"/>
            </a:br>
            <a:r>
              <a:rPr lang="ru-RU" sz="20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0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352928" cy="439248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u="sng" dirty="0" smtClean="0">
                <a:solidFill>
                  <a:srgbClr val="FF0000"/>
                </a:solidFill>
              </a:rPr>
              <a:t>Политическое поведение </a:t>
            </a:r>
            <a:r>
              <a:rPr lang="ru-RU" dirty="0" smtClean="0">
                <a:solidFill>
                  <a:srgbClr val="000000"/>
                </a:solidFill>
              </a:rPr>
              <a:t>– это поступки и действия субъекта политики, характеризующие его взаимодействие с социальной средой, с различными общественно-политическими силами.</a:t>
            </a:r>
          </a:p>
          <a:p>
            <a:pPr lvl="0" algn="just"/>
            <a:endParaRPr lang="ru-RU" dirty="0">
              <a:solidFill>
                <a:srgbClr val="000000"/>
              </a:solidFill>
            </a:endParaRP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Решающее значение в политическом поведении имеет наличие осознанных политических интересов и ценностей личности.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Политическое поведение охватывает все формы политической активности личности, её действия и бездействие.</a:t>
            </a:r>
          </a:p>
          <a:p>
            <a:pPr lvl="0" algn="just"/>
            <a:endParaRPr lang="ru-RU" b="0" dirty="0" smtClean="0">
              <a:solidFill>
                <a:srgbClr val="222222"/>
              </a:solidFill>
              <a:latin typeface="Verdana"/>
            </a:endParaRPr>
          </a:p>
          <a:p>
            <a:pPr lvl="0" algn="just"/>
            <a:r>
              <a:rPr lang="ru-RU" b="0" dirty="0" smtClean="0">
                <a:solidFill>
                  <a:srgbClr val="222222"/>
                </a:solidFill>
              </a:rPr>
              <a:t>Политическое </a:t>
            </a:r>
            <a:r>
              <a:rPr lang="ru-RU" b="0" dirty="0">
                <a:solidFill>
                  <a:srgbClr val="222222"/>
                </a:solidFill>
              </a:rPr>
              <a:t>поведение принимает формы политического участия, политического протеста и абсентеизма</a:t>
            </a:r>
            <a:r>
              <a:rPr lang="ru-RU" b="0" dirty="0" smtClean="0">
                <a:solidFill>
                  <a:srgbClr val="222222"/>
                </a:solidFill>
              </a:rPr>
              <a:t>.</a:t>
            </a:r>
            <a:r>
              <a:rPr lang="ru-RU" b="0" dirty="0">
                <a:solidFill>
                  <a:srgbClr val="000000"/>
                </a:solidFill>
              </a:rPr>
              <a:t> </a:t>
            </a:r>
            <a:endParaRPr lang="ru-RU" b="0" dirty="0" smtClean="0">
              <a:solidFill>
                <a:srgbClr val="000000"/>
              </a:solidFill>
            </a:endParaRPr>
          </a:p>
          <a:p>
            <a:pPr lvl="0" algn="just"/>
            <a:r>
              <a:rPr lang="ru-RU" b="0" dirty="0" smtClean="0">
                <a:solidFill>
                  <a:srgbClr val="000000"/>
                </a:solidFill>
              </a:rPr>
              <a:t>Политическое </a:t>
            </a:r>
            <a:r>
              <a:rPr lang="ru-RU" b="0" dirty="0">
                <a:solidFill>
                  <a:srgbClr val="000000"/>
                </a:solidFill>
              </a:rPr>
              <a:t>поведение бывает индивидуальным, групповым и массовым. </a:t>
            </a:r>
            <a:r>
              <a:rPr lang="ru-RU" i="1" dirty="0">
                <a:solidFill>
                  <a:srgbClr val="000000"/>
                </a:solidFill>
              </a:rPr>
              <a:t>Индивидуальное политическое поведение</a:t>
            </a:r>
            <a:r>
              <a:rPr lang="ru-RU" b="0" dirty="0">
                <a:solidFill>
                  <a:srgbClr val="000000"/>
                </a:solidFill>
              </a:rPr>
              <a:t> – это поступки индивида, имеющие общественно-политическое значение (практическое действие или публичное высказывание, которое выражает мнение о политиках и политике). </a:t>
            </a:r>
            <a:r>
              <a:rPr lang="ru-RU" i="1" dirty="0">
                <a:solidFill>
                  <a:srgbClr val="000000"/>
                </a:solidFill>
              </a:rPr>
              <a:t>Групповое политическое поведение</a:t>
            </a:r>
            <a:r>
              <a:rPr lang="ru-RU" b="0" dirty="0">
                <a:solidFill>
                  <a:srgbClr val="000000"/>
                </a:solidFill>
              </a:rPr>
              <a:t> связано с деятельностью политических организаций или стихийно сложившейся политически активной группы индивидов. Самыми </a:t>
            </a:r>
            <a:r>
              <a:rPr lang="ru-RU" i="1" dirty="0">
                <a:solidFill>
                  <a:srgbClr val="000000"/>
                </a:solidFill>
              </a:rPr>
              <a:t>массовыми формами</a:t>
            </a:r>
            <a:r>
              <a:rPr lang="ru-RU" b="0" dirty="0">
                <a:solidFill>
                  <a:srgbClr val="000000"/>
                </a:solidFill>
              </a:rPr>
              <a:t> политического поведения являются выборы, референдумы, митинги, демонстрации. В групповом, а еще больше в массовом политическом поведении наблюдается подражание, эмоциональное заражение, сопереживание, подчинение индивидуального поведения групповым нормам.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97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D1282E"/>
                </a:solidFill>
              </a:rPr>
              <a:t>Политическое поведение</a:t>
            </a:r>
            <a:br>
              <a:rPr lang="ru-RU" sz="3200" dirty="0">
                <a:solidFill>
                  <a:srgbClr val="D1282E"/>
                </a:solidFill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 экстремистским типам политического поведения относится терроризм.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ea typeface="+mj-ea"/>
                <a:cs typeface="+mj-cs"/>
              </a:rPr>
              <a:t>Политический </a:t>
            </a:r>
            <a:r>
              <a:rPr lang="ru-RU" u="sng" dirty="0" smtClean="0">
                <a:solidFill>
                  <a:srgbClr val="FF0000"/>
                </a:solidFill>
                <a:ea typeface="+mj-ea"/>
                <a:cs typeface="+mj-cs"/>
              </a:rPr>
              <a:t>терроризм </a:t>
            </a:r>
            <a:r>
              <a:rPr lang="ru-RU" dirty="0" smtClean="0">
                <a:solidFill>
                  <a:srgbClr val="000000"/>
                </a:solidFill>
                <a:ea typeface="+mj-ea"/>
                <a:cs typeface="+mj-cs"/>
              </a:rPr>
              <a:t>– систематическое или единичное осуществление насилия с применением оружия или угроза применения насилия, причиняющего вред людям и имуществу, с целью создания обстановки страха, паники, ощущения тревоги, опасности, недоверия к власти.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ea typeface="+mj-ea"/>
                <a:cs typeface="+mj-cs"/>
              </a:rPr>
              <a:t>Задача борьбы с терроризмом стоит перед отдельными государствами и всем мировым сообществом. Это одна из глобальных проблем современности.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80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3200" dirty="0">
                <a:solidFill>
                  <a:srgbClr val="D1282E"/>
                </a:solidFill>
              </a:rPr>
              <a:t>Политическое поведение</a:t>
            </a:r>
            <a:br>
              <a:rPr lang="ru-RU" sz="3200" dirty="0">
                <a:solidFill>
                  <a:srgbClr val="D1282E"/>
                </a:solidFill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sz="2000" b="1" cap="none" spc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504056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2800" b="0" dirty="0">
                <a:solidFill>
                  <a:srgbClr val="000000"/>
                </a:solidFill>
                <a:latin typeface="+mj-lt"/>
              </a:rPr>
              <a:t>Политическое поведение, как и любое поведение людей, регулируется обществом и государством в различных формах.</a:t>
            </a:r>
          </a:p>
          <a:p>
            <a:pPr algn="just"/>
            <a:r>
              <a:rPr lang="ru-RU" sz="2800" b="0" dirty="0">
                <a:solidFill>
                  <a:srgbClr val="000000"/>
                </a:solidFill>
                <a:latin typeface="+mj-lt"/>
              </a:rPr>
              <a:t>Во-первых, велико значение правового регулирования. Законы содержат нормы, которые в интересах безопасности общества и государства, охраны нравственности устанавливают ограничения на использование гражданских прав и свобод. Например, право собираться на митинги, демонстрации, пикетирование ограничено указанием на то, что они должны проходить мирно, без оружия. Террор, организация массовых беспорядков и т.п. относятся к числу преступных действий и влекут за собой уголовную ответственность</a:t>
            </a: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28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800" b="0" dirty="0">
                <a:solidFill>
                  <a:srgbClr val="000000"/>
                </a:solidFill>
                <a:latin typeface="+mj-lt"/>
              </a:rPr>
              <a:t>Во-вторых, важно, чтобы в обществе утверждались демократические ценности, определяющие цивилизованные правила игры на политической арене. Политические и моральные правила могут влиять на политическое поведение тогда, когда они поддерживаются общественным мнением</a:t>
            </a: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28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800" b="0" dirty="0">
                <a:solidFill>
                  <a:srgbClr val="000000"/>
                </a:solidFill>
                <a:latin typeface="+mj-lt"/>
              </a:rPr>
              <a:t>В-третьих, большое значение имеет организованность субъектов политики. Наличие организаций, деятельность которых соответствует требованиям закона, уменьшает роль стихийных проявлений в политической жизни, делает политическое поведение более ответственным, увеличивает возможность его регуляции</a:t>
            </a: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28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800" b="0" dirty="0">
                <a:solidFill>
                  <a:srgbClr val="000000"/>
                </a:solidFill>
                <a:latin typeface="+mj-lt"/>
              </a:rPr>
              <a:t>В-четвертых, политическое образование и распространение правдивой политической информации делают политическое поведение более рациональным, предоставляют субъектам политики эффективные и одновременно цивилизованные способы достижения политических целей</a:t>
            </a:r>
            <a:r>
              <a:rPr lang="ru-RU" sz="28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28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800" b="0" dirty="0">
                <a:solidFill>
                  <a:srgbClr val="000000"/>
                </a:solidFill>
                <a:latin typeface="+mj-lt"/>
              </a:rPr>
              <a:t>В-пятых, многое зависит от политических лидеров, их умения снимать чрезмерную политическую напряженность и возбуждение массы, содействовать рационализации предпринимаемых действий, от их способности вести за собой последователей по пути соблюдения правовых, политических и моральных норм. Эффективное действие названных факторов позволяет при высоком уровне активности субъектов политики удерживать политическую жизнь в рамках норм, признанных обществом и государством.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61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D1282E"/>
                </a:solidFill>
              </a:rPr>
              <a:t>Политическое поведение</a:t>
            </a:r>
            <a:br>
              <a:rPr lang="ru-RU" dirty="0">
                <a:solidFill>
                  <a:srgbClr val="D1282E"/>
                </a:solidFill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pic>
        <p:nvPicPr>
          <p:cNvPr id="3074" name="Picture 2" descr="C:\Users\ё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3749"/>
            <a:ext cx="3960440" cy="3693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ё\Desktop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832085" cy="362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5116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6921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D1282E"/>
                </a:solidFill>
              </a:rPr>
              <a:t>Политическое поведение</a:t>
            </a:r>
            <a:br>
              <a:rPr lang="ru-RU" dirty="0">
                <a:solidFill>
                  <a:srgbClr val="D1282E"/>
                </a:solidFill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Задания для закрепления и </a:t>
            </a:r>
            <a:r>
              <a:rPr lang="ru-RU" dirty="0" smtClean="0">
                <a:solidFill>
                  <a:srgbClr val="000000"/>
                </a:solidFill>
              </a:rPr>
              <a:t>рекомендации: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</a:rPr>
              <a:t>Задание </a:t>
            </a:r>
            <a:r>
              <a:rPr lang="ru-RU" sz="1800" dirty="0" smtClean="0">
                <a:solidFill>
                  <a:srgbClr val="000000"/>
                </a:solidFill>
              </a:rPr>
              <a:t>№1 </a:t>
            </a:r>
            <a:r>
              <a:rPr lang="en-US" sz="1800" dirty="0">
                <a:solidFill>
                  <a:srgbClr val="000000"/>
                </a:solidFill>
              </a:rPr>
              <a:t>https://soc-ege.sdamgia.ru</a:t>
            </a:r>
            <a:r>
              <a:rPr lang="ru-RU" sz="18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«политическое поведение»;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формах политического поведения;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о способах регулирования политического поведения.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496" y="211029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57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D1282E"/>
                </a:solidFill>
              </a:rPr>
              <a:t>Политическое поведение</a:t>
            </a:r>
            <a:br>
              <a:rPr lang="ru-RU" dirty="0">
                <a:solidFill>
                  <a:srgbClr val="D1282E"/>
                </a:solidFill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8245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</a:rPr>
              <a:t>Задание </a:t>
            </a:r>
            <a:r>
              <a:rPr lang="ru-RU" sz="1800" dirty="0" smtClean="0">
                <a:solidFill>
                  <a:srgbClr val="000000"/>
                </a:solidFill>
              </a:rPr>
              <a:t>№2 </a:t>
            </a:r>
            <a:r>
              <a:rPr lang="en-US" sz="1800" dirty="0">
                <a:solidFill>
                  <a:srgbClr val="000000"/>
                </a:solidFill>
              </a:rPr>
              <a:t>https://soc-ege.sdamgia.ru</a:t>
            </a:r>
            <a:r>
              <a:rPr lang="ru-RU" sz="18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 составьте сложный план, позволяющий раскрыть по существу тему «Политическое поведение». План должен содержать не менее трех пунктов, из которых два или более детализированы в подпунктах.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/>
            <a:endParaRPr lang="ru-RU" sz="1800" dirty="0" smtClean="0">
              <a:solidFill>
                <a:srgbClr val="000000"/>
              </a:solidFill>
            </a:endParaRPr>
          </a:p>
          <a:p>
            <a:pPr lvl="0"/>
            <a:endParaRPr lang="ru-RU" sz="1800" dirty="0" smtClean="0">
              <a:solidFill>
                <a:srgbClr val="000000"/>
              </a:solidFill>
            </a:endParaRP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Задание №3 </a:t>
            </a:r>
            <a:r>
              <a:rPr lang="en-US" sz="1800" dirty="0">
                <a:solidFill>
                  <a:srgbClr val="000000"/>
                </a:solidFill>
              </a:rPr>
              <a:t>https://soc-ege.sdamgia.ru</a:t>
            </a:r>
            <a:r>
              <a:rPr lang="ru-RU" sz="18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обществоведческие знания,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«политическое поведение»;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формах политического поведения;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о способах регулирования политического поведения.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066890"/>
            <a:ext cx="22474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87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D1282E"/>
                </a:solidFill>
              </a:rPr>
              <a:t>Политическое поведение</a:t>
            </a:r>
            <a:br>
              <a:rPr lang="ru-RU" dirty="0">
                <a:solidFill>
                  <a:srgbClr val="D1282E"/>
                </a:solidFill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1900" dirty="0">
                <a:solidFill>
                  <a:srgbClr val="000000"/>
                </a:solidFill>
              </a:rPr>
              <a:t>Задание </a:t>
            </a:r>
            <a:r>
              <a:rPr lang="ru-RU" sz="1900" dirty="0" smtClean="0">
                <a:solidFill>
                  <a:srgbClr val="000000"/>
                </a:solidFill>
              </a:rPr>
              <a:t>№4  </a:t>
            </a:r>
            <a:r>
              <a:rPr lang="en-US" sz="1900" dirty="0">
                <a:solidFill>
                  <a:srgbClr val="000000"/>
                </a:solidFill>
              </a:rPr>
              <a:t>https://soc-ege.sdamgia.ru</a:t>
            </a:r>
            <a:r>
              <a:rPr lang="ru-RU" sz="19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Выберите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верные суждения о политическом участии и запишите цифры, под которыми они указаны.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Активное политическое участие граждан является условием развития гражданского общества и правового государства.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Одной из форм политического участия являются выборы в органы государственной власти и местного самоуправления.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Активное включение граждан в политический процесс требует определённой активности государства, политических партий, общественно-политических движений.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Референдум, в отличие от выборов, предполагает процедуру тайного голосования.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 Одной из форм политического участия граждан является получение юридического образования.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361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1104" cy="140407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 smtClean="0">
                <a:solidFill>
                  <a:srgbClr val="D1282E"/>
                </a:solidFill>
              </a:rPr>
            </a:b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>Повторение </a:t>
            </a: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ранее изученного </a:t>
            </a: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>материала</a:t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21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Сущность </a:t>
            </a:r>
            <a:r>
              <a:rPr lang="ru-RU" sz="21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 этапы политического </a:t>
            </a:r>
            <a:r>
              <a:rPr lang="ru-RU" sz="21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71338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Политический процесс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включает совокупность действий реализующих свои политические цели и интересов индивидов, групп, политических  институтов, которые в конечном счете обеспечивают формирование, функционирование и изменение политической системы.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233695971"/>
              </p:ext>
            </p:extLst>
          </p:nvPr>
        </p:nvGraphicFramePr>
        <p:xfrm>
          <a:off x="251520" y="4005064"/>
          <a:ext cx="856895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3420289"/>
            <a:ext cx="635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Субъекты политического процесса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0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 </a:t>
            </a: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900" b="1" cap="none" spc="0" dirty="0" smtClean="0">
                <a:solidFill>
                  <a:srgbClr val="000000"/>
                </a:solidFill>
                <a:latin typeface="Arial"/>
              </a:rPr>
              <a:t>Сущность </a:t>
            </a: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и этапы политического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Классификация политических </a:t>
            </a:r>
            <a:r>
              <a:rPr lang="ru-RU" sz="36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процессов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sz="360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sz="36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27894"/>
            <a:ext cx="7488832" cy="403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4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Повторение ранее изученного материала</a:t>
            </a:r>
          </a:p>
          <a:p>
            <a:r>
              <a:rPr lang="ru-RU" dirty="0" smtClean="0"/>
              <a:t>А) Политические партии и партийные системы (повторение + задание)</a:t>
            </a:r>
          </a:p>
          <a:p>
            <a:pPr lvl="0"/>
            <a:r>
              <a:rPr lang="ru-RU" dirty="0" smtClean="0"/>
              <a:t>Б) Политическая элита и политическое лидерство </a:t>
            </a:r>
            <a:r>
              <a:rPr lang="ru-RU" dirty="0" smtClean="0">
                <a:solidFill>
                  <a:srgbClr val="000000"/>
                </a:solidFill>
              </a:rPr>
              <a:t>(повторение </a:t>
            </a:r>
            <a:r>
              <a:rPr lang="ru-RU" dirty="0">
                <a:solidFill>
                  <a:srgbClr val="000000"/>
                </a:solidFill>
              </a:rPr>
              <a:t>+ задание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  <a:endParaRPr lang="ru-RU" dirty="0" smtClean="0"/>
          </a:p>
          <a:p>
            <a:pPr lvl="0"/>
            <a:r>
              <a:rPr lang="ru-RU" dirty="0" smtClean="0"/>
              <a:t>В) Политическое сознание </a:t>
            </a:r>
            <a:r>
              <a:rPr lang="ru-RU" dirty="0" smtClean="0">
                <a:solidFill>
                  <a:srgbClr val="000000"/>
                </a:solidFill>
              </a:rPr>
              <a:t>(повторение + задание)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Г) Политическое поведение </a:t>
            </a:r>
            <a:r>
              <a:rPr lang="ru-RU" sz="2100" dirty="0">
                <a:solidFill>
                  <a:srgbClr val="000000"/>
                </a:solidFill>
              </a:rPr>
              <a:t>(повторение + задание</a:t>
            </a:r>
            <a:r>
              <a:rPr lang="ru-RU" sz="2100" dirty="0" smtClean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ru-RU" sz="2100" dirty="0" smtClean="0">
                <a:solidFill>
                  <a:srgbClr val="000000"/>
                </a:solidFill>
              </a:rPr>
              <a:t>Д) Политический процесс и культура политического участия (</a:t>
            </a:r>
            <a:r>
              <a:rPr lang="ru-RU" sz="2100" dirty="0">
                <a:solidFill>
                  <a:srgbClr val="000000"/>
                </a:solidFill>
              </a:rPr>
              <a:t>повторение + задание)</a:t>
            </a:r>
          </a:p>
          <a:p>
            <a:pPr lvl="0"/>
            <a:endParaRPr lang="ru-RU" dirty="0" smtClean="0"/>
          </a:p>
          <a:p>
            <a:pPr marL="457200" indent="-457200">
              <a:buAutoNum type="arabicPeriod" startAt="2"/>
            </a:pPr>
            <a:r>
              <a:rPr lang="ru-RU" dirty="0" smtClean="0"/>
              <a:t>Изучение нового материала:</a:t>
            </a:r>
          </a:p>
          <a:p>
            <a:r>
              <a:rPr lang="ru-RU" dirty="0" smtClean="0"/>
              <a:t>А) Общество перед лицом угроз и вызовов </a:t>
            </a:r>
            <a:r>
              <a:rPr lang="en-US" dirty="0" smtClean="0">
                <a:latin typeface="Calibri"/>
                <a:cs typeface="Calibri"/>
              </a:rPr>
              <a:t>XXI</a:t>
            </a:r>
            <a:r>
              <a:rPr lang="ru-RU" dirty="0" smtClean="0">
                <a:latin typeface="Calibri"/>
                <a:cs typeface="Calibri"/>
              </a:rPr>
              <a:t> в.</a:t>
            </a:r>
            <a:endParaRPr lang="ru-RU" dirty="0" smtClean="0"/>
          </a:p>
          <a:p>
            <a:r>
              <a:rPr lang="ru-RU" dirty="0" smtClean="0"/>
              <a:t>Б) Возможная альтернатива</a:t>
            </a:r>
          </a:p>
          <a:p>
            <a:r>
              <a:rPr lang="ru-RU" dirty="0" smtClean="0"/>
              <a:t>В) Постиндустриальное (информационное) общество</a:t>
            </a:r>
          </a:p>
          <a:p>
            <a:endParaRPr lang="ru-RU" dirty="0" smtClean="0"/>
          </a:p>
          <a:p>
            <a:r>
              <a:rPr lang="ru-RU" dirty="0" smtClean="0"/>
              <a:t>3. Задания для закрепления и рекомендации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62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 </a:t>
            </a: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900" b="1" cap="none" spc="0" dirty="0" smtClean="0">
                <a:solidFill>
                  <a:srgbClr val="000000"/>
                </a:solidFill>
                <a:latin typeface="Arial"/>
              </a:rPr>
              <a:t>Сущность </a:t>
            </a: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и этапы политического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Политический процесс как технология принятия и реализация политических решений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996952"/>
            <a:ext cx="83947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72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</a:t>
            </a: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>материала</a:t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2900" dirty="0">
                <a:solidFill>
                  <a:srgbClr val="D1282E"/>
                </a:solidFill>
              </a:rPr>
              <a:t/>
            </a:r>
            <a:br>
              <a:rPr lang="ru-RU" sz="2900" dirty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Сущность и этапы политического процесса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8" y="1752600"/>
            <a:ext cx="6906624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06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 </a:t>
            </a: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900" b="1" cap="none" spc="0" dirty="0" smtClean="0">
                <a:solidFill>
                  <a:srgbClr val="000000"/>
                </a:solidFill>
                <a:latin typeface="Arial"/>
              </a:rPr>
              <a:t>Сущность </a:t>
            </a: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и этапы политического процесса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4" y="1752600"/>
            <a:ext cx="6783292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7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 </a:t>
            </a: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9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Политическое участие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Политическое участие – это действия гражданина с целью повлиять на принятие и реализацию государственных решений, выбор представителей в институты власти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68"/>
          <a:stretch/>
        </p:blipFill>
        <p:spPr bwMode="auto">
          <a:xfrm>
            <a:off x="3131840" y="3573016"/>
            <a:ext cx="50405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11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</a:t>
            </a: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>материала</a:t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2900" dirty="0">
                <a:solidFill>
                  <a:srgbClr val="D1282E"/>
                </a:solidFill>
              </a:rPr>
              <a:t/>
            </a:r>
            <a:br>
              <a:rPr lang="ru-RU" sz="2900" dirty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Политическое участие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511256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ambria"/>
                <a:ea typeface="+mj-ea"/>
                <a:cs typeface="+mj-cs"/>
              </a:rPr>
              <a:t>ФОРМЫ ПОЛИТИЧЕСКОГО УЧАСТИЯ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4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Участие </a:t>
            </a:r>
            <a:r>
              <a:rPr lang="ru-RU" sz="24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</a:t>
            </a:r>
            <a:r>
              <a:rPr lang="ru-RU" sz="24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депутатов </a:t>
            </a:r>
            <a:r>
              <a:rPr lang="ru-RU" sz="24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парламента , главы государства, </a:t>
            </a:r>
            <a:r>
              <a:rPr lang="ru-RU" sz="24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референдумах.</a:t>
            </a:r>
            <a:endParaRPr lang="ru-RU" sz="24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Профессиональная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участие в предвыборных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кампаниях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в органы государственной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Членство в политических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партиях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деятельности органов местного самоуправления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Абсентеизм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Политический протест</a:t>
            </a:r>
          </a:p>
          <a:p>
            <a:pPr lvl="0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</a:t>
            </a:r>
            <a: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  <a:t>материала</a:t>
            </a:r>
            <a:br>
              <a:rPr lang="ru-RU" sz="1600" b="1" cap="none" spc="0" dirty="0" smtClean="0">
                <a:solidFill>
                  <a:srgbClr val="000000"/>
                </a:solidFill>
                <a:latin typeface="Arial"/>
              </a:rPr>
            </a:br>
            <a:r>
              <a:rPr lang="ru-RU" sz="2900" dirty="0">
                <a:solidFill>
                  <a:srgbClr val="D1282E"/>
                </a:solidFill>
              </a:rPr>
              <a:t/>
            </a:r>
            <a:br>
              <a:rPr lang="ru-RU" sz="2900" dirty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Политическая культура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u="sng" dirty="0" smtClean="0">
                <a:solidFill>
                  <a:schemeClr val="tx2"/>
                </a:solidFill>
              </a:rPr>
              <a:t>Политическая культура </a:t>
            </a:r>
            <a:r>
              <a:rPr lang="ru-RU" dirty="0" smtClean="0"/>
              <a:t>– уровень и характер политических взглядов, знаний и убеждений граждан, степень развития умения применять их в общественно-политической деятельности.</a:t>
            </a:r>
          </a:p>
          <a:p>
            <a:pPr algn="just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69674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65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028186" cy="321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15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Выберите верные суждения о политическом процессе и общественно-политических движениях и запишите цифры, под которыми они указаны.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Политический процесс связан с решением проблемы ограниченности экономических ресурсов.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Домохозяйства и фирмы являются субъектами политического процесса.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B политическом процессе проявляется взаимосвязь реформаторских и консервативных начал.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На этапе реализации принятые политические решения облекаются в правомочную форму, определяется их адрес и круг лиц, организаций, ответственных за их исполнение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 C учётом различных обстоятельств субъекты политического процесса разрабатывают альтернативные варианты действий для достижения необходимых результатов.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1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482952" cy="1371600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solidFill>
                  <a:srgbClr val="D1282E"/>
                </a:solidFill>
              </a:rPr>
              <a:t>Задания для закрепления и 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«политический процесс»;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субъектах политического процесса;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признаках демократического политического процесса.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95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050904" cy="1371600"/>
          </a:xfrm>
        </p:spPr>
        <p:txBody>
          <a:bodyPr/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Выберите верные суждения о политическом процессе и запишите цифры, под которыми они указаны.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По степени открытости принято выделять публичные и непубличные политические процессы.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Политический процесс регулируется исключительно нормами права.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Участниками политического процесса выступают исключительно государства и общественно-политические объединения.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В зависимости от временных характеристик политические процессы принято подразделять на долговременные и непродолжительные.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 Политический процесс представляет собой совокупную деятельность всех субъектов политики, посредством которой происходят формирование, развитие и функционирование политической системы общества.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5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/>
              <a:t>Дорогие ребята, мы с вами  начали продолжаем главу </a:t>
            </a:r>
            <a:r>
              <a:rPr lang="en-US" sz="1200" dirty="0" smtClean="0"/>
              <a:t>III</a:t>
            </a:r>
            <a:r>
              <a:rPr lang="ru-RU" sz="1200" dirty="0" smtClean="0"/>
              <a:t> «политическая жизнь общества». В начале работы со слайдовой презентацией напишите в тетрадях тему и цель урока: изучение нового взгляда в будущее. Оформление в тетрадях</a:t>
            </a:r>
            <a:r>
              <a:rPr lang="ru-RU" sz="1200" dirty="0">
                <a:solidFill>
                  <a:srgbClr val="D1282E"/>
                </a:solidFill>
              </a:rPr>
              <a:t> </a:t>
            </a:r>
            <a:r>
              <a:rPr lang="ru-RU" sz="1200" dirty="0" smtClean="0">
                <a:solidFill>
                  <a:srgbClr val="D1282E"/>
                </a:solidFill>
              </a:rPr>
              <a:t>продолжаем:</a:t>
            </a:r>
            <a:r>
              <a:rPr lang="ru-RU" sz="1200" dirty="0" smtClean="0"/>
              <a:t> свой план по презентации и запись выводов, терминологии. Выполнение д/з и работа на сайте решу ЕГЭ.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556720"/>
          </a:xfrm>
        </p:spPr>
        <p:txBody>
          <a:bodyPr>
            <a:normAutofit fontScale="85000" lnSpcReduction="20000"/>
          </a:bodyPr>
          <a:lstStyle/>
          <a:p>
            <a:pPr marL="457200" lvl="0" indent="-457200" algn="just">
              <a:buFont typeface="Arial" pitchFamily="34" charset="0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Повторение ранее изученного материала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Политические </a:t>
            </a:r>
            <a:r>
              <a:rPr lang="ru-RU" u="sng" dirty="0">
                <a:solidFill>
                  <a:srgbClr val="FF0000"/>
                </a:solidFill>
              </a:rPr>
              <a:t>партии и партийные системы </a:t>
            </a:r>
            <a:endParaRPr lang="ru-RU" u="sng" dirty="0" smtClean="0">
              <a:solidFill>
                <a:srgbClr val="FF0000"/>
              </a:solidFill>
            </a:endParaRPr>
          </a:p>
          <a:p>
            <a:pPr algn="just"/>
            <a:r>
              <a:rPr lang="ru-RU" u="sng" dirty="0" smtClean="0">
                <a:solidFill>
                  <a:srgbClr val="FF0000"/>
                </a:solidFill>
              </a:rPr>
              <a:t>Политическая партия</a:t>
            </a:r>
            <a:r>
              <a:rPr lang="ru-RU" dirty="0" smtClean="0"/>
              <a:t> – добровольное объединение людей определённой идейно-политической ориентации, стремящихся завоевать государственную власть и участвовать в её осуществлении для реализации интересов тех или иных социальных групп и слоёв населения.</a:t>
            </a:r>
          </a:p>
          <a:p>
            <a:pPr algn="just"/>
            <a:r>
              <a:rPr lang="ru-RU" u="sng" dirty="0" smtClean="0">
                <a:solidFill>
                  <a:srgbClr val="FF0000"/>
                </a:solidFill>
              </a:rPr>
              <a:t>Характерные признаки</a:t>
            </a:r>
            <a:r>
              <a:rPr lang="ru-RU" dirty="0" smtClean="0"/>
              <a:t>: устойчивая организация, идейно-политическая ориентация,  стремление к завоеванию и осуществлению государственной власти.</a:t>
            </a:r>
          </a:p>
          <a:p>
            <a:r>
              <a:rPr lang="ru-RU" sz="1400" b="0" dirty="0">
                <a:solidFill>
                  <a:srgbClr val="000000"/>
                </a:solidFill>
              </a:rPr>
              <a:t>Предложено несколько типологий политических партий:</a:t>
            </a:r>
          </a:p>
          <a:p>
            <a:pPr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 </a:t>
            </a:r>
            <a:r>
              <a:rPr lang="ru-RU" sz="1400" dirty="0">
                <a:solidFill>
                  <a:srgbClr val="000000"/>
                </a:solidFill>
              </a:rPr>
              <a:t>идеологической ориентации</a:t>
            </a:r>
            <a:r>
              <a:rPr lang="ru-RU" sz="1400" b="0" dirty="0">
                <a:solidFill>
                  <a:srgbClr val="000000"/>
                </a:solidFill>
              </a:rPr>
              <a:t> выделяют партии </a:t>
            </a:r>
            <a:r>
              <a:rPr lang="ru-RU" sz="1400" b="0" dirty="0" smtClean="0">
                <a:solidFill>
                  <a:srgbClr val="000000"/>
                </a:solidFill>
              </a:rPr>
              <a:t>либеральные, консервативные</a:t>
            </a:r>
            <a:r>
              <a:rPr lang="ru-RU" sz="1400" b="0" dirty="0">
                <a:solidFill>
                  <a:srgbClr val="000000"/>
                </a:solidFill>
              </a:rPr>
              <a:t>, коммунистические и проч.;</a:t>
            </a:r>
          </a:p>
          <a:p>
            <a:pPr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 </a:t>
            </a:r>
            <a:r>
              <a:rPr lang="ru-RU" sz="1400" dirty="0">
                <a:solidFill>
                  <a:srgbClr val="000000"/>
                </a:solidFill>
              </a:rPr>
              <a:t>территориальному признаку -</a:t>
            </a:r>
            <a:r>
              <a:rPr lang="ru-RU" sz="1400" b="0" dirty="0">
                <a:solidFill>
                  <a:srgbClr val="000000"/>
                </a:solidFill>
              </a:rPr>
              <a:t> федеральные, региональные и т.д.;</a:t>
            </a:r>
          </a:p>
          <a:p>
            <a:pPr algn="just"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 </a:t>
            </a:r>
            <a:r>
              <a:rPr lang="ru-RU" sz="1400" dirty="0">
                <a:solidFill>
                  <a:srgbClr val="000000"/>
                </a:solidFill>
              </a:rPr>
              <a:t>социальной базе</a:t>
            </a:r>
            <a:r>
              <a:rPr lang="ru-RU" sz="1400" b="0" dirty="0">
                <a:solidFill>
                  <a:srgbClr val="000000"/>
                </a:solidFill>
              </a:rPr>
              <a:t> — рабочие, крестьянские, предпринимательские и др.;</a:t>
            </a:r>
          </a:p>
          <a:p>
            <a:pPr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 отношению к </a:t>
            </a:r>
            <a:r>
              <a:rPr lang="ru-RU" sz="1400" dirty="0">
                <a:solidFill>
                  <a:srgbClr val="000000"/>
                </a:solidFill>
              </a:rPr>
              <a:t>социальным преобразованиям -</a:t>
            </a:r>
            <a:r>
              <a:rPr lang="ru-RU" sz="1400" b="0" dirty="0">
                <a:solidFill>
                  <a:srgbClr val="000000"/>
                </a:solidFill>
              </a:rPr>
              <a:t> радикальные и умеренные, революционные и реформистские, прогрессивные и реакционные;</a:t>
            </a:r>
          </a:p>
          <a:p>
            <a:pPr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 </a:t>
            </a:r>
            <a:r>
              <a:rPr lang="ru-RU" sz="1400" dirty="0">
                <a:solidFill>
                  <a:srgbClr val="000000"/>
                </a:solidFill>
              </a:rPr>
              <a:t>участию во власти -</a:t>
            </a:r>
            <a:r>
              <a:rPr lang="ru-RU" sz="1400" b="0" dirty="0">
                <a:solidFill>
                  <a:srgbClr val="000000"/>
                </a:solidFill>
              </a:rPr>
              <a:t> правящие и оппозиционные, легальные и нелегальные, парламентские и непарламентские</a:t>
            </a:r>
            <a:r>
              <a:rPr lang="ru-RU" sz="1400" b="0" dirty="0" smtClean="0">
                <a:solidFill>
                  <a:srgbClr val="000000"/>
                </a:solidFill>
              </a:rPr>
              <a:t>.</a:t>
            </a:r>
            <a:endParaRPr lang="ru-RU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138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D1282E"/>
                </a:solidFill>
              </a:rPr>
              <a:t>Политический процесс и культура политического участия</a:t>
            </a:r>
            <a:br>
              <a:rPr lang="ru-RU" sz="2000" dirty="0">
                <a:solidFill>
                  <a:srgbClr val="D1282E"/>
                </a:solidFill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4968552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обществоведческие знания, составьте сложный план, позволяющий раскрыть по существу тему «Роль выборов в политическом процессе». План должен содержать не менее трех пунктов, из которых два или более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детализированы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подпунктах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 составьте сложный план, позволяющий раскрыть по существу тему «Субъекты политического процесса». План должен содержать не менее трёх пунктов, из которых два или более детализированы в подпунктах.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67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dirty="0" smtClean="0"/>
              <a:t>Изучение нового материала</a:t>
            </a:r>
            <a:br>
              <a:rPr lang="ru-RU" dirty="0" smtClean="0"/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Общество перед лицом угроз и вызовов </a:t>
            </a:r>
            <a:r>
              <a:rPr lang="en-US" sz="1600" b="1" cap="none" spc="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XXI</a:t>
            </a:r>
            <a:r>
              <a:rPr lang="ru-RU" sz="1600" b="1" cap="none" spc="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в</a:t>
            </a:r>
            <a:r>
              <a:rPr lang="ru-RU" sz="1600" b="1" cap="none" spc="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51125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100" dirty="0"/>
              <a:t>С середины </a:t>
            </a:r>
            <a:r>
              <a:rPr lang="en-US" sz="1100" dirty="0"/>
              <a:t>XX </a:t>
            </a:r>
            <a:r>
              <a:rPr lang="ru-RU" sz="1100" dirty="0"/>
              <a:t>в. перед обществом стоят </a:t>
            </a:r>
            <a:r>
              <a:rPr lang="ru-RU" sz="1100" i="1" dirty="0"/>
              <a:t>глобальные про­блемы современности. </a:t>
            </a:r>
            <a:r>
              <a:rPr lang="ru-RU" sz="1100" dirty="0"/>
              <a:t>Они грозят гибелью человечеству и могут быть решены лишь при участии всех стран мира.</a:t>
            </a:r>
          </a:p>
          <a:p>
            <a:pPr algn="just"/>
            <a:r>
              <a:rPr lang="ru-RU" sz="1100" dirty="0"/>
              <a:t>На рубеже </a:t>
            </a:r>
            <a:r>
              <a:rPr lang="en-US" sz="1100" dirty="0"/>
              <a:t>XX</a:t>
            </a:r>
            <a:r>
              <a:rPr lang="ru-RU" sz="1100" dirty="0"/>
              <a:t>—</a:t>
            </a:r>
            <a:r>
              <a:rPr lang="en-US" sz="1100" dirty="0"/>
              <a:t>XXI </a:t>
            </a:r>
            <a:r>
              <a:rPr lang="ru-RU" sz="1100" dirty="0"/>
              <a:t>вв. к известным ранее проблемам прибавились новые. </a:t>
            </a:r>
            <a:r>
              <a:rPr lang="ru-RU" sz="1100" dirty="0">
                <a:solidFill>
                  <a:srgbClr val="FF0000"/>
                </a:solidFill>
              </a:rPr>
              <a:t>Они связаны с процессом глобализа­ции</a:t>
            </a:r>
            <a:r>
              <a:rPr lang="ru-RU" sz="1100" dirty="0"/>
              <a:t>. Учёные, государственные деятели ищут пути реше­ния всех этих проблем. Однако </a:t>
            </a:r>
            <a:r>
              <a:rPr lang="en-US" sz="1100" dirty="0"/>
              <a:t>XXI </a:t>
            </a:r>
            <a:r>
              <a:rPr lang="ru-RU" sz="1100" dirty="0"/>
              <a:t>век бросает вызов не только интеллектуалам и политикам, но и всем живущим на Земле. Необходимо объединение усилий всех государств, всех народов, общественных организаций и движений, всех людей, чтобы совместно отвести существующие угрозы. Ка­кие проблемы требуют решения? Какие возможности для этого существуют</a:t>
            </a:r>
            <a:r>
              <a:rPr lang="ru-RU" dirty="0"/>
              <a:t>?</a:t>
            </a:r>
          </a:p>
          <a:p>
            <a:pPr algn="just"/>
            <a:r>
              <a:rPr lang="ru-RU" sz="1400" i="1" dirty="0">
                <a:solidFill>
                  <a:srgbClr val="FF0000"/>
                </a:solidFill>
              </a:rPr>
              <a:t>Экологические проблемы.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ea typeface="Times New Roman"/>
              </a:rPr>
              <a:t>Угроза </a:t>
            </a:r>
            <a:r>
              <a:rPr lang="ru-RU" sz="1400" i="1" dirty="0">
                <a:solidFill>
                  <a:srgbClr val="FF0000"/>
                </a:solidFill>
                <a:ea typeface="Times New Roman"/>
              </a:rPr>
              <a:t>термоядерной войны. </a:t>
            </a:r>
            <a:endParaRPr lang="ru-RU" sz="1400" i="1" dirty="0" smtClean="0">
              <a:solidFill>
                <a:srgbClr val="FF0000"/>
              </a:solidFill>
              <a:ea typeface="Times New Roman"/>
            </a:endParaRP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ea typeface="Times New Roman"/>
              </a:rPr>
              <a:t>Международный </a:t>
            </a:r>
            <a:r>
              <a:rPr lang="ru-RU" sz="1400" i="1" dirty="0">
                <a:solidFill>
                  <a:srgbClr val="FF0000"/>
                </a:solidFill>
                <a:ea typeface="Times New Roman"/>
              </a:rPr>
              <a:t>терроризм. </a:t>
            </a:r>
            <a:endParaRPr lang="ru-RU" sz="1400" i="1" dirty="0" smtClean="0">
              <a:solidFill>
                <a:srgbClr val="FF0000"/>
              </a:solidFill>
              <a:ea typeface="Times New Roman"/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  <a:ea typeface="Times New Roman"/>
              </a:rPr>
              <a:t>Преодоление экономической отсталости, бедности и нищеты стран «третьего мира». </a:t>
            </a:r>
            <a:endParaRPr lang="ru-RU" sz="1400" i="1" dirty="0" smtClean="0">
              <a:solidFill>
                <a:srgbClr val="FF0000"/>
              </a:solidFill>
              <a:ea typeface="Times New Roman"/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  <a:ea typeface="Times New Roman"/>
              </a:rPr>
              <a:t>Социально-демографические проблемы. </a:t>
            </a:r>
            <a:endParaRPr lang="ru-RU" sz="1400" i="1" dirty="0" smtClean="0">
              <a:solidFill>
                <a:srgbClr val="FF0000"/>
              </a:solidFill>
              <a:ea typeface="Times New Roman"/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</a:rPr>
              <a:t>Наркомания и наркобизнес. 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</a:rPr>
              <a:t>Отставание с разработкой методов лечения и профи­лактики наиболее опасных болезней. 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</a:rPr>
              <a:t>Проблема предотвращения опасных последствий </a:t>
            </a:r>
            <a:r>
              <a:rPr lang="ru-RU" sz="1400" i="1" dirty="0" smtClean="0">
                <a:solidFill>
                  <a:srgbClr val="FF0000"/>
                </a:solidFill>
              </a:rPr>
              <a:t>научно-технического </a:t>
            </a:r>
            <a:r>
              <a:rPr lang="ru-RU" sz="1400" i="1" dirty="0">
                <a:solidFill>
                  <a:srgbClr val="FF0000"/>
                </a:solidFill>
              </a:rPr>
              <a:t>прогресса, </a:t>
            </a:r>
            <a:r>
              <a:rPr lang="ru-RU" sz="1400" i="1" dirty="0" smtClean="0">
                <a:solidFill>
                  <a:srgbClr val="FF0000"/>
                </a:solidFill>
              </a:rPr>
              <a:t>использования </a:t>
            </a:r>
            <a:r>
              <a:rPr lang="ru-RU" sz="1400" i="1" dirty="0">
                <a:solidFill>
                  <a:srgbClr val="FF0000"/>
                </a:solidFill>
              </a:rPr>
              <a:t>его результатов во вред человечеству. </a:t>
            </a:r>
            <a:r>
              <a:rPr lang="ru-RU" sz="1400" i="1" dirty="0" smtClean="0">
                <a:solidFill>
                  <a:srgbClr val="FF0000"/>
                </a:solidFill>
                <a:ea typeface="Times New Roman"/>
              </a:rPr>
              <a:t>Опасность </a:t>
            </a:r>
            <a:r>
              <a:rPr lang="ru-RU" sz="1400" i="1" dirty="0">
                <a:solidFill>
                  <a:srgbClr val="FF0000"/>
                </a:solidFill>
                <a:ea typeface="Times New Roman"/>
              </a:rPr>
              <a:t>масштабных аварий в промышленности, энергетике, на транспорте. Угрозы культуре, духовному развитию человека</a:t>
            </a:r>
            <a:r>
              <a:rPr lang="ru-RU" sz="1400" i="1" dirty="0" smtClean="0">
                <a:solidFill>
                  <a:srgbClr val="FF0000"/>
                </a:solidFill>
                <a:ea typeface="Times New Roman"/>
              </a:rPr>
              <a:t>.</a:t>
            </a: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sz="1400" dirty="0">
                <a:ea typeface="Times New Roman"/>
              </a:rPr>
              <a:t>Совре­менная наука отмечает угрожающие масштабы невежества, преступности, наркомании, отчуждения людей от культуры. Распространяется дух материального </a:t>
            </a:r>
            <a:r>
              <a:rPr lang="ru-RU" sz="1400" dirty="0" err="1">
                <a:ea typeface="Times New Roman"/>
              </a:rPr>
              <a:t>потребительства</a:t>
            </a:r>
            <a:r>
              <a:rPr lang="ru-RU" sz="1400" dirty="0">
                <a:ea typeface="Times New Roman"/>
              </a:rPr>
              <a:t>. Разви­тие современных технологий делает практически невозмож­ным предотвращение появления в прессе, на экранах теле­видения антиобщественной информации, пропагандирующей насилие, порнографию, оскорбляющей религиозные чувства, удовлетворяющей агрессивно настроенные группы. Высокое искусство, шедевры мировой культуры зачастую вытесняют­ся с журнальных страниц, телевизионных экранов поделками массовой культуры, рассчитанными на примитивный вкус.</a:t>
            </a:r>
            <a:endParaRPr lang="ru-RU" sz="1100" dirty="0">
              <a:ea typeface="Times New Roman"/>
            </a:endParaRP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314553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3200" dirty="0">
                <a:solidFill>
                  <a:srgbClr val="D1282E"/>
                </a:solidFill>
              </a:rPr>
              <a:t>Изучение нового материала </a:t>
            </a:r>
            <a:r>
              <a:rPr lang="ru-RU" sz="3200" dirty="0" smtClean="0">
                <a:solidFill>
                  <a:srgbClr val="D1282E"/>
                </a:solidFill>
              </a:rPr>
              <a:t/>
            </a:r>
            <a:br>
              <a:rPr lang="ru-RU" sz="3200" dirty="0" smtClean="0">
                <a:solidFill>
                  <a:srgbClr val="D1282E"/>
                </a:solidFill>
              </a:rPr>
            </a:br>
            <a:r>
              <a:rPr lang="ru-RU" sz="14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Возможная альтернатива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51125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200" dirty="0"/>
              <a:t>Возможность преодоле­ния глобальных угроз исследуют учёные, которые основное внимание уделяют поиску альтернативных путей развития цивилизации. Каковы возможности адекватного ответа на вызовы нового века?</a:t>
            </a:r>
          </a:p>
          <a:p>
            <a:pPr algn="just"/>
            <a:r>
              <a:rPr lang="ru-RU" sz="2200" dirty="0"/>
              <a:t>Прежде всего это развитие тех научных исследований, которые открывают </a:t>
            </a:r>
            <a:r>
              <a:rPr lang="ru-RU" sz="2200" dirty="0">
                <a:solidFill>
                  <a:srgbClr val="FF0000"/>
                </a:solidFill>
              </a:rPr>
              <a:t>эффективные способы природоохранной и </a:t>
            </a:r>
            <a:r>
              <a:rPr lang="ru-RU" sz="2200" dirty="0" err="1">
                <a:solidFill>
                  <a:srgbClr val="FF0000"/>
                </a:solidFill>
              </a:rPr>
              <a:t>природовосстановительной</a:t>
            </a:r>
            <a:r>
              <a:rPr lang="ru-RU" sz="2200" dirty="0">
                <a:solidFill>
                  <a:srgbClr val="FF0000"/>
                </a:solidFill>
              </a:rPr>
              <a:t> деятельности</a:t>
            </a:r>
            <a:r>
              <a:rPr lang="ru-RU" sz="2200" dirty="0"/>
              <a:t>, восстановления на новой основе глобального топливно-энергетического и материально-сырьевого баланса, конструирования очистных сооружений и оборудования для переработки промышлен­ных и бытовых отходов, проектирования безотходных и энергосберегающих производств, возможности использова­ния альтернативных источников энергии, создания искус­ственных материалов с заданными свойствами.</a:t>
            </a:r>
          </a:p>
          <a:p>
            <a:pPr algn="just"/>
            <a:r>
              <a:rPr lang="ru-RU" sz="2200" dirty="0">
                <a:solidFill>
                  <a:srgbClr val="FF0000"/>
                </a:solidFill>
              </a:rPr>
              <a:t>Необходимо последовательное продолжение усилий по сокращению вооружений, недопущению распространения ядерного оружия</a:t>
            </a:r>
            <a:r>
              <a:rPr lang="ru-RU" sz="2200" dirty="0"/>
              <a:t>, полному уничтожению химического и биологического оружия, созданию надёжной системы меж­дународной безопасности, развитию равноправных, взаимо­выгодных отношений между странами.</a:t>
            </a:r>
          </a:p>
          <a:p>
            <a:pPr algn="just"/>
            <a:r>
              <a:rPr lang="ru-RU" sz="2200" dirty="0">
                <a:solidFill>
                  <a:srgbClr val="FF0000"/>
                </a:solidFill>
              </a:rPr>
              <a:t>Требуется объединение усилий всех государств для ре­шительной борьбы с международным терроризмом</a:t>
            </a:r>
            <a:r>
              <a:rPr lang="ru-RU" sz="2200" dirty="0"/>
              <a:t>; после­довательное устранение причин, порождающих терроризм; ликвидация каналов финансирования и снабжения оружи­ем террористических организаций.</a:t>
            </a:r>
          </a:p>
          <a:p>
            <a:pPr algn="just"/>
            <a:r>
              <a:rPr lang="ru-RU" sz="2200" dirty="0">
                <a:solidFill>
                  <a:srgbClr val="FF0000"/>
                </a:solidFill>
              </a:rPr>
              <a:t>Проблемы отсталости и бедности</a:t>
            </a:r>
            <a:r>
              <a:rPr lang="ru-RU" sz="2200" dirty="0"/>
              <a:t> в развивающихся стра­нах требуют установления нового мирового экономического порядка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>
                <a:solidFill>
                  <a:srgbClr val="FF0000"/>
                </a:solidFill>
              </a:rPr>
              <a:t>Опасность появления и распространения новых инфекци­онных заболеваний</a:t>
            </a:r>
            <a:r>
              <a:rPr lang="ru-RU" sz="2200" dirty="0"/>
              <a:t> может быть снижена при условии раз­вития соответствующих научно-медицинских исследований, создания новых лекарственных средств и своевременного обеспечения ими нуждающихся, осуществления действен­ных мер по недопущению распространения эпидемий, ко­ординации усилий всех стран через Международную орга­низацию здравоохранения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>
                <a:solidFill>
                  <a:srgbClr val="FF0000"/>
                </a:solidFill>
              </a:rPr>
              <a:t>Угрозе злоупотреблений достижениями научно-техниче­ского прогресса </a:t>
            </a:r>
            <a:r>
              <a:rPr lang="ru-RU" sz="2200" dirty="0"/>
              <a:t>могут быть противопоставлены как этика учёных, так и правовые меры. Вместе с тем должны быть приняты меры по предотвращению техногенных катастроф, обеспечению безопасности энергетических и промышленных объектов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Важнейшее условие реализации альтернативного пути развития общества </a:t>
            </a:r>
            <a:r>
              <a:rPr lang="ru-RU" sz="2200" dirty="0">
                <a:solidFill>
                  <a:srgbClr val="FF0000"/>
                </a:solidFill>
              </a:rPr>
              <a:t>— гуманизация всей системы обще­ственных отношений</a:t>
            </a:r>
            <a:r>
              <a:rPr lang="ru-RU" sz="2200" dirty="0"/>
              <a:t>, укрепление духовно-нравственных основ жизни людей. Этому будут способствовать возмож­ность доступа к культурным ценностям, повышение каче­ства образования, создание условий для разностороннего развития личности, полного раскрытия и реализации её потенциала.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6772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3200" dirty="0">
                <a:solidFill>
                  <a:srgbClr val="D1282E"/>
                </a:solidFill>
              </a:rPr>
              <a:t>Изучение нового материала </a:t>
            </a:r>
            <a:br>
              <a:rPr lang="ru-RU" sz="3200" dirty="0">
                <a:solidFill>
                  <a:srgbClr val="D1282E"/>
                </a:solidFill>
              </a:rPr>
            </a:br>
            <a:r>
              <a:rPr lang="ru-RU" sz="14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Постиндустриальное (информационное) общество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5040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Вы уже знаете, что современное общество многие учёные называют постиндустриальным либо информацион­ным. Общественное богатство в наши дни всё больше пони­мается как обладание информацией, знаниями. Производ­ство ориентировано не на объём, а на качество продукции, на запросы потребителя; сфера услуг преобладает над сферой производства товаров. Возникает огромный спрос на работ­ников, обладающих способностями к более разнообразной де­ятельности, чем в условиях индустриального производства.</a:t>
            </a:r>
          </a:p>
          <a:p>
            <a:pPr algn="just"/>
            <a:r>
              <a:rPr lang="ru-RU" dirty="0" smtClean="0"/>
              <a:t>В социальной структуре общества доминируют профес­сиональные специалисты. Один из создателей теории пост­индустриального общества американский социолог Д. Белл (1919—2011) подчёркивал, что важнейшим принципом это­го общества является «громадное социальное значение те­оретического знания и его новая роль в качестве направ­ляющей силы социального изменения. </a:t>
            </a:r>
            <a:r>
              <a:rPr lang="ru-RU" dirty="0"/>
              <a:t>Вместе с тем возникают противоречия между «клас­сом интеллектуалов», присваивающим всё большую часть общественного достояния, ориентирующимся на постинду­стриальные ценности, и низшим классом, не обладающим необходимым интеллектуальным и образовательным потен­циалом, получающим всё меньшую часть национального бо­гатства, не имеющим иных целей, кроме повышения своего материального благополучия. Каким образом в постинду­стриальном обществе будут преодолеваться эти противоре­чия, сегодня сказать трудно.</a:t>
            </a:r>
          </a:p>
          <a:p>
            <a:pPr algn="just"/>
            <a:r>
              <a:rPr lang="ru-RU" dirty="0"/>
              <a:t>Учёные, признающие теорию постиндустриального обще­ства, в наши дни утверждают, что основой для перехода к нему являются не столько новые технологии или знания, сколько изменение самого человека.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2498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srgbClr val="D1282E"/>
                </a:solidFill>
              </a:rPr>
              <a:t>Задания для </a:t>
            </a:r>
            <a:br>
              <a:rPr lang="ru-RU" sz="2600" dirty="0">
                <a:solidFill>
                  <a:srgbClr val="D1282E"/>
                </a:solidFill>
              </a:rPr>
            </a:br>
            <a:r>
              <a:rPr lang="ru-RU" sz="2600" dirty="0">
                <a:solidFill>
                  <a:srgbClr val="D1282E"/>
                </a:solidFill>
              </a:rPr>
              <a:t>закрепления и 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Задание №1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Индустриальное и информационное общества объединяет общий признак –</a:t>
            </a:r>
            <a:endParaRPr lang="ru-RU" sz="1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ru-RU" sz="1000" dirty="0">
                <a:ea typeface="Times New Roman"/>
                <a:cs typeface="Times New Roman"/>
              </a:rPr>
              <a:t> </a:t>
            </a:r>
            <a:r>
              <a:rPr lang="ru-RU" sz="1000" dirty="0" smtClean="0">
                <a:ea typeface="Times New Roman"/>
                <a:cs typeface="Times New Roman"/>
              </a:rPr>
              <a:t>     </a:t>
            </a: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1) широкое распространение социальных сетей</a:t>
            </a:r>
            <a:endParaRPr lang="ru-RU" sz="1000" dirty="0" smtClean="0"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2) создание единых мировых финансовых центров</a:t>
            </a:r>
            <a:endParaRPr lang="ru-RU" sz="1000" dirty="0" smtClean="0"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3) преобладание крупной промышленности и транспорта</a:t>
            </a:r>
            <a:endParaRPr lang="ru-RU" sz="1000" dirty="0" smtClean="0"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4) признание ценности индивидуальной свободы и частной собственности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0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a typeface="Calibri"/>
                <a:cs typeface="Times New Roman"/>
              </a:rPr>
              <a:t>Задание №2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При </a:t>
            </a:r>
            <a:r>
              <a:rPr lang="ru-RU" sz="1000" dirty="0">
                <a:solidFill>
                  <a:srgbClr val="000000"/>
                </a:solidFill>
                <a:ea typeface="Times New Roman"/>
                <a:cs typeface="Times New Roman"/>
              </a:rPr>
              <a:t>переходе от индустриального к информационному </a:t>
            </a: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обществу</a:t>
            </a:r>
            <a:endParaRPr lang="ru-RU" sz="1000" dirty="0"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ea typeface="Times New Roman"/>
                <a:cs typeface="Times New Roman"/>
              </a:rPr>
              <a:t>1) происходит замена ручного труда машинным</a:t>
            </a:r>
            <a:endParaRPr lang="ru-RU" sz="1000" dirty="0"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ea typeface="Times New Roman"/>
                <a:cs typeface="Times New Roman"/>
              </a:rPr>
              <a:t>2) возрастает значение науки и образования</a:t>
            </a:r>
            <a:endParaRPr lang="ru-RU" sz="1000" dirty="0"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ea typeface="Times New Roman"/>
                <a:cs typeface="Times New Roman"/>
              </a:rPr>
              <a:t>3) увеличивается роль аграрно-сырьевого сектора</a:t>
            </a:r>
            <a:endParaRPr lang="ru-RU" sz="1000" dirty="0">
              <a:ea typeface="Calibri"/>
              <a:cs typeface="Times New Roman"/>
            </a:endParaRPr>
          </a:p>
          <a:p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4</a:t>
            </a:r>
            <a:r>
              <a:rPr lang="ru-RU" sz="1000" dirty="0">
                <a:solidFill>
                  <a:srgbClr val="000000"/>
                </a:solidFill>
                <a:ea typeface="Times New Roman"/>
                <a:cs typeface="Times New Roman"/>
              </a:rPr>
              <a:t>) формируется демократическое </a:t>
            </a:r>
            <a:r>
              <a:rPr lang="ru-RU" sz="1000" dirty="0" smtClean="0">
                <a:solidFill>
                  <a:srgbClr val="000000"/>
                </a:solidFill>
                <a:ea typeface="Times New Roman"/>
                <a:cs typeface="Times New Roman"/>
              </a:rPr>
              <a:t>государство</a:t>
            </a:r>
          </a:p>
          <a:p>
            <a:endParaRPr lang="ru-RU" sz="10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>
                <a:solidFill>
                  <a:srgbClr val="000000"/>
                </a:solidFill>
                <a:ea typeface="Calibri"/>
                <a:cs typeface="Times New Roman"/>
              </a:rPr>
              <a:t>Задание </a:t>
            </a:r>
            <a:r>
              <a:rPr lang="ru-RU" sz="1000" smtClean="0">
                <a:solidFill>
                  <a:srgbClr val="000000"/>
                </a:solidFill>
                <a:ea typeface="Calibri"/>
                <a:cs typeface="Times New Roman"/>
              </a:rPr>
              <a:t>№3</a:t>
            </a:r>
            <a:endParaRPr lang="ru-RU" sz="1000">
              <a:solidFill>
                <a:srgbClr val="000000"/>
              </a:solidFill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</a:t>
            </a:r>
            <a:r>
              <a:rPr lang="ru-RU" sz="10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стране Z наблюдается компьютеризация и информатизация общества. Большое количество людей заняты в сфере услуг. Какой тип общества представляет собой страна Z? Как относятся к природе в таком обществе? Какой основной фактор производства в таком обществе? Как такой тип общества влияет на требования к кадрам (работникам)? Укажите два требования.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000" dirty="0" smtClean="0">
              <a:ea typeface="Calibri"/>
              <a:cs typeface="Times New Roman"/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266635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srgbClr val="D1282E"/>
                </a:solidFill>
              </a:rPr>
              <a:t>Задания для </a:t>
            </a:r>
            <a:br>
              <a:rPr lang="ru-RU" sz="2600" dirty="0">
                <a:solidFill>
                  <a:srgbClr val="D1282E"/>
                </a:solidFill>
              </a:rPr>
            </a:br>
            <a:r>
              <a:rPr lang="ru-RU" sz="2600" dirty="0">
                <a:solidFill>
                  <a:srgbClr val="D1282E"/>
                </a:solidFill>
              </a:rPr>
              <a:t>закрепления и рекомендации: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Дорогие ребята! Для эффективной подготовки и понимания материала рекомендую </a:t>
            </a:r>
            <a:r>
              <a:rPr lang="ru-RU" b="1" dirty="0" smtClean="0">
                <a:solidFill>
                  <a:srgbClr val="FF0000"/>
                </a:solidFill>
              </a:rPr>
              <a:t>прослушать</a:t>
            </a:r>
            <a:r>
              <a:rPr lang="ru-RU" b="1" dirty="0" smtClean="0"/>
              <a:t> на сайте Российская электронная школа Урок 25  Политическая психология, а также решать задания на сайте РЕШУ ЕГЭ </a:t>
            </a:r>
            <a:r>
              <a:rPr lang="en-US" dirty="0">
                <a:hlinkClick r:id="rId2"/>
              </a:rPr>
              <a:t>https://soc-ege.sdamgia.ru</a:t>
            </a:r>
            <a:r>
              <a:rPr lang="en-US" dirty="0" smtClean="0">
                <a:hlinkClick r:id="rId2"/>
              </a:rPr>
              <a:t>/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34120"/>
            <a:ext cx="2896744" cy="290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34120"/>
            <a:ext cx="4194412" cy="370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26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 и интернет сайты для подготовки </a:t>
            </a:r>
            <a:r>
              <a:rPr lang="ru-RU" dirty="0" err="1" smtClean="0"/>
              <a:t>дз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224" cy="4373563"/>
          </a:xfrm>
        </p:spPr>
        <p:txBody>
          <a:bodyPr>
            <a:normAutofit/>
          </a:bodyPr>
          <a:lstStyle/>
          <a:p>
            <a:r>
              <a:rPr lang="ru-RU" dirty="0" smtClean="0"/>
              <a:t>Учебник: Обществознание.  11 класс: учеб.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организации : базовый уровень / Л.Н. Боголюбова, 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Заключение</a:t>
            </a: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РЕШУ ЕГЭ Обществознание // </a:t>
            </a:r>
            <a:r>
              <a:rPr lang="en-US" sz="1800" b="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soc-ege.sdamgia.ru</a:t>
            </a:r>
            <a:endParaRPr lang="ru-RU" sz="1800" b="0" dirty="0" smtClean="0">
              <a:solidFill>
                <a:srgbClr val="000000"/>
              </a:solidFill>
            </a:endParaRPr>
          </a:p>
          <a:p>
            <a:endParaRPr lang="ru-RU" sz="1800" u="sng" dirty="0">
              <a:solidFill>
                <a:srgbClr val="0000FF"/>
              </a:solidFill>
              <a:cs typeface="Times New Roman"/>
            </a:endParaRPr>
          </a:p>
          <a:p>
            <a:r>
              <a:rPr lang="ru-RU" sz="1800" dirty="0">
                <a:solidFill>
                  <a:prstClr val="black"/>
                </a:solidFill>
              </a:rPr>
              <a:t>РОССИЙСКАЯ ЭЛЕКТРОННАЯ </a:t>
            </a:r>
            <a:r>
              <a:rPr lang="ru-RU" sz="1800" dirty="0" smtClean="0">
                <a:solidFill>
                  <a:prstClr val="black"/>
                </a:solidFill>
              </a:rPr>
              <a:t>ШКОЛА //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resh.edu.ru</a:t>
            </a:r>
            <a:r>
              <a:rPr lang="ru-RU" sz="1800" dirty="0" smtClean="0"/>
              <a:t> 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1391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6480720" cy="1371600"/>
          </a:xfrm>
        </p:spPr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  <a:spcAft>
                <a:spcPts val="600"/>
              </a:spcAft>
            </a:pPr>
            <a:r>
              <a:rPr lang="ru-RU" dirty="0" smtClean="0"/>
              <a:t>Политические партии и партийные системы</a:t>
            </a:r>
            <a:br>
              <a:rPr lang="ru-RU" dirty="0" smtClean="0"/>
            </a:br>
            <a:r>
              <a:rPr lang="ru-RU" sz="20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Повторение </a:t>
            </a:r>
            <a:r>
              <a:rPr lang="ru-RU" sz="20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ранее изученного </a:t>
            </a:r>
            <a:r>
              <a:rPr lang="ru-RU" sz="20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Задание №1 </a:t>
            </a:r>
            <a:r>
              <a:rPr lang="en-US" dirty="0"/>
              <a:t>https://</a:t>
            </a:r>
            <a:r>
              <a:rPr lang="en-US" dirty="0" smtClean="0"/>
              <a:t>soc-ege.sdamgia.ru</a:t>
            </a:r>
            <a:r>
              <a:rPr lang="ru-RU" dirty="0" smtClean="0"/>
              <a:t>: 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Политическая партия, выступающая с критикой деятельности правительства страны, предлагает свою альтернативную программу развития государства. Этот факт позволяет рассматривать ее как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1) демократическую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2) оппозиционную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3) либерально-демократическую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4) массовую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Задание </a:t>
            </a:r>
            <a:r>
              <a:rPr lang="ru-RU" dirty="0" smtClean="0">
                <a:solidFill>
                  <a:srgbClr val="000000"/>
                </a:solidFill>
              </a:rPr>
              <a:t>№2 </a:t>
            </a:r>
            <a:r>
              <a:rPr lang="en-US" dirty="0">
                <a:solidFill>
                  <a:srgbClr val="000000"/>
                </a:solidFill>
              </a:rPr>
              <a:t>https://soc-ege.sdamgia.ru</a:t>
            </a:r>
            <a:r>
              <a:rPr lang="ru-RU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Жесткая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партийная дисциплина, фиксированное членство, приверженность к идеологии являются признаками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партий избирателей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массовых партий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кадровых партий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авангардных партий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76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D1282E"/>
                </a:solidFill>
              </a:rPr>
              <a:t>Политические партии и партийные системы</a:t>
            </a:r>
            <a:br>
              <a:rPr lang="ru-RU" sz="3200" dirty="0">
                <a:solidFill>
                  <a:srgbClr val="D1282E"/>
                </a:solidFill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569371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1900" dirty="0">
                <a:solidFill>
                  <a:srgbClr val="000000"/>
                </a:solidFill>
              </a:rPr>
              <a:t>Задание </a:t>
            </a:r>
            <a:r>
              <a:rPr lang="ru-RU" sz="1900" dirty="0" smtClean="0">
                <a:solidFill>
                  <a:srgbClr val="000000"/>
                </a:solidFill>
              </a:rPr>
              <a:t>№3 </a:t>
            </a:r>
            <a:r>
              <a:rPr lang="en-US" sz="1900" dirty="0">
                <a:solidFill>
                  <a:srgbClr val="000000"/>
                </a:solidFill>
              </a:rPr>
              <a:t>https://soc-ege.sdamgia.ru</a:t>
            </a:r>
            <a:r>
              <a:rPr lang="ru-RU" sz="19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Выберите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верные суждения о политических партиях и общественно-политических движениях и запишите цифры, под которыми они указаны.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Политические партии участвуют в выборах в органы государственной власти и местного самоуправления.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Общественно-политические движения, в отличие от политических партий, ставят задачу получения государственной власти.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По отношению к действующей власти различают политические партии правящие и оппозиционные.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Социалистические партии провозглашают ценность порядка, традиций и стабильности развития; незыблемость моральных принципов, лежащих в основе семьи, религии и собственности.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 Кадровые партии ориентированы на ближайшие выборы, формируются вокруг нескольких лидеров, имеют слабую организацию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 lvl="0" algn="just"/>
            <a:endParaRPr lang="ru-RU" sz="1800" dirty="0" smtClean="0">
              <a:solidFill>
                <a:srgbClr val="000000"/>
              </a:solidFill>
            </a:endParaRPr>
          </a:p>
          <a:p>
            <a:pPr lvl="0" algn="just"/>
            <a:r>
              <a:rPr lang="ru-RU" sz="1800" dirty="0" smtClean="0">
                <a:solidFill>
                  <a:srgbClr val="000000"/>
                </a:solidFill>
              </a:rPr>
              <a:t>Задание №4 </a:t>
            </a:r>
            <a:r>
              <a:rPr lang="en-US" sz="1800" dirty="0">
                <a:solidFill>
                  <a:srgbClr val="000000"/>
                </a:solidFill>
              </a:rPr>
              <a:t>https://soc-ege.sdamgia.ru</a:t>
            </a:r>
            <a:r>
              <a:rPr lang="ru-RU" sz="18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</a:t>
            </a:r>
            <a:r>
              <a:rPr lang="ru-RU" sz="32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обществоведческие знания, составьте сложный план, позволяющий раскрыть по существу тему «Политические организации». План должен содержать не менее трех пунктов, из которых два или более детализированы в подпунктах.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089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2268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Политическая элита и политическое лидерство</a:t>
            </a:r>
            <a:br>
              <a:rPr lang="ru-RU" dirty="0" smtClean="0"/>
            </a:br>
            <a:r>
              <a:rPr lang="ru-RU" sz="20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7992888" cy="377728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Политическая элита и политическое лидерство (повторение + задание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В политическом языке используется понятие </a:t>
            </a:r>
            <a:r>
              <a:rPr lang="ru-RU" u="sng" dirty="0" smtClean="0">
                <a:solidFill>
                  <a:srgbClr val="FF0000"/>
                </a:solidFill>
              </a:rPr>
              <a:t>политическая элита</a:t>
            </a:r>
            <a:r>
              <a:rPr lang="ru-RU" dirty="0" smtClean="0">
                <a:solidFill>
                  <a:srgbClr val="000000"/>
                </a:solidFill>
              </a:rPr>
              <a:t>, обозначающее группу или совокупность групп, выделяющихся из остального общества влиянием, привилегированным положением и престижем, непосредственно и систематически участвующих в принятии решений, связанных с использованием государственной власти или воздействием на неё.</a:t>
            </a:r>
          </a:p>
          <a:p>
            <a:pPr lvl="0" algn="just"/>
            <a:r>
              <a:rPr lang="ru-RU" u="sng" dirty="0" smtClean="0">
                <a:solidFill>
                  <a:srgbClr val="FF0000"/>
                </a:solidFill>
              </a:rPr>
              <a:t>Политическое лидерство </a:t>
            </a:r>
            <a:r>
              <a:rPr lang="ru-RU" dirty="0" smtClean="0">
                <a:solidFill>
                  <a:srgbClr val="000000"/>
                </a:solidFill>
              </a:rPr>
              <a:t>– это не любое влияние, а влияние постоянное, однонаправленное на объект, охватывающее всё общество и опирающееся на авторитет лидера.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94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20521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D1282E"/>
                </a:solidFill>
              </a:rPr>
              <a:t>Политическая элита и политическое лидерство</a:t>
            </a:r>
            <a:br>
              <a:rPr lang="ru-RU" dirty="0">
                <a:solidFill>
                  <a:srgbClr val="D1282E"/>
                </a:solidFill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4104456"/>
          </a:xfrm>
        </p:spPr>
        <p:txBody>
          <a:bodyPr>
            <a:normAutofit fontScale="55000" lnSpcReduction="20000"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Задание №5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://soc-ege.sdamgia.ru</a:t>
            </a:r>
            <a:r>
              <a:rPr lang="ru-RU" dirty="0">
                <a:solidFill>
                  <a:srgbClr val="000000"/>
                </a:solidFill>
              </a:rPr>
              <a:t>: </a:t>
            </a:r>
            <a:endParaRPr lang="ru-RU" dirty="0" smtClean="0">
              <a:solidFill>
                <a:srgbClr val="000000"/>
              </a:solidFill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Выберите верные суждения о политической элите и запишите цифры, под которыми они указаны.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В демократическом обществе отсутствуют политические элиты.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Механизм пополнения или изменения состава политической элиты зависит от сложившегося политического режима.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Политическая элита — это группа лиц, профессионально занимающаяся деятельностью в сфере власти и управления государством.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Политическая элита — это лишь определённая часть более широких элитарных слоёв общества в целом.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 Принятие политических решений в любом государстве осуществляется исключительно в интересах политической элиты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</a:rPr>
              <a:t>Задание </a:t>
            </a:r>
            <a:r>
              <a:rPr lang="ru-RU" sz="1600" dirty="0" smtClean="0">
                <a:solidFill>
                  <a:srgbClr val="000000"/>
                </a:solidFill>
              </a:rPr>
              <a:t>№6  </a:t>
            </a:r>
            <a:r>
              <a:rPr lang="en-US" sz="2100" dirty="0">
                <a:solidFill>
                  <a:srgbClr val="000000"/>
                </a:solidFill>
              </a:rPr>
              <a:t>https://soc-ege.sdamgia.ru</a:t>
            </a:r>
            <a:r>
              <a:rPr lang="ru-RU" sz="21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«политическая элита»;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составе политической элиты;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раскрывающее любую из функций политической элиты в обществе.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695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54809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D1282E"/>
                </a:solidFill>
              </a:rPr>
              <a:t>Политическая элита и политическое лидерство</a:t>
            </a:r>
            <a:br>
              <a:rPr lang="ru-RU" sz="3200" dirty="0">
                <a:solidFill>
                  <a:srgbClr val="D1282E"/>
                </a:solidFill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8447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800" b="0" dirty="0">
                <a:solidFill>
                  <a:srgbClr val="000000"/>
                </a:solidFill>
                <a:latin typeface="+mj-lt"/>
              </a:rPr>
              <a:t>Задание </a:t>
            </a:r>
            <a:r>
              <a:rPr lang="ru-RU" sz="4800" b="0" dirty="0" smtClean="0">
                <a:solidFill>
                  <a:srgbClr val="000000"/>
                </a:solidFill>
                <a:latin typeface="+mj-lt"/>
              </a:rPr>
              <a:t>№7  </a:t>
            </a:r>
            <a:r>
              <a:rPr lang="en-US" sz="4800" b="0" dirty="0">
                <a:solidFill>
                  <a:srgbClr val="000000"/>
                </a:solidFill>
                <a:latin typeface="+mj-lt"/>
              </a:rPr>
              <a:t>https://soc-ege.sdamgia.ru</a:t>
            </a:r>
            <a:r>
              <a:rPr lang="ru-RU" sz="4800" b="0" dirty="0">
                <a:solidFill>
                  <a:srgbClr val="000000"/>
                </a:solidFill>
                <a:latin typeface="+mj-lt"/>
              </a:rPr>
              <a:t>: </a:t>
            </a:r>
            <a:endParaRPr lang="ru-RU" sz="4800" b="0" dirty="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4800" b="0" dirty="0">
                <a:solidFill>
                  <a:srgbClr val="000000"/>
                </a:solidFill>
                <a:latin typeface="+mj-lt"/>
              </a:rPr>
              <a:t>Выберите верные суждения о политической элите и запишите цифры, под которыми они указаны</a:t>
            </a:r>
            <a:r>
              <a:rPr lang="ru-RU" sz="4800" b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sz="48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4800" b="0" dirty="0">
                <a:solidFill>
                  <a:srgbClr val="000000"/>
                </a:solidFill>
                <a:latin typeface="+mj-lt"/>
              </a:rPr>
              <a:t>1) На государственном уровне политическая элита концентрирует в своих руках высшие властные и управленческие полномочия.</a:t>
            </a:r>
          </a:p>
          <a:p>
            <a:pPr algn="just"/>
            <a:r>
              <a:rPr lang="ru-RU" sz="4800" b="0" dirty="0">
                <a:solidFill>
                  <a:srgbClr val="000000"/>
                </a:solidFill>
                <a:latin typeface="+mj-lt"/>
              </a:rPr>
              <a:t>2) Политическая элита является саморегулирующейся общностью, которая избирательно допускает в свою среду представителей основной массы граждан.</a:t>
            </a:r>
          </a:p>
          <a:p>
            <a:pPr algn="just"/>
            <a:r>
              <a:rPr lang="ru-RU" sz="4800" b="0" dirty="0">
                <a:solidFill>
                  <a:srgbClr val="000000"/>
                </a:solidFill>
                <a:latin typeface="+mj-lt"/>
              </a:rPr>
              <a:t>3) По отношению к власти выделяют прогрессивный и регрессивный типы политической элиты.</a:t>
            </a:r>
          </a:p>
          <a:p>
            <a:pPr algn="just"/>
            <a:r>
              <a:rPr lang="ru-RU" sz="4800" b="0" dirty="0">
                <a:solidFill>
                  <a:srgbClr val="000000"/>
                </a:solidFill>
                <a:latin typeface="+mj-lt"/>
              </a:rPr>
              <a:t>4) Политическая элита пытается мобилизовать граждан для решения общественно значимых задач.</a:t>
            </a:r>
          </a:p>
          <a:p>
            <a:pPr algn="just"/>
            <a:r>
              <a:rPr lang="ru-RU" sz="4800" b="0" dirty="0">
                <a:solidFill>
                  <a:srgbClr val="000000"/>
                </a:solidFill>
                <a:latin typeface="+mj-lt"/>
              </a:rPr>
              <a:t>5) Деятельность политических элит определяется только интересами большинства населения</a:t>
            </a:r>
            <a:r>
              <a:rPr lang="ru-RU" sz="4800" b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sz="4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4800" b="0" dirty="0" smtClean="0">
                <a:solidFill>
                  <a:srgbClr val="000000"/>
                </a:solidFill>
                <a:latin typeface="+mj-lt"/>
              </a:rPr>
              <a:t>Задание №8  </a:t>
            </a:r>
            <a:r>
              <a:rPr lang="en-US" sz="4800" b="0" dirty="0">
                <a:solidFill>
                  <a:srgbClr val="000000"/>
                </a:solidFill>
                <a:latin typeface="+mj-lt"/>
              </a:rPr>
              <a:t>https://soc-ege.sdamgia.ru</a:t>
            </a:r>
            <a:r>
              <a:rPr lang="ru-RU" sz="4800" b="0" dirty="0">
                <a:solidFill>
                  <a:srgbClr val="000000"/>
                </a:solidFill>
                <a:latin typeface="+mj-lt"/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4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Выберите верные суждения о политическом лидере и запишите цифры, под которыми они указаны</a:t>
            </a:r>
            <a:r>
              <a:rPr lang="ru-RU" sz="4800" b="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ru-RU" sz="48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4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1) По стилю общения лидера с подчинёнными различают харизматический и рационально-легальный типы лидерства.</a:t>
            </a:r>
            <a:endParaRPr lang="ru-RU" sz="48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4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2) Политическим лидерством называют способность определённого лица решающим образом постоянно влиять на всё общество, группу, организацию.</a:t>
            </a:r>
            <a:endParaRPr lang="ru-RU" sz="48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4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3) Демократическое лидерство предполагает единоличное направляющее воздействие лидера на подчинённых.</a:t>
            </a:r>
            <a:endParaRPr lang="ru-RU" sz="48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4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4) Политический лидер призван объединять своих сторонников для достижения властно значимых целей.</a:t>
            </a:r>
            <a:endParaRPr lang="ru-RU" sz="48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4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5) Некоторым политическим лидерам подчинённые готовы повиноваться в силу традиции.</a:t>
            </a:r>
            <a:endParaRPr lang="ru-RU" sz="4800" b="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911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dirty="0" smtClean="0"/>
              <a:t>Политическое сознание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62872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Политическое сознание (повторение + задание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В современной науке под </a:t>
            </a:r>
            <a:r>
              <a:rPr lang="ru-RU" u="sng" dirty="0" smtClean="0">
                <a:solidFill>
                  <a:srgbClr val="FF0000"/>
                </a:solidFill>
              </a:rPr>
              <a:t>политической идеологией </a:t>
            </a:r>
            <a:r>
              <a:rPr lang="ru-RU" dirty="0" smtClean="0">
                <a:solidFill>
                  <a:srgbClr val="000000"/>
                </a:solidFill>
              </a:rPr>
              <a:t>понимается совокупность систематизированных представлений той или иной группы лиц, выражающая и призванная защищать их интересы и цели с помощью политической власти или воздействуя на неё.</a:t>
            </a:r>
          </a:p>
          <a:p>
            <a:pPr lvl="0" algn="just"/>
            <a:r>
              <a:rPr lang="ru-RU" u="sng" dirty="0" smtClean="0">
                <a:solidFill>
                  <a:srgbClr val="FF0000"/>
                </a:solidFill>
              </a:rPr>
              <a:t>Содержанием политической идеологии </a:t>
            </a:r>
            <a:r>
              <a:rPr lang="ru-RU" dirty="0" smtClean="0">
                <a:solidFill>
                  <a:srgbClr val="000000"/>
                </a:solidFill>
              </a:rPr>
              <a:t>является отношение к государственной власти, различным партиям, массовым движениям, другим государствам.</a:t>
            </a:r>
          </a:p>
          <a:p>
            <a:pPr lvl="0" algn="just"/>
            <a:r>
              <a:rPr lang="ru-RU" u="sng" dirty="0" smtClean="0">
                <a:solidFill>
                  <a:srgbClr val="FF0000"/>
                </a:solidFill>
              </a:rPr>
              <a:t>Важными формами </a:t>
            </a:r>
            <a:r>
              <a:rPr lang="ru-RU" dirty="0" smtClean="0">
                <a:solidFill>
                  <a:srgbClr val="000000"/>
                </a:solidFill>
              </a:rPr>
              <a:t>воплощения идеологии являются политические программы, отражающие требования социальных групп, политических элит, политических организаций, а также выступления партийных и государственных деятелей.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075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544</TotalTime>
  <Words>2555</Words>
  <Application>Microsoft Office PowerPoint</Application>
  <PresentationFormat>Экран (4:3)</PresentationFormat>
  <Paragraphs>272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Главная</vt:lpstr>
      <vt:lpstr> ВЗГЛЯД В БУДУЩЕЕ</vt:lpstr>
      <vt:lpstr>План урока:</vt:lpstr>
      <vt:lpstr>Дорогие ребята, мы с вами  начали продолжаем главу III «политическая жизнь общества». В начале работы со слайдовой презентацией напишите в тетрадях тему и цель урока: изучение нового взгляда в будущее. Оформление в тетрадях продолжаем: свой план по презентации и запись выводов, терминологии. Выполнение д/з и работа на сайте решу ЕГЭ.</vt:lpstr>
      <vt:lpstr>Политические партии и партийные системы Повторение ранее изученного материала</vt:lpstr>
      <vt:lpstr>Политические партии и партийные системы Повторение ранее изученного материала</vt:lpstr>
      <vt:lpstr>Политическая элита и политическое лидерство Повторение ранее изученного материала</vt:lpstr>
      <vt:lpstr>Политическая элита и политическое лидерство Повторение ранее изученного материала</vt:lpstr>
      <vt:lpstr>Политическая элита и политическое лидерство Повторение ранее изученного материала</vt:lpstr>
      <vt:lpstr>Политическое сознание</vt:lpstr>
      <vt:lpstr>Политическое сознание повторение + задание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Политический процесс и культура политического участия Повторение ранее изученного материала  Сущность и этапы политического процесса</vt:lpstr>
      <vt:lpstr>Политический процесс и культура политического участия Повторение ранее изученного материала   Сущность и этапы политического процесса</vt:lpstr>
      <vt:lpstr>Политический процесс и культура политического участия Повторение ранее изученного материала   Сущность и этапы политического процесса</vt:lpstr>
      <vt:lpstr>Политический процесс и культура политического участия Повторение ранее изученного материала  Сущность и этапы политического процесса</vt:lpstr>
      <vt:lpstr>Политический процесс и культура политического участия Повторение ранее изученного материала   Сущность и этапы политического процесса</vt:lpstr>
      <vt:lpstr>Политический процесс и культура политического участия Повторение ранее изученного материала   Политическое участие</vt:lpstr>
      <vt:lpstr>Политический процесс и культура политического участия Повторение ранее изученного материала  Политическое участие</vt:lpstr>
      <vt:lpstr>Политический процесс и культура политического участия Повторение ранее изученного материала  Политическая культура</vt:lpstr>
      <vt:lpstr>Политический процесс и культура политического участия Повторение ранее изученного материала</vt:lpstr>
      <vt:lpstr>Политический процесс и культура политического участия Повторение ранее изученного материала</vt:lpstr>
      <vt:lpstr>Задания для закрепления и рекомендации:</vt:lpstr>
      <vt:lpstr>Политический процесс и культура политического участия Повторение ранее изученного материала</vt:lpstr>
      <vt:lpstr>Политический процесс и культура политического участия Повторение ранее изученного материала</vt:lpstr>
      <vt:lpstr>Изучение нового материала Общество перед лицом угроз и вызовов XXI в.</vt:lpstr>
      <vt:lpstr>Изучение нового материала  Возможная альтернатива</vt:lpstr>
      <vt:lpstr>Изучение нового материала  Постиндустриальное (информационное) общество</vt:lpstr>
      <vt:lpstr>Задания для  закрепления и рекомендации:</vt:lpstr>
      <vt:lpstr>Задания для  закрепления и рекомендации:</vt:lpstr>
      <vt:lpstr>Литература и интернет сайты для подготовки дз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РЫНОЧНАЯ ЭКОНОМИКА</dc:title>
  <dc:creator>ё</dc:creator>
  <cp:lastModifiedBy>nout</cp:lastModifiedBy>
  <cp:revision>82</cp:revision>
  <dcterms:created xsi:type="dcterms:W3CDTF">2020-03-28T16:09:44Z</dcterms:created>
  <dcterms:modified xsi:type="dcterms:W3CDTF">2020-05-17T19:10:01Z</dcterms:modified>
</cp:coreProperties>
</file>