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80" r:id="rId2"/>
    <p:sldId id="256" r:id="rId3"/>
    <p:sldId id="257" r:id="rId4"/>
    <p:sldId id="258" r:id="rId5"/>
    <p:sldId id="264" r:id="rId6"/>
    <p:sldId id="265" r:id="rId7"/>
    <p:sldId id="259" r:id="rId8"/>
    <p:sldId id="266" r:id="rId9"/>
    <p:sldId id="267" r:id="rId10"/>
    <p:sldId id="268" r:id="rId11"/>
    <p:sldId id="269" r:id="rId12"/>
    <p:sldId id="260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8" r:id="rId21"/>
    <p:sldId id="279" r:id="rId22"/>
    <p:sldId id="261" r:id="rId23"/>
    <p:sldId id="262" r:id="rId24"/>
    <p:sldId id="277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8CB11AF-FAF1-49B0-A7FC-73199FCC0DEB}" type="datetimeFigureOut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801BAF-3A6B-4A1D-BF07-6BDAED3A2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9820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67181F-F4BC-41F6-ADC3-B276E6405CD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199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2D8806-2675-4E8F-9D20-EBFCFFD217F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041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90FE99-1A4E-491E-B350-25DD80CCD79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654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4C0000-1B91-4AB3-8355-2C62DDCE1F1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912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E3784A6-730A-42D6-91A5-41F6964FE12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789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C5FCB1-BD88-4C56-A4AC-6A69F17CCDB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393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2298D2-EC96-48DD-B976-C97CBFDC113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130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60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59F3396-4732-4E9B-A6BD-79D116DA138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491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81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2AB3A7-43DB-41E6-A0A8-E44738962D5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955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0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1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31D498C0-7A20-4724-B60C-4A4CD495CA4B}" type="datetimeFigureOut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DA286-0D87-4C9D-A14E-79DD9BB87F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C19C4-CF05-4E2F-9C1C-9DFB188A2B69}" type="datetimeFigureOut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FA3A1-EF70-4A08-A1A1-4F7E848818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741B1-1327-4495-A5C5-869DEEFD60DC}" type="datetimeFigureOut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1833A-58D0-40AC-BFB2-474792098A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5D38C-E2CA-4169-A3EA-3BA53F264853}" type="datetimeFigureOut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84CDB-CFF4-4BC4-A1A0-7F16740E1D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20021-D89F-4869-B229-BC2CDE3E43C4}" type="datetimeFigureOut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945F7-BB5A-4179-B782-07F33ECBC3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643AE-BAEB-45CF-8069-8C57008786E8}" type="datetimeFigureOut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64EFD-79E2-4569-9647-04EC67A364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8002E-37F2-4751-A4E5-FB232965DD71}" type="datetimeFigureOut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D1B99-F5F6-4636-B9F5-A94346142B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0A984-EE5E-4247-A06C-DE4A3297B660}" type="datetimeFigureOut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D1ECD-0F79-402D-92F3-1AB4209920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99E28-DDE2-4093-9B26-1F4AB1B2E56E}" type="datetimeFigureOut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BC822-C062-4336-B456-B52915BC11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FADEC-6F73-43EB-BB0B-0775E15D0C3B}" type="datetimeFigureOut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0B754-4FB6-417C-9E66-D648FD25DA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2855F-F3FC-4149-AA07-00CE9B4EA9E6}" type="datetimeFigureOut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A7D55-37C6-412B-BAAF-37A6641669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24C627A-171D-4292-AECF-50604D58EC1B}" type="datetimeFigureOut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4D9DF14-A52A-41C9-9012-CBC21921FB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74" r:id="rId6"/>
    <p:sldLayoutId id="2147483675" r:id="rId7"/>
    <p:sldLayoutId id="2147483676" r:id="rId8"/>
    <p:sldLayoutId id="2147483677" r:id="rId9"/>
    <p:sldLayoutId id="2147483668" r:id="rId10"/>
    <p:sldLayoutId id="214748367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1071563" y="2714625"/>
            <a:ext cx="7429500" cy="1571625"/>
          </a:xfrm>
        </p:spPr>
        <p:txBody>
          <a:bodyPr/>
          <a:lstStyle/>
          <a:p>
            <a:pPr algn="ctr"/>
            <a:r>
              <a:rPr lang="ru-RU" dirty="0" smtClean="0"/>
              <a:t>Презентация к вводному уроку «История России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век</a:t>
            </a:r>
            <a:r>
              <a:rPr lang="ru-RU" dirty="0" smtClean="0"/>
              <a:t>»</a:t>
            </a:r>
            <a:br>
              <a:rPr lang="ru-RU" dirty="0" smtClean="0"/>
            </a:br>
            <a:endParaRPr lang="ru-RU" sz="1300" dirty="0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85875" y="4786313"/>
            <a:ext cx="6781800" cy="1143000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Данную презентацию можно использовать на вводном уроке к блоку вопросов история России </a:t>
            </a:r>
            <a:r>
              <a:rPr lang="en-US" dirty="0" smtClean="0">
                <a:latin typeface="Times New Roman"/>
                <a:cs typeface="Times New Roman"/>
              </a:rPr>
              <a:t>XIX</a:t>
            </a:r>
            <a:r>
              <a:rPr lang="ru-RU" dirty="0" smtClean="0">
                <a:latin typeface="Times New Roman"/>
                <a:cs typeface="Times New Roman"/>
              </a:rPr>
              <a:t> век, а также на консультациях по истории в 9 – 11 классах. </a:t>
            </a:r>
            <a:r>
              <a:rPr lang="ru-RU" u="sng" dirty="0" smtClean="0">
                <a:latin typeface="Times New Roman"/>
                <a:cs typeface="Times New Roman"/>
              </a:rPr>
              <a:t>Презентация является конспектом урока</a:t>
            </a:r>
            <a:endParaRPr lang="ru-RU" u="sng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14313" y="285750"/>
            <a:ext cx="8643937" cy="54451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Революционные демократы</a:t>
            </a:r>
          </a:p>
        </p:txBody>
      </p:sp>
      <p:graphicFrame>
        <p:nvGraphicFramePr>
          <p:cNvPr id="3" name="Group 45"/>
          <p:cNvGraphicFramePr>
            <a:graphicFrameLocks/>
          </p:cNvGraphicFramePr>
          <p:nvPr/>
        </p:nvGraphicFramePr>
        <p:xfrm>
          <a:off x="214313" y="1000125"/>
          <a:ext cx="8643998" cy="5500726"/>
        </p:xfrm>
        <a:graphic>
          <a:graphicData uri="http://schemas.openxmlformats.org/drawingml/2006/table">
            <a:tbl>
              <a:tblPr/>
              <a:tblGrid>
                <a:gridCol w="4321999"/>
                <a:gridCol w="4321999"/>
              </a:tblGrid>
              <a:tr h="1658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Умеренные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Кружок М.В.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Буташевича-Петрашевского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 (1845-1849)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Franklin Gothic Heavy" pitchFamily="34" charset="0"/>
                        </a:rPr>
                        <a:t>петрашевцы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Радикалы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А.И. Герцен, Н.П. Огарев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(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Franklin Gothic Heavy" pitchFamily="34" charset="0"/>
                        </a:rPr>
                        <a:t>Теория русского (общинного) социализма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27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Парламентская республика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Освобождение крестьян с землей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Свобода слова, печати, вероисповедания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Возможность вооруженного восстания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Ликвидация абсолютизма, крепостного права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Россия может перейти к социализму, минуя капитализм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Крестьянская община – основа будущего социализма в России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Реформы вместо революции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85813" y="6488113"/>
            <a:ext cx="7858125" cy="36988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Цитата из презентации «Россия во второй половине 19 века» </a:t>
            </a:r>
            <a:r>
              <a:rPr lang="ru-RU" dirty="0" err="1"/>
              <a:t>Свечникова</a:t>
            </a:r>
            <a:r>
              <a:rPr lang="ru-RU" dirty="0"/>
              <a:t> С.К.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228600"/>
            <a:ext cx="8572500" cy="6286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Факты и явления периода правления Николая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I</a:t>
            </a:r>
            <a:endParaRPr lang="ru-RU" dirty="0"/>
          </a:p>
        </p:txBody>
      </p:sp>
      <p:sp>
        <p:nvSpPr>
          <p:cNvPr id="29698" name="Прямоугольник 2"/>
          <p:cNvSpPr>
            <a:spLocks noChangeArrowheads="1"/>
          </p:cNvSpPr>
          <p:nvPr/>
        </p:nvSpPr>
        <p:spPr bwMode="auto">
          <a:xfrm>
            <a:off x="3143250" y="1214438"/>
            <a:ext cx="5857875" cy="555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1.1830 г. – подавление польского восстания</a:t>
            </a:r>
          </a:p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1849 г. – подавление венгерского восстания</a:t>
            </a:r>
          </a:p>
          <a:p>
            <a:r>
              <a:rPr lang="ru-RU" sz="2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«Жандарм Европы»</a:t>
            </a:r>
          </a:p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1826-1828 гг.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русско-персидская война</a:t>
            </a:r>
          </a:p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Туркманчайский мир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1828 г.: </a:t>
            </a:r>
            <a:r>
              <a:rPr 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присоединение Восточной Армении</a:t>
            </a:r>
          </a:p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1828-1829 гг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. русско-турецкая война 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Адрианопольский мир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1829 г.:открытие черноморских проливов для русских судов</a:t>
            </a:r>
          </a:p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Крымская война 1853-1856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Синопское сражение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 ноября 1853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, оборона Севастополя 13 сент. 1854 – 30 авг. 1855, </a:t>
            </a:r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Парижский мир 6 марта 1856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– запретить России иметь военный флот и береговые крепости.</a:t>
            </a:r>
          </a:p>
          <a:p>
            <a:endParaRPr lang="ru-RU" sz="1700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285875"/>
            <a:ext cx="2928938" cy="1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3214688"/>
            <a:ext cx="2428875" cy="283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Прямоугольник 5"/>
          <p:cNvSpPr>
            <a:spLocks noChangeArrowheads="1"/>
          </p:cNvSpPr>
          <p:nvPr/>
        </p:nvSpPr>
        <p:spPr bwMode="auto">
          <a:xfrm>
            <a:off x="428625" y="5857875"/>
            <a:ext cx="2428875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П.С.Нахимов</a:t>
            </a:r>
          </a:p>
        </p:txBody>
      </p:sp>
      <p:sp>
        <p:nvSpPr>
          <p:cNvPr id="29702" name="Прямоугольник 7"/>
          <p:cNvSpPr>
            <a:spLocks noChangeArrowheads="1"/>
          </p:cNvSpPr>
          <p:nvPr/>
        </p:nvSpPr>
        <p:spPr bwMode="auto">
          <a:xfrm>
            <a:off x="0" y="6215063"/>
            <a:ext cx="9144000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u="sng">
                <a:latin typeface="Times New Roman" pitchFamily="18" charset="0"/>
                <a:cs typeface="Times New Roman" pitchFamily="18" charset="0"/>
              </a:rPr>
              <a:t>Восточный вопрос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: ослабление Турции, освободительная война балканских народов</a:t>
            </a:r>
          </a:p>
        </p:txBody>
      </p:sp>
      <p:pic>
        <p:nvPicPr>
          <p:cNvPr id="10" name="Прямая соединительная линия 9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9075" y="6181725"/>
            <a:ext cx="8705850" cy="15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/>
              <a:t>ИМПЕРАТОР АЛЕКСАНДР II </a:t>
            </a:r>
            <a:br>
              <a:rPr lang="ru-RU" b="1" dirty="0" smtClean="0"/>
            </a:br>
            <a:r>
              <a:rPr lang="ru-RU" b="1" dirty="0" smtClean="0">
                <a:solidFill>
                  <a:schemeClr val="tx1"/>
                </a:solidFill>
              </a:rPr>
              <a:t>1818-1881</a:t>
            </a:r>
            <a:r>
              <a:rPr lang="ru-RU" b="1" dirty="0" smtClean="0">
                <a:solidFill>
                  <a:srgbClr val="C00000"/>
                </a:solidFill>
              </a:rPr>
              <a:t> Освободитель 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288" y="1133475"/>
            <a:ext cx="4206875" cy="5091113"/>
          </a:xfrm>
          <a:prstGeom prst="rect">
            <a:avLst/>
          </a:prstGeom>
          <a:noFill/>
        </p:spPr>
      </p:pic>
      <p:sp>
        <p:nvSpPr>
          <p:cNvPr id="31747" name="Прямоугольник 4"/>
          <p:cNvSpPr>
            <a:spLocks noChangeArrowheads="1"/>
          </p:cNvSpPr>
          <p:nvPr/>
        </p:nvSpPr>
        <p:spPr bwMode="auto">
          <a:xfrm>
            <a:off x="4286250" y="1714500"/>
            <a:ext cx="4572000" cy="326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Александр II Николаевич (1818-1881) — император с 1855 года. Старший 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сын императора Николая I. 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1881 году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император Александр II 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погиб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от взрыва бомбы, брошенной в него революционером-террористом И. И. Гриневицким. 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7688" y="4643438"/>
            <a:ext cx="4572000" cy="197802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«Лучше начать уничтожение крепостного права сверху, нежели ждать, когда оно начнет уничтожаться снизу»</a:t>
            </a:r>
          </a:p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(Из речи, произнесенной во время коронации в 1856 г.)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27088" y="260350"/>
            <a:ext cx="7596187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ЛИБЕРАЛЬНЫЕ РЕФОРМЫ АЛЕКСАНДРА 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II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1273175" y="1484313"/>
            <a:ext cx="7870825" cy="755650"/>
          </a:xfrm>
          <a:prstGeom prst="roundRect">
            <a:avLst>
              <a:gd name="adj" fmla="val 16667"/>
            </a:avLst>
          </a:prstGeom>
          <a:solidFill>
            <a:schemeClr val="bg2">
              <a:lumMod val="50000"/>
              <a:alpha val="50195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90328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2771" name="AutoShape 4"/>
          <p:cNvSpPr>
            <a:spLocks noChangeArrowheads="1"/>
          </p:cNvSpPr>
          <p:nvPr/>
        </p:nvSpPr>
        <p:spPr bwMode="auto">
          <a:xfrm>
            <a:off x="539750" y="1700213"/>
            <a:ext cx="503238" cy="5032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2772" name="AutoShape 5"/>
          <p:cNvSpPr>
            <a:spLocks noChangeArrowheads="1"/>
          </p:cNvSpPr>
          <p:nvPr/>
        </p:nvSpPr>
        <p:spPr bwMode="auto">
          <a:xfrm>
            <a:off x="468313" y="1557338"/>
            <a:ext cx="4933950" cy="6477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903288"/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Земская реформа          (1864 г)</a:t>
            </a:r>
          </a:p>
        </p:txBody>
      </p:sp>
      <p:sp>
        <p:nvSpPr>
          <p:cNvPr id="32773" name="AutoShape 6"/>
          <p:cNvSpPr>
            <a:spLocks noChangeArrowheads="1"/>
          </p:cNvSpPr>
          <p:nvPr/>
        </p:nvSpPr>
        <p:spPr bwMode="auto">
          <a:xfrm>
            <a:off x="1273175" y="2349500"/>
            <a:ext cx="7870825" cy="75565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sz="3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2774" name="AutoShape 7"/>
          <p:cNvSpPr>
            <a:spLocks noChangeArrowheads="1"/>
          </p:cNvSpPr>
          <p:nvPr/>
        </p:nvSpPr>
        <p:spPr bwMode="auto">
          <a:xfrm>
            <a:off x="539750" y="2492375"/>
            <a:ext cx="503238" cy="5032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Gill Sans MT" pitchFamily="34" charset="0"/>
              </a:rPr>
              <a:t>2</a:t>
            </a:r>
            <a:endParaRPr lang="ru-RU" sz="28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2775" name="AutoShape 8"/>
          <p:cNvSpPr>
            <a:spLocks noChangeArrowheads="1"/>
          </p:cNvSpPr>
          <p:nvPr/>
        </p:nvSpPr>
        <p:spPr bwMode="auto">
          <a:xfrm>
            <a:off x="468313" y="2349500"/>
            <a:ext cx="4968875" cy="75565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903288"/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Судебная реформа        (1864 г)</a:t>
            </a: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1273175" y="3213100"/>
            <a:ext cx="7870825" cy="755650"/>
          </a:xfrm>
          <a:prstGeom prst="roundRect">
            <a:avLst>
              <a:gd name="adj" fmla="val 16667"/>
            </a:avLst>
          </a:prstGeom>
          <a:solidFill>
            <a:schemeClr val="bg2">
              <a:lumMod val="50000"/>
              <a:alpha val="50195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90328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2777" name="AutoShape 10"/>
          <p:cNvSpPr>
            <a:spLocks noChangeArrowheads="1"/>
          </p:cNvSpPr>
          <p:nvPr/>
        </p:nvSpPr>
        <p:spPr bwMode="auto">
          <a:xfrm>
            <a:off x="539750" y="3284538"/>
            <a:ext cx="503238" cy="5032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Gill Sans MT" pitchFamily="34" charset="0"/>
              </a:rPr>
              <a:t>3</a:t>
            </a:r>
            <a:endParaRPr lang="ru-RU" sz="28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2778" name="AutoShape 11"/>
          <p:cNvSpPr>
            <a:spLocks noChangeArrowheads="1"/>
          </p:cNvSpPr>
          <p:nvPr/>
        </p:nvSpPr>
        <p:spPr bwMode="auto">
          <a:xfrm>
            <a:off x="500063" y="3286125"/>
            <a:ext cx="6864350" cy="75565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903288"/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Военная реформа          (1874 г)</a:t>
            </a:r>
          </a:p>
        </p:txBody>
      </p:sp>
      <p:sp>
        <p:nvSpPr>
          <p:cNvPr id="32779" name="AutoShape 12"/>
          <p:cNvSpPr>
            <a:spLocks noChangeArrowheads="1"/>
          </p:cNvSpPr>
          <p:nvPr/>
        </p:nvSpPr>
        <p:spPr bwMode="auto">
          <a:xfrm>
            <a:off x="1273175" y="4076700"/>
            <a:ext cx="7870825" cy="75565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sz="3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2780" name="AutoShape 13"/>
          <p:cNvSpPr>
            <a:spLocks noChangeArrowheads="1"/>
          </p:cNvSpPr>
          <p:nvPr/>
        </p:nvSpPr>
        <p:spPr bwMode="auto">
          <a:xfrm>
            <a:off x="539750" y="4149725"/>
            <a:ext cx="503238" cy="5032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Gill Sans MT" pitchFamily="34" charset="0"/>
              </a:rPr>
              <a:t>4</a:t>
            </a:r>
            <a:endParaRPr lang="ru-RU" sz="28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2781" name="AutoShape 14"/>
          <p:cNvSpPr>
            <a:spLocks noChangeArrowheads="1"/>
          </p:cNvSpPr>
          <p:nvPr/>
        </p:nvSpPr>
        <p:spPr bwMode="auto">
          <a:xfrm>
            <a:off x="539750" y="4076700"/>
            <a:ext cx="6864350" cy="75565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903288"/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Городская реформа        (1870 г)</a:t>
            </a: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>
            <a:off x="1273175" y="4941888"/>
            <a:ext cx="7870825" cy="755650"/>
          </a:xfrm>
          <a:prstGeom prst="roundRect">
            <a:avLst>
              <a:gd name="adj" fmla="val 16667"/>
            </a:avLst>
          </a:prstGeom>
          <a:solidFill>
            <a:schemeClr val="bg2">
              <a:lumMod val="50000"/>
              <a:alpha val="50195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Реформа просвещения   (1863 г)</a:t>
            </a:r>
          </a:p>
        </p:txBody>
      </p:sp>
      <p:sp>
        <p:nvSpPr>
          <p:cNvPr id="32783" name="AutoShape 16"/>
          <p:cNvSpPr>
            <a:spLocks noChangeArrowheads="1"/>
          </p:cNvSpPr>
          <p:nvPr/>
        </p:nvSpPr>
        <p:spPr bwMode="auto">
          <a:xfrm>
            <a:off x="539750" y="5084763"/>
            <a:ext cx="503238" cy="5032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2784" name="AutoShape 17"/>
          <p:cNvSpPr>
            <a:spLocks noChangeArrowheads="1"/>
          </p:cNvSpPr>
          <p:nvPr/>
        </p:nvSpPr>
        <p:spPr bwMode="auto">
          <a:xfrm>
            <a:off x="539750" y="5949950"/>
            <a:ext cx="503238" cy="5032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2785" name="AutoShape 18"/>
          <p:cNvSpPr>
            <a:spLocks noChangeArrowheads="1"/>
          </p:cNvSpPr>
          <p:nvPr/>
        </p:nvSpPr>
        <p:spPr bwMode="auto">
          <a:xfrm>
            <a:off x="1273175" y="5805488"/>
            <a:ext cx="7870825" cy="75565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ru-RU" sz="320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Финансовая реформа      (1860 г)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85813" y="6488113"/>
            <a:ext cx="7858125" cy="36988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Цитата из презентации «Россия во второй половине 19 века» </a:t>
            </a:r>
            <a:r>
              <a:rPr lang="ru-RU" dirty="0" err="1"/>
              <a:t>Свечникова</a:t>
            </a:r>
            <a:r>
              <a:rPr lang="ru-RU" dirty="0"/>
              <a:t> С.К.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Причины</a:t>
            </a: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 отмены крепостного права</a:t>
            </a:r>
          </a:p>
        </p:txBody>
      </p:sp>
      <p:sp>
        <p:nvSpPr>
          <p:cNvPr id="33794" name="Прямоугольник 2"/>
          <p:cNvSpPr>
            <a:spLocks noChangeArrowheads="1"/>
          </p:cNvSpPr>
          <p:nvPr/>
        </p:nvSpPr>
        <p:spPr bwMode="auto">
          <a:xfrm>
            <a:off x="571500" y="1214438"/>
            <a:ext cx="77866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Bookman Old Style" pitchFamily="18" charset="0"/>
              <a:buAutoNum type="arabicPeriod"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Кризис феодально-крепостнической системы хозяйствования</a:t>
            </a:r>
          </a:p>
          <a:p>
            <a:pPr marL="457200" indent="-457200">
              <a:buFont typeface="Bookman Old Style" pitchFamily="18" charset="0"/>
              <a:buAutoNum type="arabicPeriod"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Рост крестьянских выступлений, возможность новой «пугачевщины»</a:t>
            </a:r>
          </a:p>
          <a:p>
            <a:pPr marL="457200" indent="-457200">
              <a:buFont typeface="Bookman Old Style" pitchFamily="18" charset="0"/>
              <a:buAutoNum type="arabicPeriod"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Военно-экономическая отсталость России, что показала Крымская война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313" y="3714750"/>
            <a:ext cx="8429625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Редакционные комиссии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 Главном комитете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(1859-1860 гг.) глава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Ростовцев Я.И.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4214813" y="3500438"/>
            <a:ext cx="484187" cy="3571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797" name="Прямоугольник 5"/>
          <p:cNvSpPr>
            <a:spLocks noChangeArrowheads="1"/>
          </p:cNvSpPr>
          <p:nvPr/>
        </p:nvSpPr>
        <p:spPr bwMode="auto">
          <a:xfrm>
            <a:off x="642938" y="4929188"/>
            <a:ext cx="77866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Разработка проекта об отмене крепостного права («Положений о крестьянах»)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4214813" y="4572000"/>
            <a:ext cx="484187" cy="357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85750" y="5786438"/>
            <a:ext cx="8572500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 февраля 1861 г.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Манифест Александра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об освобождении крестьян</a:t>
            </a:r>
          </a:p>
        </p:txBody>
      </p:sp>
      <p:pic>
        <p:nvPicPr>
          <p:cNvPr id="3380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3714750"/>
            <a:ext cx="9715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Главное!!!</a:t>
            </a:r>
          </a:p>
        </p:txBody>
      </p:sp>
      <p:sp>
        <p:nvSpPr>
          <p:cNvPr id="34818" name="Прямоугольник 2"/>
          <p:cNvSpPr>
            <a:spLocks noChangeArrowheads="1"/>
          </p:cNvSpPr>
          <p:nvPr/>
        </p:nvSpPr>
        <p:spPr bwMode="auto">
          <a:xfrm>
            <a:off x="357188" y="1285875"/>
            <a:ext cx="8358187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 typeface="Bookman Old Style" pitchFamily="18" charset="0"/>
              <a:buAutoNum type="arabicPeriod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Личная свобода</a:t>
            </a:r>
          </a:p>
          <a:p>
            <a:pPr marL="514350" indent="-514350">
              <a:buFont typeface="Bookman Old Style" pitchFamily="18" charset="0"/>
              <a:buAutoNum type="arabicPeriod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 гражданские свободы</a:t>
            </a:r>
          </a:p>
          <a:p>
            <a:pPr marL="514350" indent="-514350">
              <a:buFont typeface="Bookman Old Style" pitchFamily="18" charset="0"/>
              <a:buAutoNum type="arabicPeriod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 крестьянский надел 3-12 десятин</a:t>
            </a:r>
          </a:p>
          <a:p>
            <a:pPr marL="514350" indent="-514350">
              <a:buFont typeface="Bookman Old Style" pitchFamily="18" charset="0"/>
              <a:buAutoNum type="arabicPeriod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 выкуп земли общиной</a:t>
            </a:r>
          </a:p>
          <a:p>
            <a:pPr marL="514350" indent="-514350">
              <a:buFont typeface="Bookman Old Style" pitchFamily="18" charset="0"/>
              <a:buAutoNum type="arabicPeriod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 «временнообязанные»</a:t>
            </a:r>
          </a:p>
          <a:p>
            <a:pPr marL="514350" indent="-514350">
              <a:buFont typeface="Bookman Old Style" pitchFamily="18" charset="0"/>
              <a:buAutoNum type="arabicPeriod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«отрезки»</a:t>
            </a:r>
          </a:p>
          <a:p>
            <a:pPr marL="514350" indent="-514350">
              <a:buFont typeface="Bookman Old Style" pitchFamily="18" charset="0"/>
              <a:buAutoNum type="arabicPeriod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 выход из общины с землёй был запрещён</a:t>
            </a:r>
          </a:p>
        </p:txBody>
      </p:sp>
      <p:sp>
        <p:nvSpPr>
          <p:cNvPr id="34819" name="Прямоугольник 3"/>
          <p:cNvSpPr>
            <a:spLocks noChangeArrowheads="1"/>
          </p:cNvSpPr>
          <p:nvPr/>
        </p:nvSpPr>
        <p:spPr bwMode="auto">
          <a:xfrm>
            <a:off x="500063" y="4572000"/>
            <a:ext cx="814387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Мировые посредники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(из дворян) в течение 2 лет совместно с сельскими старостами составляли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уставные грамоты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, где определялись условия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освобождения каждой семьи.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38" y="285750"/>
            <a:ext cx="242887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34821" name="Text Box 8"/>
          <p:cNvSpPr txBox="1">
            <a:spLocks noChangeArrowheads="1"/>
          </p:cNvSpPr>
          <p:nvPr/>
        </p:nvSpPr>
        <p:spPr bwMode="auto">
          <a:xfrm>
            <a:off x="6357938" y="3214688"/>
            <a:ext cx="2428875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Н.А. Милютин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Значение и последствия реформы</a:t>
            </a:r>
          </a:p>
        </p:txBody>
      </p:sp>
      <p:sp>
        <p:nvSpPr>
          <p:cNvPr id="36866" name="Прямоугольник 2"/>
          <p:cNvSpPr>
            <a:spLocks noChangeArrowheads="1"/>
          </p:cNvSpPr>
          <p:nvPr/>
        </p:nvSpPr>
        <p:spPr bwMode="auto">
          <a:xfrm>
            <a:off x="428625" y="1428750"/>
            <a:ext cx="8215313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lnSpc>
                <a:spcPct val="90000"/>
              </a:lnSpc>
              <a:buFont typeface="Bookman Old Style" pitchFamily="18" charset="0"/>
              <a:buAutoNum type="arabicPeriod"/>
            </a:pPr>
            <a:r>
              <a:rPr lang="ru-RU" sz="2800" b="1">
                <a:latin typeface="Times New Roman" pitchFamily="18" charset="0"/>
                <a:cs typeface="Times New Roman" pitchFamily="18" charset="0"/>
              </a:rPr>
              <a:t>Крестьяне освобождены от крепостной зависимости.</a:t>
            </a:r>
          </a:p>
          <a:p>
            <a:pPr marL="514350" indent="-514350">
              <a:lnSpc>
                <a:spcPct val="90000"/>
              </a:lnSpc>
              <a:buFont typeface="Bookman Old Style" pitchFamily="18" charset="0"/>
              <a:buAutoNum type="arabicPeriod"/>
            </a:pPr>
            <a:r>
              <a:rPr lang="ru-RU" sz="2800" b="1">
                <a:latin typeface="Times New Roman" pitchFamily="18" charset="0"/>
                <a:cs typeface="Times New Roman" pitchFamily="18" charset="0"/>
              </a:rPr>
              <a:t>Произошло социальное расслоение (кулаки, батраки).</a:t>
            </a:r>
          </a:p>
          <a:p>
            <a:pPr marL="514350" indent="-514350">
              <a:lnSpc>
                <a:spcPct val="90000"/>
              </a:lnSpc>
              <a:buFont typeface="Bookman Old Style" pitchFamily="18" charset="0"/>
              <a:buAutoNum type="arabicPeriod"/>
            </a:pPr>
            <a:r>
              <a:rPr lang="ru-RU" sz="2800" b="1">
                <a:latin typeface="Times New Roman" pitchFamily="18" charset="0"/>
                <a:cs typeface="Times New Roman" pitchFamily="18" charset="0"/>
              </a:rPr>
              <a:t>Созданы условия для развития капитализма.</a:t>
            </a:r>
          </a:p>
          <a:p>
            <a:pPr marL="514350" indent="-514350">
              <a:lnSpc>
                <a:spcPct val="90000"/>
              </a:lnSpc>
              <a:buFont typeface="Bookman Old Style" pitchFamily="18" charset="0"/>
              <a:buAutoNum type="arabicPeriod"/>
            </a:pPr>
            <a:r>
              <a:rPr lang="ru-RU" sz="2800" b="1">
                <a:latin typeface="Times New Roman" pitchFamily="18" charset="0"/>
                <a:cs typeface="Times New Roman" pitchFamily="18" charset="0"/>
              </a:rPr>
              <a:t>Сохранились феодальные пережитки (помещичье землевладение, община, сословия).</a:t>
            </a:r>
          </a:p>
          <a:p>
            <a:pPr marL="514350" indent="-514350">
              <a:lnSpc>
                <a:spcPct val="90000"/>
              </a:lnSpc>
              <a:buFont typeface="Bookman Old Style" pitchFamily="18" charset="0"/>
              <a:buAutoNum type="arabicPeriod"/>
            </a:pPr>
            <a:r>
              <a:rPr lang="ru-RU" sz="2800" b="1">
                <a:latin typeface="Times New Roman" pitchFamily="18" charset="0"/>
                <a:cs typeface="Times New Roman" pitchFamily="18" charset="0"/>
              </a:rPr>
              <a:t>Отработки из-за малоземелья (работа на земле помещика за взятую ими в аренду землю).</a:t>
            </a:r>
          </a:p>
          <a:p>
            <a:pPr marL="514350" indent="-514350">
              <a:lnSpc>
                <a:spcPct val="90000"/>
              </a:lnSpc>
              <a:buFont typeface="Bookman Old Style" pitchFamily="18" charset="0"/>
              <a:buAutoNum type="arabicPeriod"/>
            </a:pPr>
            <a:r>
              <a:rPr lang="ru-RU" sz="2800" b="1">
                <a:latin typeface="Times New Roman" pitchFamily="18" charset="0"/>
                <a:cs typeface="Times New Roman" pitchFamily="18" charset="0"/>
              </a:rPr>
              <a:t>Недовольство крестьян условиями выкупных платежей (всплеск крестьянских восстаний).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Земская реформа 1864+ Городская 1870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0" name="Прямоугольник 5"/>
          <p:cNvSpPr>
            <a:spLocks noChangeArrowheads="1"/>
          </p:cNvSpPr>
          <p:nvPr/>
        </p:nvSpPr>
        <p:spPr bwMode="auto">
          <a:xfrm>
            <a:off x="357188" y="1500188"/>
            <a:ext cx="600075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Создание в уездах и губерниях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выборных</a:t>
            </a:r>
          </a:p>
          <a:p>
            <a:pPr algn="ctr"/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органов местного самоуправления (земств)</a:t>
            </a:r>
          </a:p>
        </p:txBody>
      </p:sp>
      <p:pic>
        <p:nvPicPr>
          <p:cNvPr id="8" name="Прямая со стрелкой 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6588" y="3170238"/>
            <a:ext cx="358775" cy="768350"/>
          </a:xfrm>
          <a:prstGeom prst="rect">
            <a:avLst/>
          </a:prstGeom>
          <a:noFill/>
        </p:spPr>
      </p:pic>
      <p:sp>
        <p:nvSpPr>
          <p:cNvPr id="37892" name="Прямоугольник 8"/>
          <p:cNvSpPr>
            <a:spLocks noChangeArrowheads="1"/>
          </p:cNvSpPr>
          <p:nvPr/>
        </p:nvSpPr>
        <p:spPr bwMode="auto">
          <a:xfrm>
            <a:off x="500063" y="3786188"/>
            <a:ext cx="57864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Занимались вопросами образования, здравоохранения, строительством дорог. 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НО!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Не имели политической силы</a:t>
            </a:r>
          </a:p>
        </p:txBody>
      </p:sp>
      <p:sp>
        <p:nvSpPr>
          <p:cNvPr id="37893" name="Прямоугольник 9"/>
          <p:cNvSpPr>
            <a:spLocks noChangeArrowheads="1"/>
          </p:cNvSpPr>
          <p:nvPr/>
        </p:nvSpPr>
        <p:spPr bwMode="auto">
          <a:xfrm>
            <a:off x="3857625" y="5429250"/>
            <a:ext cx="5000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Городское самоуправление: городские думы, городские управы и городской голова</a:t>
            </a:r>
          </a:p>
        </p:txBody>
      </p:sp>
      <p:sp>
        <p:nvSpPr>
          <p:cNvPr id="37894" name="Прямоугольник 10"/>
          <p:cNvSpPr>
            <a:spLocks noChangeArrowheads="1"/>
          </p:cNvSpPr>
          <p:nvPr/>
        </p:nvSpPr>
        <p:spPr bwMode="auto">
          <a:xfrm>
            <a:off x="428625" y="5500688"/>
            <a:ext cx="3465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Городская реформа:</a:t>
            </a:r>
          </a:p>
        </p:txBody>
      </p:sp>
      <p:grpSp>
        <p:nvGrpSpPr>
          <p:cNvPr id="37895" name="Group 18"/>
          <p:cNvGrpSpPr>
            <a:grpSpLocks/>
          </p:cNvGrpSpPr>
          <p:nvPr/>
        </p:nvGrpSpPr>
        <p:grpSpPr bwMode="auto">
          <a:xfrm>
            <a:off x="6500813" y="1357313"/>
            <a:ext cx="2336800" cy="3122612"/>
            <a:chOff x="295" y="2205"/>
            <a:chExt cx="1472" cy="1967"/>
          </a:xfrm>
        </p:grpSpPr>
        <p:pic>
          <p:nvPicPr>
            <p:cNvPr id="13" name="Picture 16" descr="Валуев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5" y="2205"/>
              <a:ext cx="1472" cy="167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7897" name="Text Box 17"/>
            <p:cNvSpPr txBox="1">
              <a:spLocks noChangeArrowheads="1"/>
            </p:cNvSpPr>
            <p:nvPr/>
          </p:nvSpPr>
          <p:spPr bwMode="auto">
            <a:xfrm>
              <a:off x="295" y="3884"/>
              <a:ext cx="140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>
                  <a:latin typeface="Times New Roman" pitchFamily="18" charset="0"/>
                  <a:cs typeface="Times New Roman" pitchFamily="18" charset="0"/>
                </a:rPr>
                <a:t>П.А.Валуев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Судебная реформа 1964</a:t>
            </a:r>
          </a:p>
        </p:txBody>
      </p:sp>
      <p:sp>
        <p:nvSpPr>
          <p:cNvPr id="39938" name="Прямоугольник 2"/>
          <p:cNvSpPr>
            <a:spLocks noChangeArrowheads="1"/>
          </p:cNvSpPr>
          <p:nvPr/>
        </p:nvSpPr>
        <p:spPr bwMode="auto">
          <a:xfrm>
            <a:off x="571500" y="1785938"/>
            <a:ext cx="8215313" cy="491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lnSpc>
                <a:spcPct val="80000"/>
              </a:lnSpc>
              <a:buFont typeface="Bookman Old Style" pitchFamily="18" charset="0"/>
              <a:buAutoNum type="arabicPeriod"/>
            </a:pP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Равенство</a:t>
            </a:r>
            <a:r>
              <a:rPr lang="ru-RU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граждан перед законом.</a:t>
            </a:r>
          </a:p>
          <a:p>
            <a:pPr marL="514350" indent="-514350">
              <a:lnSpc>
                <a:spcPct val="80000"/>
              </a:lnSpc>
              <a:buFont typeface="Bookman Old Style" pitchFamily="18" charset="0"/>
              <a:buAutoNum type="arabicPeriod"/>
            </a:pP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Несменяемость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 судей и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независимость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 их от администрации.</a:t>
            </a:r>
          </a:p>
          <a:p>
            <a:pPr marL="514350" indent="-514350">
              <a:lnSpc>
                <a:spcPct val="80000"/>
              </a:lnSpc>
              <a:buFont typeface="Bookman Old Style" pitchFamily="18" charset="0"/>
              <a:buAutoNum type="arabicPeriod"/>
            </a:pP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Гласность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 судопроизводства.</a:t>
            </a:r>
          </a:p>
          <a:p>
            <a:pPr marL="514350" indent="-514350">
              <a:lnSpc>
                <a:spcPct val="80000"/>
              </a:lnSpc>
              <a:buFont typeface="Bookman Old Style" pitchFamily="18" charset="0"/>
              <a:buAutoNum type="arabicPeriod"/>
            </a:pP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Состязательность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 судопроизводства (обвинение – защита); учреждена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адвокатура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 (присяжные поверенные).</a:t>
            </a:r>
          </a:p>
          <a:p>
            <a:pPr marL="514350" indent="-514350">
              <a:lnSpc>
                <a:spcPct val="80000"/>
              </a:lnSpc>
              <a:buFont typeface="Bookman Old Style" pitchFamily="18" charset="0"/>
              <a:buAutoNum type="arabicPeriod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Институт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присяжных заседателей</a:t>
            </a:r>
            <a:r>
              <a:rPr lang="ru-RU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для рассмотрения сложных уголовных дел.</a:t>
            </a:r>
          </a:p>
          <a:p>
            <a:pPr marL="514350" indent="-514350">
              <a:lnSpc>
                <a:spcPct val="80000"/>
              </a:lnSpc>
              <a:buFont typeface="Bookman Old Style" pitchFamily="18" charset="0"/>
              <a:buAutoNum type="arabicPeriod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Создана система быстрых и бесплатных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мировых судов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lnSpc>
                <a:spcPct val="80000"/>
              </a:lnSpc>
              <a:buFont typeface="Bookman Old Style" pitchFamily="18" charset="0"/>
              <a:buAutoNum type="arabicPeriod"/>
            </a:pP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Но!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Сохранились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сословные суды</a:t>
            </a:r>
            <a:r>
              <a:rPr lang="ru-RU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(для крестьян, духовенства, военных и высших чиновников).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75" y="142875"/>
            <a:ext cx="1928813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Прямоугольник 4"/>
          <p:cNvSpPr>
            <a:spLocks noChangeArrowheads="1"/>
          </p:cNvSpPr>
          <p:nvPr/>
        </p:nvSpPr>
        <p:spPr bwMode="auto">
          <a:xfrm>
            <a:off x="1643063" y="1214438"/>
            <a:ext cx="53578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Замятин Д.Н. – министр юстиции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Военная реформа 1874 год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5750" y="1357313"/>
            <a:ext cx="6500813" cy="4400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Принят новый военный устав.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Расширена сеть военно-учебных заведений (военные гимназии, юнкерские училища, военные академии).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Создана система военных округов.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Осуществлено перевооружение армии.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Введена всеобщая воинская повинность (с 1 января 1874 г.).</a:t>
            </a:r>
          </a:p>
        </p:txBody>
      </p:sp>
      <p:grpSp>
        <p:nvGrpSpPr>
          <p:cNvPr id="41987" name="Group 12"/>
          <p:cNvGrpSpPr>
            <a:grpSpLocks/>
          </p:cNvGrpSpPr>
          <p:nvPr/>
        </p:nvGrpSpPr>
        <p:grpSpPr bwMode="auto">
          <a:xfrm>
            <a:off x="6838950" y="285750"/>
            <a:ext cx="2305050" cy="3194050"/>
            <a:chOff x="4059" y="164"/>
            <a:chExt cx="1452" cy="2012"/>
          </a:xfrm>
        </p:grpSpPr>
        <p:pic>
          <p:nvPicPr>
            <p:cNvPr id="5" name="Picture 10" descr="Д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59" y="164"/>
              <a:ext cx="1361" cy="17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1989" name="Text Box 11"/>
            <p:cNvSpPr txBox="1">
              <a:spLocks noChangeArrowheads="1"/>
            </p:cNvSpPr>
            <p:nvPr/>
          </p:nvSpPr>
          <p:spPr bwMode="auto">
            <a:xfrm>
              <a:off x="4059" y="1888"/>
              <a:ext cx="145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latin typeface="Arial Unicode MS" pitchFamily="34" charset="-128"/>
                </a:rPr>
                <a:t>Д.А. Милютин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38" y="3929063"/>
            <a:ext cx="6858000" cy="990600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XIX</a:t>
            </a:r>
            <a:r>
              <a:rPr lang="ru-RU" sz="4400" b="1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 век в истории России</a:t>
            </a:r>
            <a:endParaRPr lang="ru-RU" sz="4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5143500"/>
            <a:ext cx="6858000" cy="5334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Императоры, факты, явления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Александр Рослин. Портрет Великого Князя Павла Петровича (позднее Император Павел I). 1777. 80x63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150" y="261938"/>
            <a:ext cx="1554163" cy="2017712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3075" y="615950"/>
            <a:ext cx="1517650" cy="1925638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70238" y="1189038"/>
            <a:ext cx="1517650" cy="1889125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29138" y="1474788"/>
            <a:ext cx="1517650" cy="1835150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56300" y="1689100"/>
            <a:ext cx="1560513" cy="1925638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54900" y="2047875"/>
            <a:ext cx="1517650" cy="1908175"/>
          </a:xfrm>
          <a:prstGeom prst="rect">
            <a:avLst/>
          </a:prstGeom>
          <a:noFill/>
        </p:spPr>
      </p:pic>
      <p:pic>
        <p:nvPicPr>
          <p:cNvPr id="16" name="Рисунок 15" descr="russia12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58063" y="142875"/>
            <a:ext cx="1500187" cy="18415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42875" y="274638"/>
            <a:ext cx="8786813" cy="511175"/>
          </a:xfrm>
          <a:prstGeom prst="rect">
            <a:avLst/>
          </a:prstGeom>
        </p:spPr>
        <p:txBody>
          <a:bodyPr anchor="b">
            <a:normAutofit fontScale="7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Русско-турецкая война 1877-1878 гг.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186738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ru-RU" sz="2800" b="1">
                <a:latin typeface="Times New Roman" pitchFamily="18" charset="0"/>
                <a:cs typeface="Times New Roman" pitchFamily="18" charset="0"/>
              </a:rPr>
              <a:t>Причины войны:</a:t>
            </a:r>
          </a:p>
          <a:p>
            <a:pPr marL="273050" indent="-27305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Стремление России играть активную роль в международной политике.</a:t>
            </a:r>
          </a:p>
          <a:p>
            <a:pPr marL="273050" indent="-27305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Поддержка Россией национально-освободительного движения балканских народов против Турции.</a:t>
            </a:r>
          </a:p>
          <a:p>
            <a:pPr marL="273050" indent="-27305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Отказ Турции выполнить требование России о прекращении войны в Сербии (с 1875 г.).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00063" y="0"/>
            <a:ext cx="8229600" cy="11430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Итоги войны</a:t>
            </a: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4572000" y="5210175"/>
            <a:ext cx="4114800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2000">
                <a:latin typeface="Calibri" pitchFamily="34" charset="0"/>
              </a:rPr>
              <a:t>Баязет возвращен Турции, Австро-Венгрия оккупировала Боснию и Герцеговину, а Англия – остров Кипр</a:t>
            </a: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457200" y="5210175"/>
            <a:ext cx="4114800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000">
                <a:latin typeface="Calibri" pitchFamily="34" charset="0"/>
              </a:rPr>
              <a:t>Россия получала Бессарабию, Карс, Баязет, Ардаган, Батум</a:t>
            </a: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4572000" y="4205288"/>
            <a:ext cx="411480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000">
                <a:latin typeface="Calibri" pitchFamily="34" charset="0"/>
              </a:rPr>
              <a:t>Территориальные приобретения Сербии и Черногории уменьшились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457200" y="4205288"/>
            <a:ext cx="411480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000">
                <a:latin typeface="Calibri" pitchFamily="34" charset="0"/>
              </a:rPr>
              <a:t>Сербия, Черногория и Румыния получили независимость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4572000" y="3200400"/>
            <a:ext cx="41148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000">
                <a:latin typeface="Calibri" pitchFamily="34" charset="0"/>
              </a:rPr>
              <a:t>Независимость получала только Северная Болгария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57200" y="3200400"/>
            <a:ext cx="41148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000">
                <a:latin typeface="Calibri" pitchFamily="34" charset="0"/>
              </a:rPr>
              <a:t>Болгария превращалась в автономное княжество (платили Турции только дань)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4572000" y="2420938"/>
            <a:ext cx="41148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000">
                <a:latin typeface="Calibri" pitchFamily="34" charset="0"/>
              </a:rPr>
              <a:t>Сумма контрибуции уменьшена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57200" y="2420938"/>
            <a:ext cx="41148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000">
                <a:latin typeface="Calibri" pitchFamily="34" charset="0"/>
              </a:rPr>
              <a:t>Турция выплачивала России огромную контрибуцию</a:t>
            </a:r>
          </a:p>
        </p:txBody>
      </p:sp>
      <p:sp>
        <p:nvSpPr>
          <p:cNvPr id="44042" name="Rectangle 6"/>
          <p:cNvSpPr>
            <a:spLocks noChangeArrowheads="1"/>
          </p:cNvSpPr>
          <p:nvPr/>
        </p:nvSpPr>
        <p:spPr bwMode="auto">
          <a:xfrm>
            <a:off x="4572000" y="1600200"/>
            <a:ext cx="4114800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000" b="1">
                <a:latin typeface="Calibri" pitchFamily="34" charset="0"/>
              </a:rPr>
              <a:t>Берлинский трактат </a:t>
            </a:r>
          </a:p>
          <a:p>
            <a:pPr algn="ctr">
              <a:spcBef>
                <a:spcPct val="20000"/>
              </a:spcBef>
            </a:pPr>
            <a:r>
              <a:rPr lang="ru-RU" sz="2000" b="1">
                <a:latin typeface="Calibri" pitchFamily="34" charset="0"/>
              </a:rPr>
              <a:t>1 июля 1878 г.</a:t>
            </a:r>
          </a:p>
        </p:txBody>
      </p:sp>
      <p:sp>
        <p:nvSpPr>
          <p:cNvPr id="44043" name="Rectangle 5"/>
          <p:cNvSpPr>
            <a:spLocks noChangeArrowheads="1"/>
          </p:cNvSpPr>
          <p:nvPr/>
        </p:nvSpPr>
        <p:spPr bwMode="auto">
          <a:xfrm>
            <a:off x="468313" y="1628775"/>
            <a:ext cx="4114800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000" b="1">
                <a:latin typeface="Calibri" pitchFamily="34" charset="0"/>
              </a:rPr>
              <a:t>Сан-Стефанский мирный договор 19 февраля 1878 г.</a:t>
            </a:r>
          </a:p>
        </p:txBody>
      </p:sp>
      <p:sp>
        <p:nvSpPr>
          <p:cNvPr id="44044" name="Line 15"/>
          <p:cNvSpPr>
            <a:spLocks noChangeShapeType="1"/>
          </p:cNvSpPr>
          <p:nvPr/>
        </p:nvSpPr>
        <p:spPr bwMode="auto">
          <a:xfrm>
            <a:off x="457200" y="1600200"/>
            <a:ext cx="8229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45" name="Line 16"/>
          <p:cNvSpPr>
            <a:spLocks noChangeShapeType="1"/>
          </p:cNvSpPr>
          <p:nvPr/>
        </p:nvSpPr>
        <p:spPr bwMode="auto">
          <a:xfrm>
            <a:off x="457200" y="2420938"/>
            <a:ext cx="822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46" name="Line 17"/>
          <p:cNvSpPr>
            <a:spLocks noChangeShapeType="1"/>
          </p:cNvSpPr>
          <p:nvPr/>
        </p:nvSpPr>
        <p:spPr bwMode="auto">
          <a:xfrm>
            <a:off x="457200" y="3200400"/>
            <a:ext cx="822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47" name="Line 18"/>
          <p:cNvSpPr>
            <a:spLocks noChangeShapeType="1"/>
          </p:cNvSpPr>
          <p:nvPr/>
        </p:nvSpPr>
        <p:spPr bwMode="auto">
          <a:xfrm>
            <a:off x="457200" y="4205288"/>
            <a:ext cx="822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48" name="Line 19"/>
          <p:cNvSpPr>
            <a:spLocks noChangeShapeType="1"/>
          </p:cNvSpPr>
          <p:nvPr/>
        </p:nvSpPr>
        <p:spPr bwMode="auto">
          <a:xfrm>
            <a:off x="457200" y="5210175"/>
            <a:ext cx="822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49" name="Line 20"/>
          <p:cNvSpPr>
            <a:spLocks noChangeShapeType="1"/>
          </p:cNvSpPr>
          <p:nvPr/>
        </p:nvSpPr>
        <p:spPr bwMode="auto">
          <a:xfrm>
            <a:off x="457200" y="6275388"/>
            <a:ext cx="8229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50" name="Line 21"/>
          <p:cNvSpPr>
            <a:spLocks noChangeShapeType="1"/>
          </p:cNvSpPr>
          <p:nvPr/>
        </p:nvSpPr>
        <p:spPr bwMode="auto">
          <a:xfrm>
            <a:off x="457200" y="1600200"/>
            <a:ext cx="0" cy="467518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51" name="Line 22"/>
          <p:cNvSpPr>
            <a:spLocks noChangeShapeType="1"/>
          </p:cNvSpPr>
          <p:nvPr/>
        </p:nvSpPr>
        <p:spPr bwMode="auto">
          <a:xfrm>
            <a:off x="4572000" y="1600200"/>
            <a:ext cx="0" cy="4675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52" name="Line 23"/>
          <p:cNvSpPr>
            <a:spLocks noChangeShapeType="1"/>
          </p:cNvSpPr>
          <p:nvPr/>
        </p:nvSpPr>
        <p:spPr bwMode="auto">
          <a:xfrm>
            <a:off x="8686800" y="1600200"/>
            <a:ext cx="0" cy="467518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ИМПЕРАТОР АЛЕКСАНДР III </a:t>
            </a:r>
            <a:r>
              <a:rPr lang="ru-RU" b="1" dirty="0" smtClean="0">
                <a:solidFill>
                  <a:srgbClr val="C00000"/>
                </a:solidFill>
              </a:rPr>
              <a:t>Миротворец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/>
              <a:t> (1845-1894)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913" y="1212850"/>
            <a:ext cx="3792537" cy="5108575"/>
          </a:xfrm>
          <a:prstGeom prst="rect">
            <a:avLst/>
          </a:prstGeom>
          <a:noFill/>
        </p:spPr>
      </p:pic>
      <p:sp>
        <p:nvSpPr>
          <p:cNvPr id="45059" name="Прямоугольник 3"/>
          <p:cNvSpPr>
            <a:spLocks noChangeArrowheads="1"/>
          </p:cNvSpPr>
          <p:nvPr/>
        </p:nvSpPr>
        <p:spPr bwMode="auto">
          <a:xfrm>
            <a:off x="3929063" y="1357313"/>
            <a:ext cx="457200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Александр III Александрович (1845-1894) —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император с </a:t>
            </a:r>
            <a:r>
              <a:rPr lang="ru-RU" sz="28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1881 года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. Второй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сын императора Александра II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Вступил на престол  в 1881 году. Скончался по причине болезни в октябре </a:t>
            </a:r>
            <a:r>
              <a:rPr lang="ru-RU" sz="28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1894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8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ИМПЕРАТОР НИКОЛАЙ II 1868-1918</a:t>
            </a:r>
            <a:endParaRPr lang="ru-RU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1139825"/>
            <a:ext cx="4011612" cy="5340350"/>
          </a:xfrm>
          <a:prstGeom prst="rect">
            <a:avLst/>
          </a:prstGeom>
          <a:noFill/>
        </p:spPr>
      </p:pic>
      <p:sp>
        <p:nvSpPr>
          <p:cNvPr id="49155" name="Прямоугольник 3"/>
          <p:cNvSpPr>
            <a:spLocks noChangeArrowheads="1"/>
          </p:cNvSpPr>
          <p:nvPr/>
        </p:nvSpPr>
        <p:spPr bwMode="auto">
          <a:xfrm>
            <a:off x="4000500" y="1357313"/>
            <a:ext cx="485775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Последний российский император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     правил с 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1894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 года по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1917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  год.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     Старший 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сын императора Александра III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В результате свершившейся в России революции 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марта 1917 года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император Николай II 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отрекся от престола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. После отречения Николай II и его семья были арестованы 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17 июля 1918 года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бывший император Николай II, его жена Александра Федоровна и пятеро детей и их слуги были расстреляны по приказу революционного правительства в 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Екатеринбурге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Главное!!!</a:t>
            </a:r>
            <a:r>
              <a:rPr lang="ru-RU" sz="3600" b="1" dirty="0" smtClean="0"/>
              <a:t> Контрреформы</a:t>
            </a:r>
            <a:br>
              <a:rPr lang="ru-RU" sz="3600" b="1" dirty="0" smtClean="0"/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6" name="Прямоугольник 2"/>
          <p:cNvSpPr>
            <a:spLocks noChangeArrowheads="1"/>
          </p:cNvSpPr>
          <p:nvPr/>
        </p:nvSpPr>
        <p:spPr bwMode="auto">
          <a:xfrm>
            <a:off x="571500" y="1428750"/>
            <a:ext cx="3765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Быстрое развитие промышленности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3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00063" y="1428750"/>
            <a:ext cx="1584325" cy="17287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alibri" pitchFamily="34" charset="0"/>
              </a:rPr>
              <a:t>Печать</a:t>
            </a:r>
          </a:p>
          <a:p>
            <a:pPr algn="ctr"/>
            <a:r>
              <a:rPr lang="ru-RU">
                <a:latin typeface="Calibri" pitchFamily="34" charset="0"/>
              </a:rPr>
              <a:t>и</a:t>
            </a:r>
          </a:p>
          <a:p>
            <a:pPr algn="ctr"/>
            <a:r>
              <a:rPr lang="ru-RU">
                <a:latin typeface="Calibri" pitchFamily="34" charset="0"/>
              </a:rPr>
              <a:t>образование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124075" y="1412875"/>
            <a:ext cx="6551613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latin typeface="Calibri" pitchFamily="34" charset="0"/>
              </a:rPr>
              <a:t>1882 г.</a:t>
            </a:r>
            <a:r>
              <a:rPr lang="ru-RU">
                <a:latin typeface="Calibri" pitchFamily="34" charset="0"/>
              </a:rPr>
              <a:t> Ужесточение цензуры. Закрытие либеральных</a:t>
            </a:r>
          </a:p>
          <a:p>
            <a:pPr algn="ctr"/>
            <a:r>
              <a:rPr lang="ru-RU">
                <a:latin typeface="Calibri" pitchFamily="34" charset="0"/>
              </a:rPr>
              <a:t>газет и журналов («Отечественные записки», «Дело»…)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124075" y="1989138"/>
            <a:ext cx="6551613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latin typeface="Calibri" pitchFamily="34" charset="0"/>
              </a:rPr>
              <a:t>1884 г.</a:t>
            </a:r>
            <a:r>
              <a:rPr lang="ru-RU">
                <a:latin typeface="Calibri" pitchFamily="34" charset="0"/>
              </a:rPr>
              <a:t> Реакционный университетский устав. </a:t>
            </a:r>
          </a:p>
          <a:p>
            <a:pPr algn="ctr"/>
            <a:r>
              <a:rPr lang="ru-RU">
                <a:latin typeface="Calibri" pitchFamily="34" charset="0"/>
              </a:rPr>
              <a:t>Отмена университетского самоуправления.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2124075" y="2565400"/>
            <a:ext cx="6551613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latin typeface="Calibri" pitchFamily="34" charset="0"/>
              </a:rPr>
              <a:t>1887 г.</a:t>
            </a:r>
            <a:r>
              <a:rPr lang="ru-RU">
                <a:latin typeface="Calibri" pitchFamily="34" charset="0"/>
              </a:rPr>
              <a:t> Циркуляр «О кухаркиных детях» (запрет приема</a:t>
            </a:r>
          </a:p>
          <a:p>
            <a:pPr algn="ctr"/>
            <a:r>
              <a:rPr lang="ru-RU">
                <a:latin typeface="Calibri" pitchFamily="34" charset="0"/>
              </a:rPr>
              <a:t>в гимназии детей низших сословий)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539750" y="3213100"/>
            <a:ext cx="1944688" cy="1511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alibri" pitchFamily="34" charset="0"/>
              </a:rPr>
              <a:t>Местное</a:t>
            </a:r>
          </a:p>
          <a:p>
            <a:pPr algn="ctr"/>
            <a:r>
              <a:rPr lang="ru-RU">
                <a:latin typeface="Calibri" pitchFamily="34" charset="0"/>
              </a:rPr>
              <a:t>самоуправление</a:t>
            </a: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2484438" y="3213100"/>
            <a:ext cx="6191250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alibri" pitchFamily="34" charset="0"/>
              </a:rPr>
              <a:t>Земские начальники (из дворян) для усиления</a:t>
            </a:r>
          </a:p>
          <a:p>
            <a:pPr algn="ctr"/>
            <a:r>
              <a:rPr lang="ru-RU">
                <a:latin typeface="Calibri" pitchFamily="34" charset="0"/>
              </a:rPr>
              <a:t>контроля за крестьянским самоуправлением</a:t>
            </a: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2484438" y="3789363"/>
            <a:ext cx="6191250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alibri" pitchFamily="34" charset="0"/>
              </a:rPr>
              <a:t>Ограничены права и полномочия земств</a:t>
            </a: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2484438" y="4149725"/>
            <a:ext cx="6191250" cy="5746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alibri" pitchFamily="34" charset="0"/>
              </a:rPr>
              <a:t>Увеличено число депутатов от дворян за счет</a:t>
            </a:r>
          </a:p>
          <a:p>
            <a:pPr algn="ctr"/>
            <a:r>
              <a:rPr lang="ru-RU">
                <a:latin typeface="Calibri" pitchFamily="34" charset="0"/>
              </a:rPr>
              <a:t>числа депутатов от других сословий</a:t>
            </a: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539750" y="4797425"/>
            <a:ext cx="1800225" cy="1511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alibri" pitchFamily="34" charset="0"/>
              </a:rPr>
              <a:t>Судебная</a:t>
            </a:r>
          </a:p>
          <a:p>
            <a:pPr algn="ctr"/>
            <a:r>
              <a:rPr lang="ru-RU">
                <a:latin typeface="Calibri" pitchFamily="34" charset="0"/>
              </a:rPr>
              <a:t>контрреформа</a:t>
            </a: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2339975" y="4797425"/>
            <a:ext cx="6335713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alibri" pitchFamily="34" charset="0"/>
              </a:rPr>
              <a:t>Принят чрезвычайный закон для борьбы</a:t>
            </a:r>
          </a:p>
          <a:p>
            <a:pPr algn="ctr"/>
            <a:r>
              <a:rPr lang="ru-RU">
                <a:latin typeface="Calibri" pitchFamily="34" charset="0"/>
              </a:rPr>
              <a:t>с революционным движением (1881)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2339975" y="5373688"/>
            <a:ext cx="6335713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alibri" pitchFamily="34" charset="0"/>
              </a:rPr>
              <a:t>Ограничена открытость судопроизводства</a:t>
            </a:r>
          </a:p>
          <a:p>
            <a:pPr algn="ctr"/>
            <a:r>
              <a:rPr lang="ru-RU">
                <a:latin typeface="Calibri" pitchFamily="34" charset="0"/>
              </a:rPr>
              <a:t>по политическим делам (1887)</a:t>
            </a:r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2339975" y="5949950"/>
            <a:ext cx="6335713" cy="358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alibri" pitchFamily="34" charset="0"/>
              </a:rPr>
              <a:t>Ликвидированы мировые суды (1889)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5813" y="6488113"/>
            <a:ext cx="7858125" cy="36988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Цитата из презентации «Россия во второй половине 19 века» </a:t>
            </a:r>
            <a:r>
              <a:rPr lang="ru-RU" dirty="0" err="1"/>
              <a:t>Свечникова</a:t>
            </a:r>
            <a:r>
              <a:rPr lang="ru-RU" dirty="0"/>
              <a:t> С.К.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228600"/>
            <a:ext cx="7829550" cy="9144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/>
              <a:t>ИМПЕРАТОР ПАВЕЛ I</a:t>
            </a:r>
            <a:br>
              <a:rPr lang="ru-RU" b="1" dirty="0" smtClean="0"/>
            </a:br>
            <a:r>
              <a:rPr lang="ru-RU" sz="3100" b="1" dirty="0" smtClean="0"/>
              <a:t> (1754-1801) </a:t>
            </a:r>
            <a:endParaRPr lang="ru-RU" sz="3100" b="1" dirty="0"/>
          </a:p>
        </p:txBody>
      </p:sp>
      <p:pic>
        <p:nvPicPr>
          <p:cNvPr id="3" name="Picture 4" descr="Александр Рослин. Портрет Великого Князя Павла Петровича (позднее Император Павел I). 1777. 80x63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1000125"/>
            <a:ext cx="4133850" cy="5357813"/>
          </a:xfrm>
          <a:prstGeom prst="rect">
            <a:avLst/>
          </a:prstGeom>
          <a:noFill/>
        </p:spPr>
      </p:pic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4071938" y="1428750"/>
            <a:ext cx="45720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Павел I Петрович— император с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1796 года.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Сын императора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Петра III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(1728-1762) и императрицы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Екатерины II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(1729-1796). Был убит во время дворцового переворота в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1801 году. </a:t>
            </a:r>
            <a:endParaRPr lang="ru-RU" sz="28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/>
              <a:t>ИМПЕРАТОР АЛЕКСАНДР I</a:t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sz="3100" b="1" dirty="0" smtClean="0"/>
              <a:t>(1777-1825)</a:t>
            </a:r>
            <a:r>
              <a:rPr lang="ru-RU" sz="3100" dirty="0" smtClean="0"/>
              <a:t>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Благословенный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" name="Прямоугольник 3"/>
          <p:cNvSpPr>
            <a:spLocks noChangeArrowheads="1"/>
          </p:cNvSpPr>
          <p:nvPr/>
        </p:nvSpPr>
        <p:spPr bwMode="auto">
          <a:xfrm>
            <a:off x="4071938" y="1225550"/>
            <a:ext cx="4929187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Александр I Павлович — император с 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1801 года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. Старший сын императора 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Павла I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(1754-1801)). Вступил на престол после убийства своего отца императора. Умер в Таганроге 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 ноября 1825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года. С ним связана легенда о «старце Фёдоре Кузьмиче». Согласно этой легенде, в Таганроге умер и был затем похоронен не Александр, а его двойник, в то время как царь ещё долго жил старцем-отшельником в Сибири и умер в Томске в 1864 году.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1006475"/>
            <a:ext cx="4292600" cy="5632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228600"/>
            <a:ext cx="8715375" cy="55721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Факты и явления периода правления Александра</a:t>
            </a:r>
            <a:r>
              <a:rPr lang="en-US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I</a:t>
            </a:r>
            <a:endParaRPr lang="ru-RU" dirty="0"/>
          </a:p>
        </p:txBody>
      </p:sp>
      <p:sp>
        <p:nvSpPr>
          <p:cNvPr id="20482" name="Прямоугольник 2"/>
          <p:cNvSpPr>
            <a:spLocks noChangeArrowheads="1"/>
          </p:cNvSpPr>
          <p:nvPr/>
        </p:nvSpPr>
        <p:spPr bwMode="auto">
          <a:xfrm>
            <a:off x="214313" y="785813"/>
            <a:ext cx="6715125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.«Негласный комитет».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u="sng">
                <a:latin typeface="Times New Roman" pitchFamily="18" charset="0"/>
                <a:cs typeface="Times New Roman" pitchFamily="18" charset="0"/>
              </a:rPr>
              <a:t>М.Сперанский, </a:t>
            </a:r>
          </a:p>
          <a:p>
            <a:pPr eaLnBrk="0" hangingPunct="0"/>
            <a:r>
              <a:rPr lang="ru-RU" sz="2000" u="sng">
                <a:latin typeface="Times New Roman" pitchFamily="18" charset="0"/>
                <a:cs typeface="Times New Roman" pitchFamily="18" charset="0"/>
              </a:rPr>
              <a:t>П.Строганов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u="sng">
                <a:latin typeface="Times New Roman" pitchFamily="18" charset="0"/>
                <a:cs typeface="Times New Roman" pitchFamily="18" charset="0"/>
              </a:rPr>
              <a:t>B.Кочубей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u="sng">
                <a:latin typeface="Times New Roman" pitchFamily="18" charset="0"/>
                <a:cs typeface="Times New Roman" pitchFamily="18" charset="0"/>
              </a:rPr>
              <a:t>А.Чарторыйский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u="sng">
                <a:latin typeface="Times New Roman" pitchFamily="18" charset="0"/>
                <a:cs typeface="Times New Roman" pitchFamily="18" charset="0"/>
              </a:rPr>
              <a:t>Н.Новосильцев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0" hangingPunct="0"/>
            <a:r>
              <a:rPr lang="ru-RU" sz="2000">
                <a:latin typeface="Times New Roman" pitchFamily="18" charset="0"/>
                <a:cs typeface="Times New Roman" pitchFamily="18" charset="0"/>
              </a:rPr>
              <a:t>2. Указ о вольных хлебопашцах – </a:t>
            </a: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1803</a:t>
            </a:r>
          </a:p>
          <a:p>
            <a:pPr eaLnBrk="0" hangingPunct="0"/>
            <a:r>
              <a:rPr lang="ru-RU" sz="2000">
                <a:latin typeface="Times New Roman" pitchFamily="18" charset="0"/>
                <a:cs typeface="Times New Roman" pitchFamily="18" charset="0"/>
              </a:rPr>
              <a:t>3. Министерская реформа – </a:t>
            </a: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1802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(коллегии упразднялись)</a:t>
            </a:r>
          </a:p>
          <a:p>
            <a:pPr eaLnBrk="0" hangingPunct="0"/>
            <a:r>
              <a:rPr lang="ru-RU" sz="2000">
                <a:latin typeface="Times New Roman" pitchFamily="18" charset="0"/>
                <a:cs typeface="Times New Roman" pitchFamily="18" charset="0"/>
              </a:rPr>
              <a:t>4. Реформы М.М.Сперанского (разработка проекта создания представительного органа – Государственной думы) НО! </a:t>
            </a: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Государственный совет 1810.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hangingPunct="0"/>
            <a:r>
              <a:rPr lang="ru-RU" sz="200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июня 1815 г</a:t>
            </a:r>
            <a:r>
              <a:rPr lang="ru-RU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– Конституция Польши</a:t>
            </a:r>
          </a:p>
          <a:p>
            <a:pPr eaLnBrk="0" hangingPunct="0"/>
            <a:r>
              <a:rPr lang="ru-RU" sz="2000">
                <a:latin typeface="Times New Roman" pitchFamily="18" charset="0"/>
                <a:cs typeface="Times New Roman" pitchFamily="18" charset="0"/>
              </a:rPr>
              <a:t>6. Начало разработки конституции России (1818-1820 гг. – Уставная грамота Н.Н. Новосильцева)</a:t>
            </a:r>
          </a:p>
          <a:p>
            <a:pPr eaLnBrk="0" hangingPunct="0"/>
            <a:r>
              <a:rPr lang="ru-RU" sz="2000">
                <a:latin typeface="Times New Roman" pitchFamily="18" charset="0"/>
                <a:cs typeface="Times New Roman" pitchFamily="18" charset="0"/>
              </a:rPr>
              <a:t>7. 1816-1819 г. – освобождение от крепостной зависимости прибалтийских крестьян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Аракчеевщина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. Создание </a:t>
            </a: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военных поселений 1816-1857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9. Первые тайные организации </a:t>
            </a: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декабристов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: «Союз спасения» -</a:t>
            </a: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1816-1818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и «Союз благоденствия»-</a:t>
            </a: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1818-1821. «Северное общество» и «Южное общество» -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1821</a:t>
            </a:r>
          </a:p>
          <a:p>
            <a:endParaRPr lang="ru-RU">
              <a:latin typeface="Calibri" pitchFamily="34" charset="0"/>
            </a:endParaRPr>
          </a:p>
          <a:p>
            <a:pPr eaLnBrk="0" hangingPunct="0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527px-Портрет_Сперанского_Михаила_Михайлович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9450" y="1042988"/>
            <a:ext cx="1925638" cy="2163762"/>
          </a:xfrm>
          <a:prstGeom prst="rect">
            <a:avLst/>
          </a:prstGeom>
          <a:noFill/>
        </p:spPr>
      </p:pic>
      <p:sp>
        <p:nvSpPr>
          <p:cNvPr id="20484" name="Прямоугольник 4"/>
          <p:cNvSpPr>
            <a:spLocks noChangeArrowheads="1"/>
          </p:cNvSpPr>
          <p:nvPr/>
        </p:nvSpPr>
        <p:spPr bwMode="auto">
          <a:xfrm>
            <a:off x="6929438" y="3214688"/>
            <a:ext cx="201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М.М.Сперанский</a:t>
            </a:r>
            <a:endParaRPr lang="ru-RU" b="1">
              <a:latin typeface="Calibri" pitchFamily="34" charset="0"/>
            </a:endParaRPr>
          </a:p>
        </p:txBody>
      </p:sp>
      <p:pic>
        <p:nvPicPr>
          <p:cNvPr id="6" name="Picture 4" descr="9N08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29450" y="3548063"/>
            <a:ext cx="1998663" cy="2339975"/>
          </a:xfrm>
          <a:prstGeom prst="rect">
            <a:avLst/>
          </a:prstGeom>
          <a:noFill/>
        </p:spPr>
      </p:pic>
      <p:sp>
        <p:nvSpPr>
          <p:cNvPr id="20486" name="Прямоугольник 6"/>
          <p:cNvSpPr>
            <a:spLocks noChangeArrowheads="1"/>
          </p:cNvSpPr>
          <p:nvPr/>
        </p:nvSpPr>
        <p:spPr bwMode="auto">
          <a:xfrm>
            <a:off x="7143750" y="5929313"/>
            <a:ext cx="1685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А.А. Аракчеев</a:t>
            </a:r>
          </a:p>
        </p:txBody>
      </p:sp>
      <p:sp>
        <p:nvSpPr>
          <p:cNvPr id="20487" name="Прямоугольник 7"/>
          <p:cNvSpPr>
            <a:spLocks noChangeArrowheads="1"/>
          </p:cNvSpPr>
          <p:nvPr/>
        </p:nvSpPr>
        <p:spPr bwMode="auto">
          <a:xfrm>
            <a:off x="785813" y="6357938"/>
            <a:ext cx="7858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Реакционная политика, полицейский деспотизм</a:t>
            </a:r>
          </a:p>
        </p:txBody>
      </p:sp>
      <p:pic>
        <p:nvPicPr>
          <p:cNvPr id="10" name="Прямая со стрелкой 9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76338" y="4760913"/>
            <a:ext cx="360362" cy="1957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228600"/>
            <a:ext cx="8858250" cy="7715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Факты и явления периода правления Александра</a:t>
            </a:r>
            <a:r>
              <a:rPr lang="en-US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I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2875" y="1214438"/>
            <a:ext cx="5715000" cy="57546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Участие России в антифранцузских коалициях.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1807 -Тильзитский мир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 Францией.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Континентальная блокада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Англии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Русско-шведская война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1808-1809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– присоединение Финляндии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Русско-турецкая война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1806-1812 гг. Бухарестский мир 1812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– присоединение Бессарабии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Русско-иранская война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1804-1813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Гюлистанский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мир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– присоединение Дагестана, Северного Азербайджана, Грузии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Отечественная война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12 июня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1812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-16 ноября 1812.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Бородинское сражение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26 августа 1812 г.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Венский конгресс 1814-1815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3"/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5138" y="3614738"/>
            <a:ext cx="1895475" cy="2736850"/>
          </a:xfrm>
          <a:prstGeom prst="rect">
            <a:avLst/>
          </a:prstGeom>
          <a:noFill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56238" y="1042988"/>
            <a:ext cx="1925637" cy="2554287"/>
          </a:xfrm>
          <a:prstGeom prst="rect">
            <a:avLst/>
          </a:prstGeom>
          <a:noFill/>
        </p:spPr>
      </p:pic>
      <p:sp>
        <p:nvSpPr>
          <p:cNvPr id="22533" name="Прямоугольник 6"/>
          <p:cNvSpPr>
            <a:spLocks noChangeArrowheads="1"/>
          </p:cNvSpPr>
          <p:nvPr/>
        </p:nvSpPr>
        <p:spPr bwMode="auto">
          <a:xfrm>
            <a:off x="5572125" y="3214688"/>
            <a:ext cx="1738313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Кутузов М.И.</a:t>
            </a:r>
          </a:p>
        </p:txBody>
      </p:sp>
      <p:sp>
        <p:nvSpPr>
          <p:cNvPr id="22534" name="Прямоугольник 7"/>
          <p:cNvSpPr>
            <a:spLocks noChangeArrowheads="1"/>
          </p:cNvSpPr>
          <p:nvPr/>
        </p:nvSpPr>
        <p:spPr bwMode="auto">
          <a:xfrm>
            <a:off x="6929438" y="5857875"/>
            <a:ext cx="17145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Наполеон</a:t>
            </a:r>
          </a:p>
        </p:txBody>
      </p:sp>
      <p:sp>
        <p:nvSpPr>
          <p:cNvPr id="10" name="Выгнутая вправо стрелка 9"/>
          <p:cNvSpPr/>
          <p:nvPr/>
        </p:nvSpPr>
        <p:spPr>
          <a:xfrm rot="19923080">
            <a:off x="7653338" y="1851025"/>
            <a:ext cx="715962" cy="1746250"/>
          </a:xfrm>
          <a:prstGeom prst="curvedLeftArrow">
            <a:avLst>
              <a:gd name="adj1" fmla="val 15514"/>
              <a:gd name="adj2" fmla="val 50000"/>
              <a:gd name="adj3" fmla="val 185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2536" name="Прямоугольник 10"/>
          <p:cNvSpPr>
            <a:spLocks noChangeArrowheads="1"/>
          </p:cNvSpPr>
          <p:nvPr/>
        </p:nvSpPr>
        <p:spPr bwMode="auto">
          <a:xfrm>
            <a:off x="0" y="6215063"/>
            <a:ext cx="9144000" cy="830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Заграничный поход русской армии=&gt; Венский конгресс=&gt; </a:t>
            </a:r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Священный союз 1815 </a:t>
            </a:r>
            <a:endParaRPr lang="ru-RU" sz="2400" b="1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3" name="Прямая соединительная линия 12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6413" y="6181725"/>
            <a:ext cx="8204200" cy="15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/>
              <a:t>ИМПЕРАТОР </a:t>
            </a:r>
            <a:br>
              <a:rPr lang="ru-RU" b="1" smtClean="0"/>
            </a:br>
            <a:r>
              <a:rPr lang="ru-RU" b="1" smtClean="0"/>
              <a:t>НИКОЛАЙ I  (1796-1855)</a:t>
            </a:r>
            <a:endParaRPr lang="ru-RU" smtClean="0"/>
          </a:p>
        </p:txBody>
      </p:sp>
      <p:sp>
        <p:nvSpPr>
          <p:cNvPr id="24578" name="Прямоугольник 3"/>
          <p:cNvSpPr>
            <a:spLocks noChangeArrowheads="1"/>
          </p:cNvSpPr>
          <p:nvPr/>
        </p:nvSpPr>
        <p:spPr bwMode="auto">
          <a:xfrm>
            <a:off x="3857625" y="1571625"/>
            <a:ext cx="5072063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Николай I Павлович) —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император с 1825 года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. Третий 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сын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императора Павла I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. Вступил на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престол после смерти своего старшего брата императора Александра I  и в связи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с отказом от престола второго по старшинству сына императора Павла I великого князя Константина. Простудился и 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умер в 1855 году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во время Крымской кампании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1206500"/>
            <a:ext cx="3987800" cy="49450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28600"/>
            <a:ext cx="8715375" cy="6286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Факты и явления периода правления Николая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I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5602" name="Прямоугольник 2"/>
          <p:cNvSpPr>
            <a:spLocks noChangeArrowheads="1"/>
          </p:cNvSpPr>
          <p:nvPr/>
        </p:nvSpPr>
        <p:spPr bwMode="auto">
          <a:xfrm>
            <a:off x="142875" y="1143000"/>
            <a:ext cx="657225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Восстание декабристов </a:t>
            </a: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 декабря 1825</a:t>
            </a:r>
          </a:p>
          <a:p>
            <a:pPr marL="342900" indent="-342900">
              <a:buFontTx/>
              <a:buAutoNum type="arabicPeriod"/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Учреждение </a:t>
            </a: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Третьего отделения 1826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 – главный орган политического сыска во главе с Бенкендорфом</a:t>
            </a:r>
          </a:p>
          <a:p>
            <a:pPr marL="342900" indent="-342900">
              <a:buFontTx/>
              <a:buAutoNum type="arabicPeriod"/>
            </a:pP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«Теория официальной народности»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- православие, самодержавие, народность. Автор министр просвещения </a:t>
            </a:r>
            <a:r>
              <a:rPr lang="ru-RU" sz="2000" b="1" u="sng">
                <a:latin typeface="Times New Roman" pitchFamily="18" charset="0"/>
                <a:cs typeface="Times New Roman" pitchFamily="18" charset="0"/>
              </a:rPr>
              <a:t>С.С.Уваров</a:t>
            </a:r>
          </a:p>
          <a:p>
            <a:pPr marL="342900" indent="-342900">
              <a:buFontTx/>
              <a:buAutoNum type="arabicPeriod"/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«Чугунный устав» о цензуре 1826</a:t>
            </a:r>
          </a:p>
          <a:p>
            <a:pPr marL="342900" indent="-342900">
              <a:buFontTx/>
              <a:buAutoNum type="arabicPeriod"/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Кодификация законов </a:t>
            </a: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«Свод законов Российской империи» 1832-1833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Сперанский М.М.</a:t>
            </a:r>
          </a:p>
          <a:p>
            <a:pPr marL="342900" indent="-342900">
              <a:buFontTx/>
              <a:buAutoNum type="arabicPeriod"/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Крестьянский вопрос: а) реформа государственной деревни </a:t>
            </a: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1837-1841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>
                <a:latin typeface="Times New Roman" pitchFamily="18" charset="0"/>
                <a:cs typeface="Times New Roman" pitchFamily="18" charset="0"/>
              </a:rPr>
              <a:t>Киселёв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. Общественная запашка =&gt; «картофельные бунты»; б) </a:t>
            </a: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Указ об «обязанные крестьянах»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(право получить свободу и землю в наследственное пользование за повинности) </a:t>
            </a: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1842</a:t>
            </a:r>
          </a:p>
          <a:p>
            <a:pPr marL="342900" indent="-342900">
              <a:buFontTx/>
              <a:buAutoNum type="arabicPeriod"/>
            </a:pP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Денежная реформа </a:t>
            </a:r>
            <a:r>
              <a:rPr lang="ru-RU" sz="2000" b="1" u="sng">
                <a:latin typeface="Times New Roman" pitchFamily="18" charset="0"/>
                <a:cs typeface="Times New Roman" pitchFamily="18" charset="0"/>
              </a:rPr>
              <a:t>Е.Ф.Канкрина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1839-1843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(серебряный рубль, кредитные билеты)</a:t>
            </a:r>
          </a:p>
          <a:p>
            <a:pPr marL="342900" indent="-342900">
              <a:buFontTx/>
              <a:buAutoNum type="arabicPeriod"/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Кавказская война </a:t>
            </a: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1817-1864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. Шамиль. </a:t>
            </a:r>
          </a:p>
        </p:txBody>
      </p:sp>
      <p:pic>
        <p:nvPicPr>
          <p:cNvPr id="25603" name="Рисунок 3" descr="Канкрин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4929188"/>
            <a:ext cx="1714500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5" descr="Киселёв-автор кр реформы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63" y="2928938"/>
            <a:ext cx="17145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63" y="928688"/>
            <a:ext cx="1643062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Прямая со стрелкой 8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5825" y="2646363"/>
            <a:ext cx="3535363" cy="755650"/>
          </a:xfrm>
          <a:prstGeom prst="rect">
            <a:avLst/>
          </a:prstGeom>
          <a:noFill/>
        </p:spPr>
      </p:pic>
      <p:pic>
        <p:nvPicPr>
          <p:cNvPr id="11" name="Прямая со стрелкой 10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05325" y="5930900"/>
            <a:ext cx="2455863" cy="360363"/>
          </a:xfrm>
          <a:prstGeom prst="rect">
            <a:avLst/>
          </a:prstGeom>
          <a:noFill/>
        </p:spPr>
      </p:pic>
      <p:pic>
        <p:nvPicPr>
          <p:cNvPr id="12" name="Прямая со стрелкой 11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98850" y="3816350"/>
            <a:ext cx="3395663" cy="944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66"/>
          <p:cNvGraphicFramePr>
            <a:graphicFrameLocks/>
          </p:cNvGraphicFramePr>
          <p:nvPr/>
        </p:nvGraphicFramePr>
        <p:xfrm>
          <a:off x="0" y="785813"/>
          <a:ext cx="9144000" cy="6072207"/>
        </p:xfrm>
        <a:graphic>
          <a:graphicData uri="http://schemas.openxmlformats.org/drawingml/2006/table">
            <a:tbl>
              <a:tblPr/>
              <a:tblGrid>
                <a:gridCol w="2171347"/>
                <a:gridCol w="3681236"/>
                <a:gridCol w="3291417"/>
              </a:tblGrid>
              <a:tr h="16288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Лидеры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И.В. Киреевский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И.С. Аксаков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Ю.Ф. Самарин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А.С. Хомяков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Т.Н. Грановский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С.М. Соловьев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К.Д. Кавелин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Б.Н. Чичерин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72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Основные идеи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Россия – самобытная страна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Идеал – допетровская Русь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Отмена крепостничества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Восстановление связи народа с самодержавием (Земский соборы)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Россия – европейская страна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Идеал – Петр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I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Heavy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Отмена крепостничества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Конституционная монархия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6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Способы достижения целей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Мирные реформы сверху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Против революции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Мирные реформы сверху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Против революции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4313" y="142875"/>
            <a:ext cx="85725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Либералы:        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славянофилы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западники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6858000"/>
            <a:ext cx="9144000" cy="36988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Цитата из презентации «Россия во второй половине 19 века» </a:t>
            </a:r>
            <a:r>
              <a:rPr lang="ru-RU" dirty="0" err="1"/>
              <a:t>Свечникова</a:t>
            </a:r>
            <a:r>
              <a:rPr lang="ru-RU" dirty="0"/>
              <a:t> С.К.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442</TotalTime>
  <Words>1399</Words>
  <Application>Microsoft Office PowerPoint</Application>
  <PresentationFormat>Экран (4:3)</PresentationFormat>
  <Paragraphs>227</Paragraphs>
  <Slides>24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5" baseType="lpstr">
      <vt:lpstr>Arial Unicode MS</vt:lpstr>
      <vt:lpstr>Arial</vt:lpstr>
      <vt:lpstr>Bookman Old Style</vt:lpstr>
      <vt:lpstr>Calibri</vt:lpstr>
      <vt:lpstr>Cambria</vt:lpstr>
      <vt:lpstr>Franklin Gothic Heavy</vt:lpstr>
      <vt:lpstr>Gill Sans MT</vt:lpstr>
      <vt:lpstr>Times New Roman</vt:lpstr>
      <vt:lpstr>Wingdings</vt:lpstr>
      <vt:lpstr>Wingdings 3</vt:lpstr>
      <vt:lpstr>Начальная</vt:lpstr>
      <vt:lpstr>Презентация к вводному уроку «История России XIX век» </vt:lpstr>
      <vt:lpstr>XIX век в истории России</vt:lpstr>
      <vt:lpstr>ИМПЕРАТОР ПАВЕЛ I  (1754-1801) </vt:lpstr>
      <vt:lpstr>ИМПЕРАТОР АЛЕКСАНДР I  (1777-1825) Благословенный</vt:lpstr>
      <vt:lpstr>Факты и явления периода правления АлександраI</vt:lpstr>
      <vt:lpstr>Факты и явления периода правления АлександраI</vt:lpstr>
      <vt:lpstr>ИМПЕРАТОР  НИКОЛАЙ I  (1796-1855)</vt:lpstr>
      <vt:lpstr>Факты и явления периода правления Николая I</vt:lpstr>
      <vt:lpstr>Презентация PowerPoint</vt:lpstr>
      <vt:lpstr>Презентация PowerPoint</vt:lpstr>
      <vt:lpstr>Факты и явления периода правления Николая I</vt:lpstr>
      <vt:lpstr>ИМПЕРАТОР АЛЕКСАНДР II  1818-1881 Освободитель  </vt:lpstr>
      <vt:lpstr>Презентация PowerPoint</vt:lpstr>
      <vt:lpstr>Причины отмены крепостного права</vt:lpstr>
      <vt:lpstr>Главное!!!</vt:lpstr>
      <vt:lpstr>Значение и последствия реформы</vt:lpstr>
      <vt:lpstr>Земская реформа 1864+ Городская 1870</vt:lpstr>
      <vt:lpstr>Судебная реформа 1964</vt:lpstr>
      <vt:lpstr>Военная реформа 1874 год</vt:lpstr>
      <vt:lpstr>Презентация PowerPoint</vt:lpstr>
      <vt:lpstr>Презентация PowerPoint</vt:lpstr>
      <vt:lpstr>ИМПЕРАТОР АЛЕКСАНДР III Миротворец  (1845-1894) </vt:lpstr>
      <vt:lpstr>ИМПЕРАТОР НИКОЛАЙ II 1868-1918</vt:lpstr>
      <vt:lpstr>Главное!!! Контрреформы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XIX век в истории России</dc:title>
  <dc:creator>SaphonovaNS</dc:creator>
  <cp:lastModifiedBy>Амин</cp:lastModifiedBy>
  <cp:revision>49</cp:revision>
  <dcterms:created xsi:type="dcterms:W3CDTF">2011-05-12T08:51:07Z</dcterms:created>
  <dcterms:modified xsi:type="dcterms:W3CDTF">2020-05-17T12:06:33Z</dcterms:modified>
</cp:coreProperties>
</file>