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7" r:id="rId2"/>
    <p:sldId id="292" r:id="rId3"/>
    <p:sldId id="258" r:id="rId4"/>
    <p:sldId id="259" r:id="rId5"/>
    <p:sldId id="287" r:id="rId6"/>
    <p:sldId id="260" r:id="rId7"/>
    <p:sldId id="261" r:id="rId8"/>
    <p:sldId id="273" r:id="rId9"/>
    <p:sldId id="271" r:id="rId10"/>
    <p:sldId id="267" r:id="rId11"/>
    <p:sldId id="269" r:id="rId12"/>
    <p:sldId id="262" r:id="rId13"/>
    <p:sldId id="265" r:id="rId14"/>
    <p:sldId id="275" r:id="rId15"/>
    <p:sldId id="276" r:id="rId16"/>
    <p:sldId id="288" r:id="rId17"/>
    <p:sldId id="293" r:id="rId18"/>
    <p:sldId id="281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6280-1956-48DB-8BE5-701B3227417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BC609-AB71-4326-AD23-BDCC7585F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.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950AD3-80B2-4988-AC41-F79CF151602B}" type="slidenum">
              <a:rPr lang="ru-RU"/>
              <a:pPr/>
              <a:t>10</a:t>
            </a:fld>
            <a:endParaRPr lang="ru-RU"/>
          </a:p>
        </p:txBody>
      </p:sp>
      <p:sp>
        <p:nvSpPr>
          <p:cNvPr id="22531" name="Прямоуг.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Прямоуг.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AF4C-2021-4340-A5F5-53637D1FE5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EBEB-86CA-4606-B779-9BFAEF1F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AF4C-2021-4340-A5F5-53637D1FE5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EBEB-86CA-4606-B779-9BFAEF1F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AF4C-2021-4340-A5F5-53637D1FE5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EBEB-86CA-4606-B779-9BFAEF1F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Прямоуг.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6EFE-C1FE-4D54-AABE-7ACB28E51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595A7-A2DB-408F-BC1F-5B55DD9D7A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Прямоуг.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2A5C5-2BF3-4574-BAFC-6C40FE773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AF4C-2021-4340-A5F5-53637D1FE5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EBEB-86CA-4606-B779-9BFAEF1F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AF4C-2021-4340-A5F5-53637D1FE5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EBEB-86CA-4606-B779-9BFAEF1F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AF4C-2021-4340-A5F5-53637D1FE5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EBEB-86CA-4606-B779-9BFAEF1F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AF4C-2021-4340-A5F5-53637D1FE5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EBEB-86CA-4606-B779-9BFAEF1F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AF4C-2021-4340-A5F5-53637D1FE5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EBEB-86CA-4606-B779-9BFAEF1F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AF4C-2021-4340-A5F5-53637D1FE5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EBEB-86CA-4606-B779-9BFAEF1F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AF4C-2021-4340-A5F5-53637D1FE5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EBEB-86CA-4606-B779-9BFAEF1F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AF4C-2021-4340-A5F5-53637D1FE5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EBEB-86CA-4606-B779-9BFAEF1F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9AF4C-2021-4340-A5F5-53637D1FE52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DEBEB-86CA-4606-B779-9BFAEF1FD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2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0.wmf"/><Relationship Id="rId5" Type="http://schemas.openxmlformats.org/officeDocument/2006/relationships/image" Target="../media/image23.png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9.bin"/><Relationship Id="rId4" Type="http://schemas.openxmlformats.org/officeDocument/2006/relationships/hyperlink" Target="http://images.yandex.ru/" TargetMode="External"/><Relationship Id="rId9" Type="http://schemas.openxmlformats.org/officeDocument/2006/relationships/image" Target="../media/image19.wmf"/><Relationship Id="rId1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beron.seversk.ru/images/stories/ppr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beron.seversk.ru/images/stories/ppr.pn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765175"/>
            <a:ext cx="51135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                  </a:t>
            </a:r>
            <a:r>
              <a:rPr lang="ru-RU" sz="3200" b="1" i="1" dirty="0">
                <a:solidFill>
                  <a:schemeClr val="bg1"/>
                </a:solidFill>
              </a:rPr>
              <a:t>Классная работа.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2565400"/>
            <a:ext cx="253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endParaRPr lang="ru-RU" sz="2400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484438" y="1989138"/>
            <a:ext cx="60483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Обобщающий урок по теме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</a:rPr>
              <a:t>Решение </a:t>
            </a:r>
            <a:r>
              <a:rPr lang="ru-RU" sz="2400" b="1" i="1" dirty="0">
                <a:solidFill>
                  <a:schemeClr val="bg1"/>
                </a:solidFill>
              </a:rPr>
              <a:t>систем линейных уравнений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chemeClr val="bg1"/>
                </a:solidFill>
              </a:rPr>
              <a:t> с двумя </a:t>
            </a:r>
            <a:r>
              <a:rPr lang="ru-RU" sz="2400" b="1" i="1" dirty="0" smtClean="0">
                <a:solidFill>
                  <a:schemeClr val="bg1"/>
                </a:solidFill>
              </a:rPr>
              <a:t>переменными».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Решение системы способом подстановки</a:t>
            </a: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381000" y="2819400"/>
            <a:ext cx="1455738" cy="822325"/>
            <a:chOff x="142" y="1392"/>
            <a:chExt cx="917" cy="518"/>
          </a:xfrm>
        </p:grpSpPr>
        <p:sp>
          <p:nvSpPr>
            <p:cNvPr id="9251" name="Поле 4"/>
            <p:cNvSpPr txBox="1">
              <a:spLocks noChangeArrowheads="1"/>
            </p:cNvSpPr>
            <p:nvPr/>
          </p:nvSpPr>
          <p:spPr bwMode="auto">
            <a:xfrm>
              <a:off x="142" y="1392"/>
              <a:ext cx="917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  у - 2х=4,</a:t>
              </a:r>
            </a:p>
            <a:p>
              <a:pPr algn="ctr"/>
              <a:r>
                <a:rPr lang="ru-RU" dirty="0"/>
                <a:t>7х -  у =1;</a:t>
              </a:r>
            </a:p>
          </p:txBody>
        </p:sp>
        <p:sp>
          <p:nvSpPr>
            <p:cNvPr id="9252" name="Автофигура 5"/>
            <p:cNvSpPr>
              <a:spLocks/>
            </p:cNvSpPr>
            <p:nvPr/>
          </p:nvSpPr>
          <p:spPr bwMode="auto">
            <a:xfrm>
              <a:off x="144" y="1440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1143000" y="1981200"/>
            <a:ext cx="2133600" cy="762000"/>
            <a:chOff x="720" y="1248"/>
            <a:chExt cx="1344" cy="480"/>
          </a:xfrm>
        </p:grpSpPr>
        <p:sp>
          <p:nvSpPr>
            <p:cNvPr id="9249" name="Автофигура 7"/>
            <p:cNvSpPr>
              <a:spLocks noChangeArrowheads="1"/>
            </p:cNvSpPr>
            <p:nvPr/>
          </p:nvSpPr>
          <p:spPr bwMode="auto">
            <a:xfrm>
              <a:off x="720" y="1248"/>
              <a:ext cx="1344" cy="480"/>
            </a:xfrm>
            <a:prstGeom prst="cloudCallout">
              <a:avLst>
                <a:gd name="adj1" fmla="val -68898"/>
                <a:gd name="adj2" fmla="val 74375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250" name="Поле 8"/>
            <p:cNvSpPr txBox="1">
              <a:spLocks noChangeArrowheads="1"/>
            </p:cNvSpPr>
            <p:nvPr/>
          </p:nvSpPr>
          <p:spPr bwMode="auto">
            <a:xfrm>
              <a:off x="768" y="1344"/>
              <a:ext cx="1251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800"/>
                <a:t>Выразим у через х</a:t>
              </a:r>
            </a:p>
          </p:txBody>
        </p: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3733800" y="2708275"/>
            <a:ext cx="1338263" cy="822325"/>
            <a:chOff x="2352" y="1706"/>
            <a:chExt cx="843" cy="518"/>
          </a:xfrm>
        </p:grpSpPr>
        <p:sp>
          <p:nvSpPr>
            <p:cNvPr id="9247" name="Поле 10"/>
            <p:cNvSpPr txBox="1">
              <a:spLocks noChangeArrowheads="1"/>
            </p:cNvSpPr>
            <p:nvPr/>
          </p:nvSpPr>
          <p:spPr bwMode="auto">
            <a:xfrm>
              <a:off x="2374" y="1706"/>
              <a:ext cx="821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/>
                <a:t>у=2х+4,</a:t>
              </a:r>
            </a:p>
            <a:p>
              <a:pPr algn="ctr"/>
              <a:r>
                <a:rPr lang="ru-RU"/>
                <a:t>7х - у=1;</a:t>
              </a:r>
            </a:p>
          </p:txBody>
        </p:sp>
        <p:sp>
          <p:nvSpPr>
            <p:cNvPr id="9248" name="Автофигура 11"/>
            <p:cNvSpPr>
              <a:spLocks/>
            </p:cNvSpPr>
            <p:nvPr/>
          </p:nvSpPr>
          <p:spPr bwMode="auto">
            <a:xfrm>
              <a:off x="2352" y="1776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2057400" y="3048000"/>
            <a:ext cx="2328863" cy="1371600"/>
            <a:chOff x="1296" y="1920"/>
            <a:chExt cx="1467" cy="864"/>
          </a:xfrm>
        </p:grpSpPr>
        <p:cxnSp>
          <p:nvCxnSpPr>
            <p:cNvPr id="9244" name="Автофигура 20"/>
            <p:cNvCxnSpPr>
              <a:cxnSpLocks noChangeShapeType="1"/>
            </p:cNvCxnSpPr>
            <p:nvPr/>
          </p:nvCxnSpPr>
          <p:spPr bwMode="auto">
            <a:xfrm rot="10800000" flipH="1" flipV="1">
              <a:off x="2352" y="1920"/>
              <a:ext cx="411" cy="259"/>
            </a:xfrm>
            <a:prstGeom prst="curvedConnector4">
              <a:avLst>
                <a:gd name="adj1" fmla="val -35037"/>
                <a:gd name="adj2" fmla="val 15559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9245" name="Автофигура 21"/>
            <p:cNvSpPr>
              <a:spLocks noChangeArrowheads="1"/>
            </p:cNvSpPr>
            <p:nvPr/>
          </p:nvSpPr>
          <p:spPr bwMode="auto">
            <a:xfrm flipH="1" flipV="1">
              <a:off x="1296" y="2400"/>
              <a:ext cx="1008" cy="384"/>
            </a:xfrm>
            <a:prstGeom prst="cloudCallout">
              <a:avLst>
                <a:gd name="adj1" fmla="val -54963"/>
                <a:gd name="adj2" fmla="val 80986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pPr algn="ctr"/>
              <a:endParaRPr lang="ru-RU"/>
            </a:p>
          </p:txBody>
        </p:sp>
        <p:sp>
          <p:nvSpPr>
            <p:cNvPr id="9246" name="Поле 22"/>
            <p:cNvSpPr txBox="1">
              <a:spLocks noChangeArrowheads="1"/>
            </p:cNvSpPr>
            <p:nvPr/>
          </p:nvSpPr>
          <p:spPr bwMode="auto">
            <a:xfrm>
              <a:off x="1440" y="2496"/>
              <a:ext cx="79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800"/>
                <a:t>Подставим</a:t>
              </a:r>
            </a:p>
          </p:txBody>
        </p:sp>
      </p:grpSp>
      <p:grpSp>
        <p:nvGrpSpPr>
          <p:cNvPr id="6" name="Группа 27"/>
          <p:cNvGrpSpPr>
            <a:grpSpLocks/>
          </p:cNvGrpSpPr>
          <p:nvPr/>
        </p:nvGrpSpPr>
        <p:grpSpPr bwMode="auto">
          <a:xfrm>
            <a:off x="6096000" y="2667000"/>
            <a:ext cx="2058988" cy="822325"/>
            <a:chOff x="3840" y="1680"/>
            <a:chExt cx="1297" cy="518"/>
          </a:xfrm>
        </p:grpSpPr>
        <p:sp>
          <p:nvSpPr>
            <p:cNvPr id="9242" name="Поле 24"/>
            <p:cNvSpPr txBox="1">
              <a:spLocks noChangeArrowheads="1"/>
            </p:cNvSpPr>
            <p:nvPr/>
          </p:nvSpPr>
          <p:spPr bwMode="auto">
            <a:xfrm>
              <a:off x="3888" y="1680"/>
              <a:ext cx="1249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у=2х+4,</a:t>
              </a:r>
            </a:p>
            <a:p>
              <a:r>
                <a:rPr lang="ru-RU"/>
                <a:t>7х - (2х+4)=1;</a:t>
              </a:r>
            </a:p>
          </p:txBody>
        </p:sp>
        <p:sp>
          <p:nvSpPr>
            <p:cNvPr id="9243" name="Автофигура 26"/>
            <p:cNvSpPr>
              <a:spLocks/>
            </p:cNvSpPr>
            <p:nvPr/>
          </p:nvSpPr>
          <p:spPr bwMode="auto">
            <a:xfrm>
              <a:off x="3840" y="1728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Группа 30"/>
          <p:cNvGrpSpPr>
            <a:grpSpLocks/>
          </p:cNvGrpSpPr>
          <p:nvPr/>
        </p:nvGrpSpPr>
        <p:grpSpPr bwMode="auto">
          <a:xfrm>
            <a:off x="5486400" y="3581400"/>
            <a:ext cx="2057400" cy="685800"/>
            <a:chOff x="3456" y="2256"/>
            <a:chExt cx="1296" cy="432"/>
          </a:xfrm>
        </p:grpSpPr>
        <p:sp>
          <p:nvSpPr>
            <p:cNvPr id="9240" name="Автофигура 28"/>
            <p:cNvSpPr>
              <a:spLocks noChangeArrowheads="1"/>
            </p:cNvSpPr>
            <p:nvPr/>
          </p:nvSpPr>
          <p:spPr bwMode="auto">
            <a:xfrm flipH="1" flipV="1">
              <a:off x="3456" y="2304"/>
              <a:ext cx="1296" cy="384"/>
            </a:xfrm>
            <a:prstGeom prst="cloudCallout">
              <a:avLst>
                <a:gd name="adj1" fmla="val -58875"/>
                <a:gd name="adj2" fmla="val 80727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pPr algn="ctr"/>
              <a:endParaRPr lang="ru-RU"/>
            </a:p>
          </p:txBody>
        </p:sp>
        <p:sp>
          <p:nvSpPr>
            <p:cNvPr id="9241" name="Поле 29"/>
            <p:cNvSpPr txBox="1">
              <a:spLocks noChangeArrowheads="1"/>
            </p:cNvSpPr>
            <p:nvPr/>
          </p:nvSpPr>
          <p:spPr bwMode="auto">
            <a:xfrm>
              <a:off x="3840" y="2256"/>
              <a:ext cx="751" cy="4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800"/>
                <a:t>Решим</a:t>
              </a:r>
            </a:p>
            <a:p>
              <a:pPr algn="ctr"/>
              <a:r>
                <a:rPr lang="ru-RU" sz="1800"/>
                <a:t>уравнение</a:t>
              </a:r>
            </a:p>
          </p:txBody>
        </p:sp>
      </p:grpSp>
      <p:sp>
        <p:nvSpPr>
          <p:cNvPr id="17439" name="Поле 31"/>
          <p:cNvSpPr txBox="1">
            <a:spLocks noChangeArrowheads="1"/>
          </p:cNvSpPr>
          <p:nvPr/>
        </p:nvSpPr>
        <p:spPr bwMode="auto">
          <a:xfrm>
            <a:off x="6477000" y="4419600"/>
            <a:ext cx="20145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7х - 2х - 4 = 1;</a:t>
            </a:r>
          </a:p>
        </p:txBody>
      </p:sp>
      <p:sp>
        <p:nvSpPr>
          <p:cNvPr id="17440" name="Поле 32"/>
          <p:cNvSpPr txBox="1">
            <a:spLocks noChangeArrowheads="1"/>
          </p:cNvSpPr>
          <p:nvPr/>
        </p:nvSpPr>
        <p:spPr bwMode="auto">
          <a:xfrm>
            <a:off x="6553200" y="4876800"/>
            <a:ext cx="10493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5х = 5;</a:t>
            </a:r>
          </a:p>
        </p:txBody>
      </p:sp>
      <p:sp>
        <p:nvSpPr>
          <p:cNvPr id="17441" name="Поле 33"/>
          <p:cNvSpPr txBox="1">
            <a:spLocks noChangeArrowheads="1"/>
          </p:cNvSpPr>
          <p:nvPr/>
        </p:nvSpPr>
        <p:spPr bwMode="auto">
          <a:xfrm>
            <a:off x="6705600" y="5334000"/>
            <a:ext cx="7445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u="sng"/>
              <a:t>х=1</a:t>
            </a:r>
            <a:r>
              <a:rPr lang="ru-RU"/>
              <a:t>;</a:t>
            </a:r>
          </a:p>
        </p:txBody>
      </p:sp>
      <p:grpSp>
        <p:nvGrpSpPr>
          <p:cNvPr id="8" name="Группа 36"/>
          <p:cNvGrpSpPr>
            <a:grpSpLocks/>
          </p:cNvGrpSpPr>
          <p:nvPr/>
        </p:nvGrpSpPr>
        <p:grpSpPr bwMode="auto">
          <a:xfrm>
            <a:off x="609600" y="4724400"/>
            <a:ext cx="1289050" cy="822325"/>
            <a:chOff x="384" y="2976"/>
            <a:chExt cx="812" cy="518"/>
          </a:xfrm>
        </p:grpSpPr>
        <p:sp>
          <p:nvSpPr>
            <p:cNvPr id="9238" name="Поле 34"/>
            <p:cNvSpPr txBox="1">
              <a:spLocks noChangeArrowheads="1"/>
            </p:cNvSpPr>
            <p:nvPr/>
          </p:nvSpPr>
          <p:spPr bwMode="auto">
            <a:xfrm>
              <a:off x="432" y="2976"/>
              <a:ext cx="764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у=2х+4,</a:t>
              </a:r>
            </a:p>
            <a:p>
              <a:r>
                <a:rPr lang="ru-RU"/>
                <a:t>х=1;</a:t>
              </a:r>
            </a:p>
          </p:txBody>
        </p:sp>
        <p:sp>
          <p:nvSpPr>
            <p:cNvPr id="9239" name="Автофигура 35"/>
            <p:cNvSpPr>
              <a:spLocks/>
            </p:cNvSpPr>
            <p:nvPr/>
          </p:nvSpPr>
          <p:spPr bwMode="auto">
            <a:xfrm>
              <a:off x="384" y="3024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Группа 40"/>
          <p:cNvGrpSpPr>
            <a:grpSpLocks/>
          </p:cNvGrpSpPr>
          <p:nvPr/>
        </p:nvGrpSpPr>
        <p:grpSpPr bwMode="auto">
          <a:xfrm>
            <a:off x="304800" y="4800600"/>
            <a:ext cx="1447800" cy="1600200"/>
            <a:chOff x="192" y="3024"/>
            <a:chExt cx="912" cy="1008"/>
          </a:xfrm>
        </p:grpSpPr>
        <p:cxnSp>
          <p:nvCxnSpPr>
            <p:cNvPr id="9235" name="Автофигура 37"/>
            <p:cNvCxnSpPr>
              <a:cxnSpLocks noChangeShapeType="1"/>
            </p:cNvCxnSpPr>
            <p:nvPr/>
          </p:nvCxnSpPr>
          <p:spPr bwMode="auto">
            <a:xfrm rot="5400000" flipH="1" flipV="1">
              <a:off x="558" y="3282"/>
              <a:ext cx="518" cy="1"/>
            </a:xfrm>
            <a:prstGeom prst="curvedConnector5">
              <a:avLst>
                <a:gd name="adj1" fmla="val -2125"/>
                <a:gd name="adj2" fmla="val 51499995"/>
                <a:gd name="adj3" fmla="val 127801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9236" name="Автофигура 38"/>
            <p:cNvSpPr>
              <a:spLocks noChangeArrowheads="1"/>
            </p:cNvSpPr>
            <p:nvPr/>
          </p:nvSpPr>
          <p:spPr bwMode="auto">
            <a:xfrm flipH="1" flipV="1">
              <a:off x="192" y="3696"/>
              <a:ext cx="912" cy="336"/>
            </a:xfrm>
            <a:prstGeom prst="cloudCallout">
              <a:avLst>
                <a:gd name="adj1" fmla="val -50662"/>
                <a:gd name="adj2" fmla="val 91963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pPr algn="ctr"/>
              <a:endParaRPr lang="ru-RU"/>
            </a:p>
          </p:txBody>
        </p:sp>
        <p:sp>
          <p:nvSpPr>
            <p:cNvPr id="9237" name="Поле 39"/>
            <p:cNvSpPr txBox="1">
              <a:spLocks noChangeArrowheads="1"/>
            </p:cNvSpPr>
            <p:nvPr/>
          </p:nvSpPr>
          <p:spPr bwMode="auto">
            <a:xfrm>
              <a:off x="288" y="3744"/>
              <a:ext cx="79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800"/>
                <a:t>Подставим</a:t>
              </a:r>
            </a:p>
          </p:txBody>
        </p:sp>
      </p:grpSp>
      <p:grpSp>
        <p:nvGrpSpPr>
          <p:cNvPr id="10" name="Группа 43"/>
          <p:cNvGrpSpPr>
            <a:grpSpLocks/>
          </p:cNvGrpSpPr>
          <p:nvPr/>
        </p:nvGrpSpPr>
        <p:grpSpPr bwMode="auto">
          <a:xfrm>
            <a:off x="3276600" y="4724400"/>
            <a:ext cx="812800" cy="822325"/>
            <a:chOff x="1680" y="2976"/>
            <a:chExt cx="512" cy="518"/>
          </a:xfrm>
        </p:grpSpPr>
        <p:sp>
          <p:nvSpPr>
            <p:cNvPr id="9233" name="Поле 41"/>
            <p:cNvSpPr txBox="1">
              <a:spLocks noChangeArrowheads="1"/>
            </p:cNvSpPr>
            <p:nvPr/>
          </p:nvSpPr>
          <p:spPr bwMode="auto">
            <a:xfrm>
              <a:off x="1728" y="2976"/>
              <a:ext cx="464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у=6,</a:t>
              </a:r>
            </a:p>
            <a:p>
              <a:r>
                <a:rPr lang="ru-RU"/>
                <a:t>х=1.</a:t>
              </a:r>
            </a:p>
          </p:txBody>
        </p:sp>
        <p:sp>
          <p:nvSpPr>
            <p:cNvPr id="9234" name="Автофигура 42"/>
            <p:cNvSpPr>
              <a:spLocks/>
            </p:cNvSpPr>
            <p:nvPr/>
          </p:nvSpPr>
          <p:spPr bwMode="auto">
            <a:xfrm>
              <a:off x="1680" y="3024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52" name="Поле 44"/>
          <p:cNvSpPr txBox="1">
            <a:spLocks noChangeArrowheads="1"/>
          </p:cNvSpPr>
          <p:nvPr/>
        </p:nvSpPr>
        <p:spPr bwMode="auto">
          <a:xfrm>
            <a:off x="3108325" y="5908675"/>
            <a:ext cx="23002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Ответ: х=1; у=6.</a:t>
            </a:r>
          </a:p>
        </p:txBody>
      </p:sp>
      <p:sp>
        <p:nvSpPr>
          <p:cNvPr id="9232" name="Автофигура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533400" cy="457200"/>
          </a:xfrm>
          <a:prstGeom prst="actionButtonForwardNex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9" grpId="0" autoUpdateAnimBg="0"/>
      <p:bldP spid="17440" grpId="0" autoUpdateAnimBg="0"/>
      <p:bldP spid="17441" grpId="0" autoUpdateAnimBg="0"/>
      <p:bldP spid="1745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Решение системы способом сложения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533400" y="2209800"/>
            <a:ext cx="1763713" cy="822325"/>
            <a:chOff x="336" y="1226"/>
            <a:chExt cx="1111" cy="518"/>
          </a:xfrm>
        </p:grpSpPr>
        <p:sp>
          <p:nvSpPr>
            <p:cNvPr id="13358" name="Поле 3"/>
            <p:cNvSpPr txBox="1">
              <a:spLocks noChangeArrowheads="1"/>
            </p:cNvSpPr>
            <p:nvPr/>
          </p:nvSpPr>
          <p:spPr bwMode="auto">
            <a:xfrm>
              <a:off x="422" y="1226"/>
              <a:ext cx="1025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/>
                <a:t>  7х+2у=1,</a:t>
              </a:r>
            </a:p>
            <a:p>
              <a:r>
                <a:rPr lang="ru-RU" dirty="0"/>
                <a:t>17х+6у=-9;</a:t>
              </a:r>
            </a:p>
          </p:txBody>
        </p:sp>
        <p:sp>
          <p:nvSpPr>
            <p:cNvPr id="13359" name="Автофигура 4"/>
            <p:cNvSpPr>
              <a:spLocks/>
            </p:cNvSpPr>
            <p:nvPr/>
          </p:nvSpPr>
          <p:spPr bwMode="auto">
            <a:xfrm>
              <a:off x="336" y="1248"/>
              <a:ext cx="144" cy="480"/>
            </a:xfrm>
            <a:prstGeom prst="leftBrace">
              <a:avLst>
                <a:gd name="adj1" fmla="val 27778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304800"/>
            <a:ext cx="1219200" cy="1676400"/>
            <a:chOff x="1152" y="1968"/>
            <a:chExt cx="768" cy="1056"/>
          </a:xfrm>
        </p:grpSpPr>
        <p:sp>
          <p:nvSpPr>
            <p:cNvPr id="13356" name="Автофигура 6"/>
            <p:cNvSpPr>
              <a:spLocks noChangeArrowheads="1"/>
            </p:cNvSpPr>
            <p:nvPr/>
          </p:nvSpPr>
          <p:spPr bwMode="auto">
            <a:xfrm flipH="1">
              <a:off x="1152" y="1968"/>
              <a:ext cx="768" cy="1056"/>
            </a:xfrm>
            <a:prstGeom prst="cloudCallout">
              <a:avLst>
                <a:gd name="adj1" fmla="val -74481"/>
                <a:gd name="adj2" fmla="val 65907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3357" name="Поле 8"/>
            <p:cNvSpPr txBox="1">
              <a:spLocks noChangeArrowheads="1"/>
            </p:cNvSpPr>
            <p:nvPr/>
          </p:nvSpPr>
          <p:spPr bwMode="auto">
            <a:xfrm>
              <a:off x="1200" y="2016"/>
              <a:ext cx="720" cy="9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Уравняем</a:t>
              </a:r>
            </a:p>
            <a:p>
              <a:r>
                <a:rPr lang="ru-RU" sz="1800"/>
                <a:t>модули </a:t>
              </a:r>
            </a:p>
            <a:p>
              <a:r>
                <a:rPr lang="ru-RU" sz="1800"/>
                <a:t>коэффи-</a:t>
              </a:r>
            </a:p>
            <a:p>
              <a:r>
                <a:rPr lang="ru-RU" sz="1800"/>
                <a:t>  циентов</a:t>
              </a:r>
            </a:p>
            <a:p>
              <a:r>
                <a:rPr lang="ru-RU" sz="1800"/>
                <a:t>  перед у</a:t>
              </a:r>
            </a:p>
          </p:txBody>
        </p:sp>
      </p:grpSp>
      <p:sp>
        <p:nvSpPr>
          <p:cNvPr id="20491" name="Поле 11"/>
          <p:cNvSpPr txBox="1">
            <a:spLocks noChangeArrowheads="1"/>
          </p:cNvSpPr>
          <p:nvPr/>
        </p:nvSpPr>
        <p:spPr bwMode="auto">
          <a:xfrm>
            <a:off x="2209800" y="2209800"/>
            <a:ext cx="8683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|</a:t>
            </a:r>
            <a:r>
              <a:rPr lang="ru-RU"/>
              <a:t>|·(-3)</a:t>
            </a:r>
          </a:p>
        </p:txBody>
      </p:sp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609600" y="3352800"/>
            <a:ext cx="1711325" cy="822325"/>
            <a:chOff x="480" y="1754"/>
            <a:chExt cx="1078" cy="518"/>
          </a:xfrm>
        </p:grpSpPr>
        <p:sp>
          <p:nvSpPr>
            <p:cNvPr id="13354" name="Поле 12"/>
            <p:cNvSpPr txBox="1">
              <a:spLocks noChangeArrowheads="1"/>
            </p:cNvSpPr>
            <p:nvPr/>
          </p:nvSpPr>
          <p:spPr bwMode="auto">
            <a:xfrm>
              <a:off x="518" y="1754"/>
              <a:ext cx="1040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-21х-6у=-3,</a:t>
              </a:r>
            </a:p>
            <a:p>
              <a:r>
                <a:rPr lang="ru-RU"/>
                <a:t>17х+6у=-9;</a:t>
              </a:r>
            </a:p>
          </p:txBody>
        </p:sp>
        <p:sp>
          <p:nvSpPr>
            <p:cNvPr id="13355" name="Автофигура 13"/>
            <p:cNvSpPr>
              <a:spLocks/>
            </p:cNvSpPr>
            <p:nvPr/>
          </p:nvSpPr>
          <p:spPr bwMode="auto">
            <a:xfrm>
              <a:off x="480" y="1824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95" name="Поле 15"/>
          <p:cNvSpPr txBox="1">
            <a:spLocks noChangeArrowheads="1"/>
          </p:cNvSpPr>
          <p:nvPr/>
        </p:nvSpPr>
        <p:spPr bwMode="auto">
          <a:xfrm>
            <a:off x="228600" y="3581400"/>
            <a:ext cx="35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/>
              <a:t>+</a:t>
            </a:r>
          </a:p>
        </p:txBody>
      </p:sp>
      <p:sp>
        <p:nvSpPr>
          <p:cNvPr id="20496" name="Поле 16"/>
          <p:cNvSpPr txBox="1">
            <a:spLocks noChangeArrowheads="1"/>
          </p:cNvSpPr>
          <p:nvPr/>
        </p:nvSpPr>
        <p:spPr bwMode="auto">
          <a:xfrm>
            <a:off x="457200" y="3962400"/>
            <a:ext cx="20129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/>
              <a:t>____________</a:t>
            </a:r>
          </a:p>
        </p:txBody>
      </p: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533400" y="4495800"/>
            <a:ext cx="1609725" cy="822325"/>
            <a:chOff x="432" y="2522"/>
            <a:chExt cx="1014" cy="518"/>
          </a:xfrm>
        </p:grpSpPr>
        <p:sp>
          <p:nvSpPr>
            <p:cNvPr id="13352" name="Поле 17"/>
            <p:cNvSpPr txBox="1">
              <a:spLocks noChangeArrowheads="1"/>
            </p:cNvSpPr>
            <p:nvPr/>
          </p:nvSpPr>
          <p:spPr bwMode="auto">
            <a:xfrm>
              <a:off x="470" y="2522"/>
              <a:ext cx="976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- 4х = - 12,</a:t>
              </a:r>
            </a:p>
            <a:p>
              <a:r>
                <a:rPr lang="ru-RU"/>
                <a:t>  7х+2у=1;</a:t>
              </a:r>
            </a:p>
          </p:txBody>
        </p:sp>
        <p:sp>
          <p:nvSpPr>
            <p:cNvPr id="13353" name="Автофигура 19"/>
            <p:cNvSpPr>
              <a:spLocks/>
            </p:cNvSpPr>
            <p:nvPr/>
          </p:nvSpPr>
          <p:spPr bwMode="auto">
            <a:xfrm>
              <a:off x="432" y="2544"/>
              <a:ext cx="96" cy="48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Группа 23"/>
          <p:cNvGrpSpPr>
            <a:grpSpLocks/>
          </p:cNvGrpSpPr>
          <p:nvPr/>
        </p:nvGrpSpPr>
        <p:grpSpPr bwMode="auto">
          <a:xfrm>
            <a:off x="2438400" y="2971800"/>
            <a:ext cx="1981200" cy="762000"/>
            <a:chOff x="1536" y="1584"/>
            <a:chExt cx="1248" cy="480"/>
          </a:xfrm>
        </p:grpSpPr>
        <p:sp>
          <p:nvSpPr>
            <p:cNvPr id="13350" name="Автофигура 21"/>
            <p:cNvSpPr>
              <a:spLocks noChangeArrowheads="1"/>
            </p:cNvSpPr>
            <p:nvPr/>
          </p:nvSpPr>
          <p:spPr bwMode="auto">
            <a:xfrm>
              <a:off x="1536" y="1584"/>
              <a:ext cx="1248" cy="480"/>
            </a:xfrm>
            <a:prstGeom prst="cloudCallout">
              <a:avLst>
                <a:gd name="adj1" fmla="val -58653"/>
                <a:gd name="adj2" fmla="val 59167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3351" name="Поле 22"/>
            <p:cNvSpPr txBox="1">
              <a:spLocks noChangeArrowheads="1"/>
            </p:cNvSpPr>
            <p:nvPr/>
          </p:nvSpPr>
          <p:spPr bwMode="auto">
            <a:xfrm>
              <a:off x="1632" y="1632"/>
              <a:ext cx="1124" cy="4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Сложим уравне-</a:t>
              </a:r>
            </a:p>
            <a:p>
              <a:r>
                <a:rPr lang="ru-RU" sz="1800"/>
                <a:t>ния почленно</a:t>
              </a:r>
            </a:p>
          </p:txBody>
        </p:sp>
      </p:grpSp>
      <p:grpSp>
        <p:nvGrpSpPr>
          <p:cNvPr id="7" name="Группа 26"/>
          <p:cNvGrpSpPr>
            <a:grpSpLocks/>
          </p:cNvGrpSpPr>
          <p:nvPr/>
        </p:nvGrpSpPr>
        <p:grpSpPr bwMode="auto">
          <a:xfrm>
            <a:off x="2438400" y="4038600"/>
            <a:ext cx="1905000" cy="685800"/>
            <a:chOff x="1632" y="2640"/>
            <a:chExt cx="1200" cy="432"/>
          </a:xfrm>
        </p:grpSpPr>
        <p:sp>
          <p:nvSpPr>
            <p:cNvPr id="13348" name="Автофигура 24"/>
            <p:cNvSpPr>
              <a:spLocks noChangeArrowheads="1"/>
            </p:cNvSpPr>
            <p:nvPr/>
          </p:nvSpPr>
          <p:spPr bwMode="auto">
            <a:xfrm>
              <a:off x="1632" y="2640"/>
              <a:ext cx="1200" cy="432"/>
            </a:xfrm>
            <a:prstGeom prst="cloudCallout">
              <a:avLst>
                <a:gd name="adj1" fmla="val -63583"/>
                <a:gd name="adj2" fmla="val 53009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3349" name="Поле 25"/>
            <p:cNvSpPr txBox="1">
              <a:spLocks noChangeArrowheads="1"/>
            </p:cNvSpPr>
            <p:nvPr/>
          </p:nvSpPr>
          <p:spPr bwMode="auto">
            <a:xfrm>
              <a:off x="1824" y="2640"/>
              <a:ext cx="751" cy="4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800"/>
                <a:t>Решим</a:t>
              </a:r>
            </a:p>
            <a:p>
              <a:pPr algn="ctr"/>
              <a:r>
                <a:rPr lang="ru-RU" sz="1800"/>
                <a:t>уравнение</a:t>
              </a:r>
            </a:p>
          </p:txBody>
        </p:sp>
      </p:grpSp>
      <p:grpSp>
        <p:nvGrpSpPr>
          <p:cNvPr id="8" name="Группа 29"/>
          <p:cNvGrpSpPr>
            <a:grpSpLocks/>
          </p:cNvGrpSpPr>
          <p:nvPr/>
        </p:nvGrpSpPr>
        <p:grpSpPr bwMode="auto">
          <a:xfrm>
            <a:off x="533400" y="5715000"/>
            <a:ext cx="1449388" cy="822325"/>
            <a:chOff x="480" y="3216"/>
            <a:chExt cx="913" cy="518"/>
          </a:xfrm>
        </p:grpSpPr>
        <p:sp>
          <p:nvSpPr>
            <p:cNvPr id="13346" name="Поле 27"/>
            <p:cNvSpPr txBox="1">
              <a:spLocks noChangeArrowheads="1"/>
            </p:cNvSpPr>
            <p:nvPr/>
          </p:nvSpPr>
          <p:spPr bwMode="auto">
            <a:xfrm>
              <a:off x="528" y="3216"/>
              <a:ext cx="865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х=3,</a:t>
              </a:r>
            </a:p>
            <a:p>
              <a:r>
                <a:rPr lang="ru-RU"/>
                <a:t>7х+2у=1;</a:t>
              </a:r>
            </a:p>
          </p:txBody>
        </p:sp>
        <p:sp>
          <p:nvSpPr>
            <p:cNvPr id="13347" name="Автофигура 28"/>
            <p:cNvSpPr>
              <a:spLocks/>
            </p:cNvSpPr>
            <p:nvPr/>
          </p:nvSpPr>
          <p:spPr bwMode="auto">
            <a:xfrm>
              <a:off x="480" y="3264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Группа 41"/>
          <p:cNvGrpSpPr>
            <a:grpSpLocks/>
          </p:cNvGrpSpPr>
          <p:nvPr/>
        </p:nvGrpSpPr>
        <p:grpSpPr bwMode="auto">
          <a:xfrm>
            <a:off x="914400" y="5562600"/>
            <a:ext cx="3124200" cy="974725"/>
            <a:chOff x="576" y="3504"/>
            <a:chExt cx="1968" cy="614"/>
          </a:xfrm>
        </p:grpSpPr>
        <p:cxnSp>
          <p:nvCxnSpPr>
            <p:cNvPr id="13343" name="Автофигура 38"/>
            <p:cNvCxnSpPr>
              <a:cxnSpLocks noChangeShapeType="1"/>
            </p:cNvCxnSpPr>
            <p:nvPr/>
          </p:nvCxnSpPr>
          <p:spPr bwMode="auto">
            <a:xfrm rot="5400000" flipV="1">
              <a:off x="318" y="3858"/>
              <a:ext cx="518" cy="1"/>
            </a:xfrm>
            <a:prstGeom prst="bentConnector5">
              <a:avLst>
                <a:gd name="adj1" fmla="val -27801"/>
                <a:gd name="adj2" fmla="val 76099995"/>
                <a:gd name="adj3" fmla="val 127801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ffectLst/>
          </p:spPr>
        </p:cxnSp>
        <p:sp>
          <p:nvSpPr>
            <p:cNvPr id="13344" name="Автофигура 39"/>
            <p:cNvSpPr>
              <a:spLocks noChangeArrowheads="1"/>
            </p:cNvSpPr>
            <p:nvPr/>
          </p:nvSpPr>
          <p:spPr bwMode="auto">
            <a:xfrm>
              <a:off x="1440" y="3504"/>
              <a:ext cx="1104" cy="432"/>
            </a:xfrm>
            <a:prstGeom prst="cloudCallout">
              <a:avLst>
                <a:gd name="adj1" fmla="val -55977"/>
                <a:gd name="adj2" fmla="val 65046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3345" name="Поле 40"/>
            <p:cNvSpPr txBox="1">
              <a:spLocks noChangeArrowheads="1"/>
            </p:cNvSpPr>
            <p:nvPr/>
          </p:nvSpPr>
          <p:spPr bwMode="auto">
            <a:xfrm>
              <a:off x="1584" y="3600"/>
              <a:ext cx="79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Подставим</a:t>
              </a:r>
            </a:p>
          </p:txBody>
        </p:sp>
      </p:grpSp>
      <p:grpSp>
        <p:nvGrpSpPr>
          <p:cNvPr id="10" name="Группа 45"/>
          <p:cNvGrpSpPr>
            <a:grpSpLocks/>
          </p:cNvGrpSpPr>
          <p:nvPr/>
        </p:nvGrpSpPr>
        <p:grpSpPr bwMode="auto">
          <a:xfrm>
            <a:off x="4876800" y="2057400"/>
            <a:ext cx="1616075" cy="822325"/>
            <a:chOff x="3072" y="1274"/>
            <a:chExt cx="1018" cy="518"/>
          </a:xfrm>
        </p:grpSpPr>
        <p:sp>
          <p:nvSpPr>
            <p:cNvPr id="13341" name="Поле 42"/>
            <p:cNvSpPr txBox="1">
              <a:spLocks noChangeArrowheads="1"/>
            </p:cNvSpPr>
            <p:nvPr/>
          </p:nvSpPr>
          <p:spPr bwMode="auto">
            <a:xfrm>
              <a:off x="3158" y="1274"/>
              <a:ext cx="932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х=3,</a:t>
              </a:r>
            </a:p>
            <a:p>
              <a:r>
                <a:rPr lang="ru-RU"/>
                <a:t>7·3+2у=1;</a:t>
              </a:r>
            </a:p>
          </p:txBody>
        </p:sp>
        <p:sp>
          <p:nvSpPr>
            <p:cNvPr id="13342" name="Автофигура 44"/>
            <p:cNvSpPr>
              <a:spLocks/>
            </p:cNvSpPr>
            <p:nvPr/>
          </p:nvSpPr>
          <p:spPr bwMode="auto">
            <a:xfrm>
              <a:off x="3072" y="1344"/>
              <a:ext cx="96" cy="384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Группа 46"/>
          <p:cNvGrpSpPr>
            <a:grpSpLocks/>
          </p:cNvGrpSpPr>
          <p:nvPr/>
        </p:nvGrpSpPr>
        <p:grpSpPr bwMode="auto">
          <a:xfrm>
            <a:off x="6705600" y="1981200"/>
            <a:ext cx="1905000" cy="685800"/>
            <a:chOff x="1632" y="2640"/>
            <a:chExt cx="1200" cy="432"/>
          </a:xfrm>
        </p:grpSpPr>
        <p:sp>
          <p:nvSpPr>
            <p:cNvPr id="13339" name="Автофигура 47"/>
            <p:cNvSpPr>
              <a:spLocks noChangeArrowheads="1"/>
            </p:cNvSpPr>
            <p:nvPr/>
          </p:nvSpPr>
          <p:spPr bwMode="auto">
            <a:xfrm>
              <a:off x="1632" y="2640"/>
              <a:ext cx="1200" cy="432"/>
            </a:xfrm>
            <a:prstGeom prst="cloudCallout">
              <a:avLst>
                <a:gd name="adj1" fmla="val -63583"/>
                <a:gd name="adj2" fmla="val 53009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3340" name="Поле 48"/>
            <p:cNvSpPr txBox="1">
              <a:spLocks noChangeArrowheads="1"/>
            </p:cNvSpPr>
            <p:nvPr/>
          </p:nvSpPr>
          <p:spPr bwMode="auto">
            <a:xfrm>
              <a:off x="1824" y="2640"/>
              <a:ext cx="751" cy="4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800"/>
                <a:t>Решим</a:t>
              </a:r>
            </a:p>
            <a:p>
              <a:pPr algn="ctr"/>
              <a:r>
                <a:rPr lang="ru-RU" sz="1800"/>
                <a:t>уравнение</a:t>
              </a:r>
            </a:p>
          </p:txBody>
        </p:sp>
      </p:grpSp>
      <p:grpSp>
        <p:nvGrpSpPr>
          <p:cNvPr id="12" name="Группа 53"/>
          <p:cNvGrpSpPr>
            <a:grpSpLocks/>
          </p:cNvGrpSpPr>
          <p:nvPr/>
        </p:nvGrpSpPr>
        <p:grpSpPr bwMode="auto">
          <a:xfrm>
            <a:off x="4876800" y="3048000"/>
            <a:ext cx="1449388" cy="838200"/>
            <a:chOff x="3168" y="2016"/>
            <a:chExt cx="913" cy="528"/>
          </a:xfrm>
        </p:grpSpPr>
        <p:sp>
          <p:nvSpPr>
            <p:cNvPr id="13337" name="Поле 49"/>
            <p:cNvSpPr txBox="1">
              <a:spLocks noChangeArrowheads="1"/>
            </p:cNvSpPr>
            <p:nvPr/>
          </p:nvSpPr>
          <p:spPr bwMode="auto">
            <a:xfrm>
              <a:off x="3216" y="2016"/>
              <a:ext cx="865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х=3,</a:t>
              </a:r>
            </a:p>
            <a:p>
              <a:r>
                <a:rPr lang="ru-RU"/>
                <a:t>21+2у=1;</a:t>
              </a:r>
            </a:p>
          </p:txBody>
        </p:sp>
        <p:sp>
          <p:nvSpPr>
            <p:cNvPr id="13338" name="Автофигура 52"/>
            <p:cNvSpPr>
              <a:spLocks/>
            </p:cNvSpPr>
            <p:nvPr/>
          </p:nvSpPr>
          <p:spPr bwMode="auto">
            <a:xfrm>
              <a:off x="3168" y="2112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Группа 56"/>
          <p:cNvGrpSpPr>
            <a:grpSpLocks/>
          </p:cNvGrpSpPr>
          <p:nvPr/>
        </p:nvGrpSpPr>
        <p:grpSpPr bwMode="auto">
          <a:xfrm>
            <a:off x="4876800" y="4038600"/>
            <a:ext cx="1211263" cy="822325"/>
            <a:chOff x="3120" y="2666"/>
            <a:chExt cx="763" cy="518"/>
          </a:xfrm>
        </p:grpSpPr>
        <p:sp>
          <p:nvSpPr>
            <p:cNvPr id="13335" name="Поле 54"/>
            <p:cNvSpPr txBox="1">
              <a:spLocks noChangeArrowheads="1"/>
            </p:cNvSpPr>
            <p:nvPr/>
          </p:nvSpPr>
          <p:spPr bwMode="auto">
            <a:xfrm>
              <a:off x="3158" y="2666"/>
              <a:ext cx="725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х=3,</a:t>
              </a:r>
            </a:p>
            <a:p>
              <a:r>
                <a:rPr lang="ru-RU"/>
                <a:t>2у=-20;</a:t>
              </a:r>
            </a:p>
          </p:txBody>
        </p:sp>
        <p:sp>
          <p:nvSpPr>
            <p:cNvPr id="13336" name="Автофигура 55"/>
            <p:cNvSpPr>
              <a:spLocks/>
            </p:cNvSpPr>
            <p:nvPr/>
          </p:nvSpPr>
          <p:spPr bwMode="auto">
            <a:xfrm>
              <a:off x="3120" y="2736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Группа 59"/>
          <p:cNvGrpSpPr>
            <a:grpSpLocks/>
          </p:cNvGrpSpPr>
          <p:nvPr/>
        </p:nvGrpSpPr>
        <p:grpSpPr bwMode="auto">
          <a:xfrm>
            <a:off x="4953000" y="4953000"/>
            <a:ext cx="1066800" cy="822325"/>
            <a:chOff x="3120" y="3120"/>
            <a:chExt cx="672" cy="518"/>
          </a:xfrm>
        </p:grpSpPr>
        <p:sp>
          <p:nvSpPr>
            <p:cNvPr id="13333" name="Поле 57"/>
            <p:cNvSpPr txBox="1">
              <a:spLocks noChangeArrowheads="1"/>
            </p:cNvSpPr>
            <p:nvPr/>
          </p:nvSpPr>
          <p:spPr bwMode="auto">
            <a:xfrm>
              <a:off x="3168" y="3120"/>
              <a:ext cx="624" cy="5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х=3,</a:t>
              </a:r>
            </a:p>
            <a:p>
              <a:r>
                <a:rPr lang="ru-RU"/>
                <a:t>у=-10.</a:t>
              </a:r>
            </a:p>
          </p:txBody>
        </p:sp>
        <p:sp>
          <p:nvSpPr>
            <p:cNvPr id="13334" name="Автофигура 58"/>
            <p:cNvSpPr>
              <a:spLocks/>
            </p:cNvSpPr>
            <p:nvPr/>
          </p:nvSpPr>
          <p:spPr bwMode="auto">
            <a:xfrm>
              <a:off x="3120" y="3216"/>
              <a:ext cx="48" cy="38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40" name="Поле 60"/>
          <p:cNvSpPr txBox="1">
            <a:spLocks noChangeArrowheads="1"/>
          </p:cNvSpPr>
          <p:nvPr/>
        </p:nvSpPr>
        <p:spPr bwMode="auto">
          <a:xfrm>
            <a:off x="5029200" y="6172200"/>
            <a:ext cx="21097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Ответ: (3; - 10)</a:t>
            </a:r>
          </a:p>
        </p:txBody>
      </p:sp>
      <p:sp>
        <p:nvSpPr>
          <p:cNvPr id="13332" name="Автофигура 6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533400" cy="457200"/>
          </a:xfrm>
          <a:prstGeom prst="actionButtonForwardNex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8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utoUpdateAnimBg="0"/>
      <p:bldP spid="20495" grpId="0" autoUpdateAnimBg="0"/>
      <p:bldP spid="20496" grpId="0" autoUpdateAnimBg="0"/>
      <p:bldP spid="205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2" descr="C:\Users\user\Desktop\master89_backgro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2060"/>
                </a:solidFill>
              </a:rPr>
              <a:t>Как определить сколько решений имеет система уравнений </a:t>
            </a:r>
          </a:p>
          <a:p>
            <a:pPr algn="ctr"/>
            <a:r>
              <a:rPr lang="ru-RU" sz="2400" b="1" i="1">
                <a:solidFill>
                  <a:srgbClr val="002060"/>
                </a:solidFill>
              </a:rPr>
              <a:t>без построения графиков?</a:t>
            </a:r>
          </a:p>
        </p:txBody>
      </p:sp>
      <p:pic>
        <p:nvPicPr>
          <p:cNvPr id="4" name="Picture 3" descr="http://www.csub.edu/ssricrem/What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5038" y="4005263"/>
            <a:ext cx="1858962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0" y="765175"/>
          <a:ext cx="7556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6" imgW="164885" imgH="215619" progId="Equation.3">
                  <p:embed/>
                </p:oleObj>
              </mc:Choice>
              <mc:Fallback>
                <p:oleObj name="Формула" r:id="rId6" imgW="164885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755650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395288" y="908050"/>
          <a:ext cx="19446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8" imgW="1066680" imgH="609480" progId="Equation.3">
                  <p:embed/>
                </p:oleObj>
              </mc:Choice>
              <mc:Fallback>
                <p:oleObj name="Формула" r:id="rId8" imgW="1066680" imgH="609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08050"/>
                        <a:ext cx="1944687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3"/>
          <p:cNvGraphicFramePr>
            <a:graphicFrameLocks noChangeAspect="1"/>
          </p:cNvGraphicFramePr>
          <p:nvPr/>
        </p:nvGraphicFramePr>
        <p:xfrm>
          <a:off x="2987675" y="765175"/>
          <a:ext cx="576263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Формула" r:id="rId10" imgW="164885" imgH="215619" progId="Equation.3">
                  <p:embed/>
                </p:oleObj>
              </mc:Choice>
              <mc:Fallback>
                <p:oleObj name="Формула" r:id="rId10" imgW="164885" imgH="21561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765175"/>
                        <a:ext cx="576263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732588" y="620713"/>
          <a:ext cx="5762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Формула" r:id="rId12" imgW="164885" imgH="215619" progId="Equation.3">
                  <p:embed/>
                </p:oleObj>
              </mc:Choice>
              <mc:Fallback>
                <p:oleObj name="Формула" r:id="rId12" imgW="164885" imgH="21561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620713"/>
                        <a:ext cx="576262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2"/>
          <p:cNvGraphicFramePr>
            <a:graphicFrameLocks noChangeAspect="1"/>
          </p:cNvGraphicFramePr>
          <p:nvPr/>
        </p:nvGraphicFramePr>
        <p:xfrm>
          <a:off x="3276600" y="836613"/>
          <a:ext cx="18716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Формула" r:id="rId13" imgW="914400" imgH="609480" progId="Equation.3">
                  <p:embed/>
                </p:oleObj>
              </mc:Choice>
              <mc:Fallback>
                <p:oleObj name="Формула" r:id="rId13" imgW="914400" imgH="609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836613"/>
                        <a:ext cx="187166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7"/>
          <p:cNvGraphicFramePr>
            <a:graphicFrameLocks noChangeAspect="1"/>
          </p:cNvGraphicFramePr>
          <p:nvPr/>
        </p:nvGraphicFramePr>
        <p:xfrm>
          <a:off x="7019925" y="765175"/>
          <a:ext cx="19129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Формула" r:id="rId15" imgW="1041120" imgH="609480" progId="Equation.3">
                  <p:embed/>
                </p:oleObj>
              </mc:Choice>
              <mc:Fallback>
                <p:oleObj name="Формула" r:id="rId15" imgW="1041120" imgH="609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765175"/>
                        <a:ext cx="191293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6804025" y="1557338"/>
          <a:ext cx="5762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рмула" r:id="rId17" imgW="164885" imgH="215619" progId="Equation.3">
                  <p:embed/>
                </p:oleObj>
              </mc:Choice>
              <mc:Fallback>
                <p:oleObj name="Формула" r:id="rId17" imgW="164885" imgH="21561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557338"/>
                        <a:ext cx="576263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32638" y="1412875"/>
            <a:ext cx="201136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у = 3х </a:t>
            </a:r>
            <a:r>
              <a:rPr lang="ru-RU" sz="2800" b="1"/>
              <a:t>+</a:t>
            </a:r>
            <a:r>
              <a:rPr lang="ru-RU" sz="2800"/>
              <a:t>1</a:t>
            </a:r>
          </a:p>
          <a:p>
            <a:r>
              <a:rPr lang="ru-RU" sz="2800"/>
              <a:t>у = 3х </a:t>
            </a:r>
            <a:r>
              <a:rPr lang="ru-RU" sz="2800" b="1"/>
              <a:t>+ </a:t>
            </a:r>
            <a:r>
              <a:rPr lang="ru-RU" sz="2800"/>
              <a:t>1</a:t>
            </a:r>
          </a:p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-107950" y="1773238"/>
            <a:ext cx="295116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/>
              <a:t>K</a:t>
            </a:r>
            <a:r>
              <a:rPr lang="en-US" sz="1200" b="1" i="1" dirty="0"/>
              <a:t>1</a:t>
            </a:r>
            <a:r>
              <a:rPr lang="en-US" sz="1200" dirty="0"/>
              <a:t> </a:t>
            </a:r>
            <a:r>
              <a:rPr lang="en-US" sz="2400" b="1" dirty="0"/>
              <a:t>≠</a:t>
            </a:r>
            <a:r>
              <a:rPr lang="en-US" i="1" dirty="0"/>
              <a:t> </a:t>
            </a:r>
            <a:r>
              <a:rPr lang="en-US" b="1" i="1" dirty="0"/>
              <a:t>K</a:t>
            </a:r>
            <a:r>
              <a:rPr lang="en-US" sz="1200" b="1" dirty="0"/>
              <a:t>2</a:t>
            </a:r>
            <a:r>
              <a:rPr lang="ru-RU" b="1" dirty="0"/>
              <a:t>,  </a:t>
            </a:r>
            <a:r>
              <a:rPr lang="ru-RU" sz="2000" b="1" i="1" dirty="0">
                <a:latin typeface="+mj-lt"/>
                <a:cs typeface="Arial" pitchFamily="34" charset="0"/>
              </a:rPr>
              <a:t>значит прямые пересекаются.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Система имеет одно решение!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87675" y="1916113"/>
            <a:ext cx="329406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/>
              <a:t>K</a:t>
            </a:r>
            <a:r>
              <a:rPr lang="en-US" sz="1050" b="1" i="1" dirty="0"/>
              <a:t>1</a:t>
            </a:r>
            <a:r>
              <a:rPr lang="en-US" sz="1050" dirty="0"/>
              <a:t> </a:t>
            </a:r>
            <a:r>
              <a:rPr lang="ru-RU" b="1" dirty="0"/>
              <a:t>=</a:t>
            </a:r>
            <a:r>
              <a:rPr lang="en-US" i="1" dirty="0"/>
              <a:t> </a:t>
            </a:r>
            <a:r>
              <a:rPr lang="en-US" b="1" i="1" dirty="0"/>
              <a:t>K</a:t>
            </a:r>
            <a:r>
              <a:rPr lang="en-US" sz="1000" b="1" dirty="0"/>
              <a:t>2</a:t>
            </a:r>
            <a:r>
              <a:rPr lang="ru-RU" sz="1000" b="1" dirty="0"/>
              <a:t>, </a:t>
            </a:r>
            <a:r>
              <a:rPr lang="ru-RU" sz="2000" b="1" i="1" dirty="0">
                <a:cs typeface="Arial" pitchFamily="34" charset="0"/>
              </a:rPr>
              <a:t>значит прямые параллельны.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  <a:cs typeface="Arial" pitchFamily="34" charset="0"/>
              </a:rPr>
              <a:t>Система не имеет решения!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43213" y="1196975"/>
            <a:ext cx="0" cy="5111750"/>
          </a:xfrm>
          <a:prstGeom prst="line">
            <a:avLst/>
          </a:prstGeom>
          <a:ln w="28575">
            <a:solidFill>
              <a:srgbClr val="00206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00788" y="1125538"/>
            <a:ext cx="0" cy="5111750"/>
          </a:xfrm>
          <a:prstGeom prst="line">
            <a:avLst/>
          </a:prstGeom>
          <a:ln w="28575">
            <a:solidFill>
              <a:srgbClr val="00206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300788" y="2276475"/>
            <a:ext cx="2843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cs typeface="Arial" pitchFamily="34" charset="0"/>
              </a:rPr>
              <a:t> прямые совпадают.</a:t>
            </a:r>
          </a:p>
          <a:p>
            <a:pPr algn="ctr"/>
            <a:r>
              <a:rPr lang="ru-RU" b="1" i="1">
                <a:solidFill>
                  <a:srgbClr val="FF0000"/>
                </a:solidFill>
                <a:cs typeface="Arial" pitchFamily="34" charset="0"/>
              </a:rPr>
              <a:t>Система  имеет бесконечно много решений!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3429000"/>
            <a:ext cx="2776538" cy="3095625"/>
            <a:chOff x="2544" y="936"/>
            <a:chExt cx="3002" cy="290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544" y="960"/>
              <a:ext cx="2880" cy="2880"/>
              <a:chOff x="2544" y="960"/>
              <a:chExt cx="2880" cy="2880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2544" y="960"/>
                <a:ext cx="2880" cy="2880"/>
                <a:chOff x="1248" y="864"/>
                <a:chExt cx="2880" cy="2880"/>
              </a:xfrm>
            </p:grpSpPr>
            <p:sp>
              <p:nvSpPr>
                <p:cNvPr id="2161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96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62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63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64" name="Line 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76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65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34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66" name="Line 1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53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67" name="Line 12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68" name="Line 13"/>
                <p:cNvSpPr>
                  <a:spLocks noChangeShapeType="1"/>
                </p:cNvSpPr>
                <p:nvPr/>
              </p:nvSpPr>
              <p:spPr bwMode="auto">
                <a:xfrm rot="5400000">
                  <a:off x="2688" y="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69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72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70" name="Line 15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71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72" name="Line 1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73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74" name="Line 1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75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11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76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30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6" name="Group 22"/>
                <p:cNvGrpSpPr>
                  <a:grpSpLocks/>
                </p:cNvGrpSpPr>
                <p:nvPr/>
              </p:nvGrpSpPr>
              <p:grpSpPr bwMode="auto">
                <a:xfrm>
                  <a:off x="1248" y="864"/>
                  <a:ext cx="2880" cy="2880"/>
                  <a:chOff x="1248" y="864"/>
                  <a:chExt cx="2880" cy="2880"/>
                </a:xfrm>
              </p:grpSpPr>
              <p:sp>
                <p:nvSpPr>
                  <p:cNvPr id="2178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79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3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4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8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9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9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9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59" name="Line 39"/>
              <p:cNvSpPr>
                <a:spLocks noChangeShapeType="1"/>
              </p:cNvSpPr>
              <p:nvPr/>
            </p:nvSpPr>
            <p:spPr bwMode="auto">
              <a:xfrm flipV="1">
                <a:off x="3120" y="9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0" name="Line 40"/>
              <p:cNvSpPr>
                <a:spLocks noChangeShapeType="1"/>
              </p:cNvSpPr>
              <p:nvPr/>
            </p:nvSpPr>
            <p:spPr bwMode="auto">
              <a:xfrm>
                <a:off x="2544" y="3264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56" name="Text Box 46"/>
            <p:cNvSpPr txBox="1">
              <a:spLocks noChangeArrowheads="1"/>
            </p:cNvSpPr>
            <p:nvPr/>
          </p:nvSpPr>
          <p:spPr bwMode="auto">
            <a:xfrm>
              <a:off x="5222" y="3240"/>
              <a:ext cx="32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x</a:t>
              </a:r>
            </a:p>
          </p:txBody>
        </p:sp>
        <p:sp>
          <p:nvSpPr>
            <p:cNvPr id="2157" name="Text Box 51"/>
            <p:cNvSpPr txBox="1">
              <a:spLocks noChangeArrowheads="1"/>
            </p:cNvSpPr>
            <p:nvPr/>
          </p:nvSpPr>
          <p:spPr bwMode="auto">
            <a:xfrm>
              <a:off x="2700" y="936"/>
              <a:ext cx="389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/>
                <a:t>y</a:t>
              </a:r>
            </a:p>
          </p:txBody>
        </p:sp>
      </p:grp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276600" y="3500438"/>
            <a:ext cx="2776538" cy="3095625"/>
            <a:chOff x="2544" y="936"/>
            <a:chExt cx="3002" cy="2904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544" y="960"/>
              <a:ext cx="2880" cy="2880"/>
              <a:chOff x="2544" y="960"/>
              <a:chExt cx="2880" cy="2880"/>
            </a:xfrm>
          </p:grpSpPr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2544" y="960"/>
                <a:ext cx="2880" cy="2880"/>
                <a:chOff x="1248" y="864"/>
                <a:chExt cx="2880" cy="2880"/>
              </a:xfrm>
            </p:grpSpPr>
            <p:sp>
              <p:nvSpPr>
                <p:cNvPr id="2123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96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24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25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26" name="Line 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76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27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34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28" name="Line 1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53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29" name="Line 12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30" name="Line 13"/>
                <p:cNvSpPr>
                  <a:spLocks noChangeShapeType="1"/>
                </p:cNvSpPr>
                <p:nvPr/>
              </p:nvSpPr>
              <p:spPr bwMode="auto">
                <a:xfrm rot="5400000">
                  <a:off x="2688" y="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31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72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32" name="Line 15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33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34" name="Line 1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35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36" name="Line 1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37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11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38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30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0" name="Group 22"/>
                <p:cNvGrpSpPr>
                  <a:grpSpLocks/>
                </p:cNvGrpSpPr>
                <p:nvPr/>
              </p:nvGrpSpPr>
              <p:grpSpPr bwMode="auto">
                <a:xfrm>
                  <a:off x="1248" y="864"/>
                  <a:ext cx="2880" cy="2880"/>
                  <a:chOff x="1248" y="864"/>
                  <a:chExt cx="2880" cy="2880"/>
                </a:xfrm>
              </p:grpSpPr>
              <p:sp>
                <p:nvSpPr>
                  <p:cNvPr id="214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21" name="Line 39"/>
              <p:cNvSpPr>
                <a:spLocks noChangeShapeType="1"/>
              </p:cNvSpPr>
              <p:nvPr/>
            </p:nvSpPr>
            <p:spPr bwMode="auto">
              <a:xfrm flipV="1">
                <a:off x="3120" y="9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2" name="Line 40"/>
              <p:cNvSpPr>
                <a:spLocks noChangeShapeType="1"/>
              </p:cNvSpPr>
              <p:nvPr/>
            </p:nvSpPr>
            <p:spPr bwMode="auto">
              <a:xfrm>
                <a:off x="2544" y="3264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18" name="Text Box 46"/>
            <p:cNvSpPr txBox="1">
              <a:spLocks noChangeArrowheads="1"/>
            </p:cNvSpPr>
            <p:nvPr/>
          </p:nvSpPr>
          <p:spPr bwMode="auto">
            <a:xfrm>
              <a:off x="5222" y="3240"/>
              <a:ext cx="32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x</a:t>
              </a:r>
            </a:p>
          </p:txBody>
        </p:sp>
        <p:sp>
          <p:nvSpPr>
            <p:cNvPr id="2119" name="Text Box 51"/>
            <p:cNvSpPr txBox="1">
              <a:spLocks noChangeArrowheads="1"/>
            </p:cNvSpPr>
            <p:nvPr/>
          </p:nvSpPr>
          <p:spPr bwMode="auto">
            <a:xfrm>
              <a:off x="2700" y="936"/>
              <a:ext cx="389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/>
                <a:t>y</a:t>
              </a:r>
            </a:p>
          </p:txBody>
        </p:sp>
      </p:grp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6480175" y="3500438"/>
            <a:ext cx="2776538" cy="3095625"/>
            <a:chOff x="2544" y="936"/>
            <a:chExt cx="3002" cy="2904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2544" y="960"/>
              <a:ext cx="2880" cy="2880"/>
              <a:chOff x="2544" y="960"/>
              <a:chExt cx="2880" cy="2880"/>
            </a:xfrm>
          </p:grpSpPr>
          <p:grpSp>
            <p:nvGrpSpPr>
              <p:cNvPr id="17" name="Group 5"/>
              <p:cNvGrpSpPr>
                <a:grpSpLocks/>
              </p:cNvGrpSpPr>
              <p:nvPr/>
            </p:nvGrpSpPr>
            <p:grpSpPr bwMode="auto">
              <a:xfrm>
                <a:off x="2544" y="960"/>
                <a:ext cx="2880" cy="2880"/>
                <a:chOff x="1248" y="864"/>
                <a:chExt cx="2880" cy="2880"/>
              </a:xfrm>
            </p:grpSpPr>
            <p:sp>
              <p:nvSpPr>
                <p:cNvPr id="2085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96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6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7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8" name="Line 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76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9" name="Line 1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34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0" name="Line 1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53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1" name="Line 12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2" name="Line 13"/>
                <p:cNvSpPr>
                  <a:spLocks noChangeShapeType="1"/>
                </p:cNvSpPr>
                <p:nvPr/>
              </p:nvSpPr>
              <p:spPr bwMode="auto">
                <a:xfrm rot="5400000">
                  <a:off x="2688" y="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3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72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4" name="Line 15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5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6" name="Line 1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7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8" name="Line 1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9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11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00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30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8" name="Group 22"/>
                <p:cNvGrpSpPr>
                  <a:grpSpLocks/>
                </p:cNvGrpSpPr>
                <p:nvPr/>
              </p:nvGrpSpPr>
              <p:grpSpPr bwMode="auto">
                <a:xfrm>
                  <a:off x="1248" y="864"/>
                  <a:ext cx="2880" cy="2880"/>
                  <a:chOff x="1248" y="864"/>
                  <a:chExt cx="2880" cy="2880"/>
                </a:xfrm>
              </p:grpSpPr>
              <p:sp>
                <p:nvSpPr>
                  <p:cNvPr id="210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4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5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0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1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1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1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1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1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1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1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083" name="Line 39"/>
              <p:cNvSpPr>
                <a:spLocks noChangeShapeType="1"/>
              </p:cNvSpPr>
              <p:nvPr/>
            </p:nvSpPr>
            <p:spPr bwMode="auto">
              <a:xfrm flipV="1">
                <a:off x="3120" y="9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4" name="Line 40"/>
              <p:cNvSpPr>
                <a:spLocks noChangeShapeType="1"/>
              </p:cNvSpPr>
              <p:nvPr/>
            </p:nvSpPr>
            <p:spPr bwMode="auto">
              <a:xfrm>
                <a:off x="2544" y="3264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80" name="Text Box 46"/>
            <p:cNvSpPr txBox="1">
              <a:spLocks noChangeArrowheads="1"/>
            </p:cNvSpPr>
            <p:nvPr/>
          </p:nvSpPr>
          <p:spPr bwMode="auto">
            <a:xfrm>
              <a:off x="5222" y="3240"/>
              <a:ext cx="32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x</a:t>
              </a:r>
            </a:p>
          </p:txBody>
        </p:sp>
        <p:sp>
          <p:nvSpPr>
            <p:cNvPr id="2081" name="Text Box 51"/>
            <p:cNvSpPr txBox="1">
              <a:spLocks noChangeArrowheads="1"/>
            </p:cNvSpPr>
            <p:nvPr/>
          </p:nvSpPr>
          <p:spPr bwMode="auto">
            <a:xfrm>
              <a:off x="2700" y="936"/>
              <a:ext cx="389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/>
                <a:t>y</a:t>
              </a:r>
            </a:p>
          </p:txBody>
        </p:sp>
      </p:grpSp>
      <p:cxnSp>
        <p:nvCxnSpPr>
          <p:cNvPr id="153" name="Прямая соединительная линия 152"/>
          <p:cNvCxnSpPr/>
          <p:nvPr/>
        </p:nvCxnSpPr>
        <p:spPr>
          <a:xfrm>
            <a:off x="0" y="4410075"/>
            <a:ext cx="2700338" cy="18986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flipH="1">
            <a:off x="0" y="5084763"/>
            <a:ext cx="2555875" cy="15128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Line 6"/>
          <p:cNvSpPr>
            <a:spLocks noChangeShapeType="1"/>
          </p:cNvSpPr>
          <p:nvPr/>
        </p:nvSpPr>
        <p:spPr bwMode="auto">
          <a:xfrm flipH="1">
            <a:off x="3348038" y="3573463"/>
            <a:ext cx="2232025" cy="20875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6" name="Line 6"/>
          <p:cNvSpPr>
            <a:spLocks noChangeShapeType="1"/>
          </p:cNvSpPr>
          <p:nvPr/>
        </p:nvSpPr>
        <p:spPr bwMode="auto">
          <a:xfrm flipV="1">
            <a:off x="3492500" y="4508500"/>
            <a:ext cx="2374900" cy="20891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68" name="Прямая соединительная линия 167"/>
          <p:cNvCxnSpPr/>
          <p:nvPr/>
        </p:nvCxnSpPr>
        <p:spPr>
          <a:xfrm>
            <a:off x="900113" y="1268413"/>
            <a:ext cx="215900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>
            <a:off x="971550" y="1700213"/>
            <a:ext cx="576263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>
            <a:off x="3851275" y="1196975"/>
            <a:ext cx="360363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3851275" y="1700213"/>
            <a:ext cx="360363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Line 6"/>
          <p:cNvSpPr>
            <a:spLocks noChangeShapeType="1"/>
          </p:cNvSpPr>
          <p:nvPr/>
        </p:nvSpPr>
        <p:spPr bwMode="auto">
          <a:xfrm flipH="1">
            <a:off x="6516688" y="3644900"/>
            <a:ext cx="2627312" cy="252095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82" name="Line 6"/>
          <p:cNvSpPr>
            <a:spLocks noChangeShapeType="1"/>
          </p:cNvSpPr>
          <p:nvPr/>
        </p:nvSpPr>
        <p:spPr bwMode="auto">
          <a:xfrm flipH="1">
            <a:off x="6732588" y="3860800"/>
            <a:ext cx="2232025" cy="2160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" name="Line 6"/>
          <p:cNvSpPr>
            <a:spLocks noChangeShapeType="1"/>
          </p:cNvSpPr>
          <p:nvPr/>
        </p:nvSpPr>
        <p:spPr bwMode="auto">
          <a:xfrm flipH="1">
            <a:off x="6732240" y="3861048"/>
            <a:ext cx="2232025" cy="2160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5" grpId="0" animBg="1"/>
      <p:bldP spid="166" grpId="0" animBg="1"/>
      <p:bldP spid="182" grpId="0" animBg="1"/>
      <p:bldP spid="1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need4soft.ru/uploads/taginator/Nov-2012/kartinki-dlya-prezentac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050" cy="6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673258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Способы решения систем уравнений</a:t>
            </a:r>
          </a:p>
        </p:txBody>
      </p:sp>
      <p:graphicFrame>
        <p:nvGraphicFramePr>
          <p:cNvPr id="8195" name="Объект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07504" y="2204864"/>
          <a:ext cx="8866187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MS Org Chart" r:id="rId3" imgW="6883200" imgH="2222280" progId="OrgPlusWOPX.4">
                  <p:embed followColorScheme="full"/>
                </p:oleObj>
              </mc:Choice>
              <mc:Fallback>
                <p:oleObj name="MS Org Chart" r:id="rId3" imgW="6883200" imgH="2222280" progId="OrgPlusWOPX.4">
                  <p:embed followColorScheme="full"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204864"/>
                        <a:ext cx="8866187" cy="285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Автофигура 4"/>
          <p:cNvSpPr>
            <a:spLocks/>
          </p:cNvSpPr>
          <p:nvPr/>
        </p:nvSpPr>
        <p:spPr bwMode="auto">
          <a:xfrm>
            <a:off x="3733800" y="2743200"/>
            <a:ext cx="76200" cy="457200"/>
          </a:xfrm>
          <a:prstGeom prst="leftBrace">
            <a:avLst>
              <a:gd name="adj1" fmla="val 50000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r>
              <a:rPr lang="ru-RU" smtClean="0"/>
              <a:t>Способ сравнения (алгоритм)</a:t>
            </a:r>
          </a:p>
        </p:txBody>
      </p:sp>
      <p:sp>
        <p:nvSpPr>
          <p:cNvPr id="28675" name="Прямоуг.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ru-RU" sz="2800" b="1" i="1" smtClean="0"/>
              <a:t>Выразить</a:t>
            </a:r>
            <a:r>
              <a:rPr lang="ru-RU" sz="2800" smtClean="0"/>
              <a:t> у через х (или х через у) в каждом уравнении</a:t>
            </a:r>
          </a:p>
          <a:p>
            <a:r>
              <a:rPr lang="ru-RU" sz="2800" b="1" i="1" smtClean="0"/>
              <a:t>Приравнять</a:t>
            </a:r>
            <a:r>
              <a:rPr lang="ru-RU" sz="2800" smtClean="0"/>
              <a:t> выражения, полученные для  одноимённых переменных</a:t>
            </a:r>
          </a:p>
          <a:p>
            <a:r>
              <a:rPr lang="ru-RU" sz="2800" smtClean="0"/>
              <a:t>Решить </a:t>
            </a:r>
            <a:r>
              <a:rPr lang="ru-RU" sz="2800" b="1" i="1" smtClean="0"/>
              <a:t>полученное</a:t>
            </a:r>
            <a:r>
              <a:rPr lang="ru-RU" sz="2800" smtClean="0"/>
              <a:t> уравнение и найти значение одной переменной</a:t>
            </a:r>
          </a:p>
          <a:p>
            <a:r>
              <a:rPr lang="ru-RU" sz="2800" b="1" i="1" smtClean="0"/>
              <a:t>Подставить</a:t>
            </a:r>
            <a:r>
              <a:rPr lang="ru-RU" sz="2800" smtClean="0"/>
              <a:t> значение найденной переменной в одно из выражений для другой переменной и найти её значение</a:t>
            </a:r>
          </a:p>
          <a:p>
            <a:r>
              <a:rPr lang="ru-RU" sz="2800" smtClean="0"/>
              <a:t>Записать ответ: х=…; у=… .</a:t>
            </a:r>
          </a:p>
        </p:txBody>
      </p:sp>
      <p:sp>
        <p:nvSpPr>
          <p:cNvPr id="12292" name="Автофигура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картинки системы\0022-026-Zadanie-na-dom-46-47-povtorit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87824" y="1052736"/>
            <a:ext cx="5919316" cy="50405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172450" y="2420938"/>
            <a:ext cx="576263" cy="50323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9700" y="6092825"/>
            <a:ext cx="237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Ответ: (2;3)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7538" y="5589588"/>
            <a:ext cx="3144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</a:rPr>
              <a:t>Взаимопроверка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548680"/>
            <a:ext cx="3355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№ 1096, 1092</a:t>
            </a:r>
            <a:endParaRPr lang="ru-RU" sz="2800" b="1" dirty="0"/>
          </a:p>
        </p:txBody>
      </p:sp>
      <p:pic>
        <p:nvPicPr>
          <p:cNvPr id="3" name="Рисунок 2" descr="Задание для начинающих млм-предпринимателей/ Высокодоходный 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297660" cy="42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master05_backgro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0825" y="476250"/>
            <a:ext cx="2928938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Графический  способ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113" y="1773238"/>
            <a:ext cx="2928937" cy="1071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Способ подстановки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63" y="2997200"/>
            <a:ext cx="2928937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Способ сложения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3276600" y="3789363"/>
            <a:ext cx="1989138" cy="1123950"/>
          </a:xfrm>
          <a:prstGeom prst="round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/>
              <a:t>Точный,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/>
              <a:t>трудоемкий</a:t>
            </a:r>
            <a:endParaRPr lang="en-US" sz="2400" b="1" i="1" dirty="0"/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468313" y="2708275"/>
            <a:ext cx="2087562" cy="1328738"/>
          </a:xfrm>
          <a:prstGeom prst="round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/>
              <a:t>Наглядный, трудоемкий, не точный</a:t>
            </a:r>
            <a:endParaRPr lang="en-US" sz="2400" b="1" i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364163" y="4916488"/>
            <a:ext cx="3779837" cy="1941512"/>
          </a:xfrm>
          <a:prstGeom prst="roundRect">
            <a:avLst/>
          </a:prstGeom>
          <a:gradFill rotWithShape="1">
            <a:gsLst>
              <a:gs pos="0">
                <a:srgbClr val="99CC00"/>
              </a:gs>
              <a:gs pos="50000">
                <a:schemeClr val="bg1"/>
              </a:gs>
              <a:gs pos="100000">
                <a:srgbClr val="99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/>
              <a:t>Точный, быстрый, но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/>
              <a:t>не всегда легко подобрать коэффициенты.</a:t>
            </a:r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1258888" y="1557338"/>
            <a:ext cx="433387" cy="1079500"/>
            <a:chOff x="1" y="-1"/>
            <a:chExt cx="1012590" cy="1446557"/>
          </a:xfrm>
        </p:grpSpPr>
        <p:sp>
          <p:nvSpPr>
            <p:cNvPr id="13" name="Нашивка 12"/>
            <p:cNvSpPr/>
            <p:nvPr/>
          </p:nvSpPr>
          <p:spPr>
            <a:xfrm rot="5400000">
              <a:off x="-216981" y="216982"/>
              <a:ext cx="1446557" cy="101259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" y="506294"/>
              <a:ext cx="1012590" cy="433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000" dirty="0"/>
            </a:p>
          </p:txBody>
        </p:sp>
      </p:grpSp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4211638" y="2852738"/>
            <a:ext cx="361950" cy="863600"/>
            <a:chOff x="1" y="-1"/>
            <a:chExt cx="1012590" cy="1446557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216982" y="216982"/>
              <a:ext cx="1446557" cy="101259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1" y="505230"/>
              <a:ext cx="1012590" cy="436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000" dirty="0"/>
            </a:p>
          </p:txBody>
        </p:sp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7524750" y="4005263"/>
            <a:ext cx="361950" cy="865187"/>
            <a:chOff x="1" y="-1"/>
            <a:chExt cx="1012590" cy="1446557"/>
          </a:xfrm>
        </p:grpSpPr>
        <p:sp>
          <p:nvSpPr>
            <p:cNvPr id="19" name="Нашивка 18"/>
            <p:cNvSpPr/>
            <p:nvPr/>
          </p:nvSpPr>
          <p:spPr>
            <a:xfrm rot="5400000">
              <a:off x="-216984" y="216983"/>
              <a:ext cx="1446557" cy="101259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1" y="506957"/>
              <a:ext cx="1012590" cy="432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000" dirty="0"/>
            </a:p>
          </p:txBody>
        </p:sp>
      </p:grpSp>
      <p:pic>
        <p:nvPicPr>
          <p:cNvPr id="46084" name="Picture 4" descr="C:\Users\user\Desktop\t_0_17c1b_18bf2b0e_xl_150.jpg"/>
          <p:cNvPicPr>
            <a:picLocks noChangeAspect="1" noChangeArrowheads="1"/>
          </p:cNvPicPr>
          <p:nvPr/>
        </p:nvPicPr>
        <p:blipFill>
          <a:blip r:embed="rId3" cstate="print"/>
          <a:srcRect l="15503" r="13121"/>
          <a:stretch>
            <a:fillRect/>
          </a:stretch>
        </p:blipFill>
        <p:spPr bwMode="auto">
          <a:xfrm flipH="1">
            <a:off x="179512" y="4725144"/>
            <a:ext cx="1440160" cy="1916831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492500" y="333375"/>
            <a:ext cx="4211638" cy="70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Подведем итоги! </a:t>
            </a:r>
            <a:endParaRPr lang="ru-RU" sz="4000" i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Домашняя работа: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№ 1098,1168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3200" b="1" u="sng" dirty="0" smtClean="0">
                <a:solidFill>
                  <a:srgbClr val="FF0000"/>
                </a:solidFill>
              </a:rPr>
              <a:t>Цели урока: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endParaRPr lang="ru-RU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200" b="1" i="1" dirty="0" smtClean="0"/>
              <a:t>Повторить способы  решения  систем  двух линейных  уравнений с двумя переменными;</a:t>
            </a:r>
          </a:p>
          <a:p>
            <a:pPr>
              <a:defRPr/>
            </a:pPr>
            <a:r>
              <a:rPr lang="ru-RU" sz="3200" b="1" i="1" dirty="0" smtClean="0"/>
              <a:t>Обобщить и систематизировать знания по данной теме.</a:t>
            </a:r>
          </a:p>
          <a:p>
            <a:pPr>
              <a:buFont typeface="Wingdings" pitchFamily="2" charset="2"/>
              <a:buNone/>
              <a:defRPr/>
            </a:pPr>
            <a:endParaRPr lang="ru-RU" sz="3200" b="1" i="1" dirty="0" smtClean="0">
              <a:solidFill>
                <a:srgbClr val="9933FF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9838" y="404813"/>
            <a:ext cx="6634162" cy="792162"/>
          </a:xfrm>
        </p:spPr>
        <p:txBody>
          <a:bodyPr>
            <a:normAutofit fontScale="90000"/>
          </a:bodyPr>
          <a:lstStyle/>
          <a:p>
            <a:r>
              <a:rPr lang="ru-RU" sz="3200" b="1" i="1" u="sng" smtClean="0">
                <a:solidFill>
                  <a:srgbClr val="B00000"/>
                </a:solidFill>
              </a:rPr>
              <a:t>Повторение теоретических</a:t>
            </a:r>
            <a:br>
              <a:rPr lang="ru-RU" sz="3200" b="1" i="1" u="sng" smtClean="0">
                <a:solidFill>
                  <a:srgbClr val="B00000"/>
                </a:solidFill>
              </a:rPr>
            </a:br>
            <a:r>
              <a:rPr lang="ru-RU" sz="3200" b="1" i="1" u="sng" smtClean="0">
                <a:solidFill>
                  <a:srgbClr val="B00000"/>
                </a:solidFill>
              </a:rPr>
              <a:t> знаний.</a:t>
            </a:r>
            <a:endParaRPr lang="ru-RU" sz="320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867400" y="1773238"/>
            <a:ext cx="2592388" cy="4905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прямая.</a:t>
            </a:r>
            <a:endParaRPr lang="ru-RU" sz="2400" i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516563"/>
            <a:ext cx="4557713" cy="706437"/>
          </a:xfrm>
          <a:prstGeom prst="round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Графиком уравнения ах+</a:t>
            </a:r>
            <a:r>
              <a:rPr lang="en-US" sz="2400" b="1" i="1" dirty="0">
                <a:solidFill>
                  <a:srgbClr val="002060"/>
                </a:solidFill>
              </a:rPr>
              <a:t>by=c </a:t>
            </a:r>
            <a:r>
              <a:rPr lang="ru-RU" sz="2400" b="1" i="1" dirty="0">
                <a:solidFill>
                  <a:srgbClr val="002060"/>
                </a:solidFill>
              </a:rPr>
              <a:t>является… </a:t>
            </a:r>
            <a:endParaRPr lang="ru-RU" sz="2400" i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412875"/>
            <a:ext cx="4537075" cy="649288"/>
          </a:xfrm>
          <a:prstGeom prst="round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Линейным уравнением с двумя переменными называется… </a:t>
            </a:r>
            <a:endParaRPr lang="ru-RU" sz="2400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5076825" y="4581525"/>
            <a:ext cx="3851275" cy="18002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sz="2400" b="1" i="1">
                <a:solidFill>
                  <a:srgbClr val="002060"/>
                </a:solidFill>
              </a:rPr>
              <a:t>пару чисел (х;</a:t>
            </a:r>
            <a:r>
              <a:rPr lang="en-US" sz="2400" b="1" i="1">
                <a:solidFill>
                  <a:srgbClr val="002060"/>
                </a:solidFill>
              </a:rPr>
              <a:t>y</a:t>
            </a:r>
            <a:r>
              <a:rPr lang="ru-RU" sz="2400" b="1" i="1">
                <a:solidFill>
                  <a:srgbClr val="002060"/>
                </a:solidFill>
              </a:rPr>
              <a:t>),обращающую это уравнение в верное равенство.  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213100"/>
            <a:ext cx="4500563" cy="865188"/>
          </a:xfrm>
          <a:prstGeom prst="round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Решением уравнения с двумя переменными называют…</a:t>
            </a:r>
            <a:endParaRPr lang="ru-RU" sz="2400" b="1" i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508625" y="3141663"/>
            <a:ext cx="3313113" cy="863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уравнение вида ах+</a:t>
            </a:r>
            <a:r>
              <a:rPr lang="en-US" sz="2400" b="1" i="1" dirty="0">
                <a:solidFill>
                  <a:srgbClr val="002060"/>
                </a:solidFill>
              </a:rPr>
              <a:t>by</a:t>
            </a:r>
            <a:r>
              <a:rPr lang="ru-RU" sz="2400" b="1" i="1" dirty="0">
                <a:solidFill>
                  <a:srgbClr val="002060"/>
                </a:solidFill>
              </a:rPr>
              <a:t> =</a:t>
            </a:r>
            <a:r>
              <a:rPr lang="en-US" sz="2400" b="1" i="1" dirty="0">
                <a:solidFill>
                  <a:srgbClr val="002060"/>
                </a:solidFill>
              </a:rPr>
              <a:t>c</a:t>
            </a:r>
            <a:endParaRPr lang="ru-RU" sz="2400" b="1" i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995738" y="2133600"/>
            <a:ext cx="1871662" cy="11509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79838" y="4076700"/>
            <a:ext cx="1728787" cy="8651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284663" y="2205038"/>
            <a:ext cx="1727200" cy="331152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Picture 71" descr="pp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0013"/>
            <a:ext cx="1368425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035" descr="M-Sch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933825"/>
            <a:ext cx="7874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3492500" y="549275"/>
            <a:ext cx="7164388" cy="10080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Какое уравнение лишнее?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68313" y="981075"/>
            <a:ext cx="8229600" cy="5329238"/>
          </a:xfrm>
          <a:prstGeom prst="rect">
            <a:avLst/>
          </a:prstGeom>
        </p:spPr>
        <p:txBody>
          <a:bodyPr/>
          <a:lstStyle/>
          <a:p>
            <a:pPr marL="1698625" indent="449263">
              <a:spcBef>
                <a:spcPct val="20000"/>
              </a:spcBef>
              <a:defRPr/>
            </a:pPr>
            <a:endParaRPr lang="ru-RU" sz="3200" b="1" kern="0" dirty="0">
              <a:latin typeface="+mn-lt"/>
              <a:cs typeface="+mn-cs"/>
            </a:endParaRPr>
          </a:p>
          <a:p>
            <a:pPr marL="1698625" indent="449263">
              <a:spcBef>
                <a:spcPct val="20000"/>
              </a:spcBef>
              <a:defRPr/>
            </a:pPr>
            <a:r>
              <a:rPr lang="ru-RU" sz="3200" b="1" kern="0" dirty="0">
                <a:latin typeface="+mn-lt"/>
                <a:cs typeface="+mn-cs"/>
              </a:rPr>
              <a:t>х + 4у = 7</a:t>
            </a:r>
          </a:p>
          <a:p>
            <a:pPr marL="1698625" indent="449263">
              <a:spcBef>
                <a:spcPct val="20000"/>
              </a:spcBef>
              <a:buFontTx/>
              <a:buChar char="•"/>
              <a:defRPr/>
            </a:pPr>
            <a:endParaRPr lang="ru-RU" sz="3200" b="1" kern="0" dirty="0">
              <a:latin typeface="+mn-lt"/>
              <a:cs typeface="+mn-cs"/>
            </a:endParaRPr>
          </a:p>
          <a:p>
            <a:pPr marL="1698625" indent="449263">
              <a:spcBef>
                <a:spcPct val="20000"/>
              </a:spcBef>
              <a:defRPr/>
            </a:pPr>
            <a:r>
              <a:rPr lang="ru-RU" sz="3200" b="1" kern="0" dirty="0">
                <a:latin typeface="+mn-lt"/>
                <a:cs typeface="+mn-cs"/>
              </a:rPr>
              <a:t>                                      2х +3у = 5</a:t>
            </a:r>
          </a:p>
          <a:p>
            <a:pPr marL="1698625" indent="449263">
              <a:spcBef>
                <a:spcPct val="20000"/>
              </a:spcBef>
              <a:buFontTx/>
              <a:buChar char="•"/>
              <a:defRPr/>
            </a:pPr>
            <a:endParaRPr lang="ru-RU" sz="3200" b="1" kern="0" dirty="0">
              <a:latin typeface="+mn-lt"/>
              <a:cs typeface="+mn-cs"/>
            </a:endParaRPr>
          </a:p>
          <a:p>
            <a:pPr marL="1698625" indent="449263">
              <a:spcBef>
                <a:spcPct val="20000"/>
              </a:spcBef>
              <a:defRPr/>
            </a:pPr>
            <a:r>
              <a:rPr lang="ru-RU" sz="3200" b="1" kern="0" dirty="0">
                <a:latin typeface="+mn-lt"/>
                <a:cs typeface="+mn-cs"/>
              </a:rPr>
              <a:t>3х – 4 = 8</a:t>
            </a:r>
          </a:p>
          <a:p>
            <a:pPr marL="1698625" indent="449263">
              <a:spcBef>
                <a:spcPct val="20000"/>
              </a:spcBef>
              <a:buFontTx/>
              <a:buChar char="•"/>
              <a:defRPr/>
            </a:pPr>
            <a:endParaRPr lang="ru-RU" sz="3200" b="1" kern="0" dirty="0">
              <a:latin typeface="+mn-lt"/>
              <a:cs typeface="+mn-cs"/>
            </a:endParaRPr>
          </a:p>
          <a:p>
            <a:pPr marL="1698625" indent="449263">
              <a:spcBef>
                <a:spcPct val="20000"/>
              </a:spcBef>
              <a:defRPr/>
            </a:pPr>
            <a:r>
              <a:rPr lang="ru-RU" sz="3200" b="1" kern="0" dirty="0">
                <a:latin typeface="+mn-lt"/>
                <a:cs typeface="+mn-cs"/>
              </a:rPr>
              <a:t>                                  5х – 6у = 10</a:t>
            </a:r>
          </a:p>
        </p:txBody>
      </p:sp>
      <p:pic>
        <p:nvPicPr>
          <p:cNvPr id="4" name="Picture 9" descr="6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5229225"/>
            <a:ext cx="219233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835150" y="3716338"/>
            <a:ext cx="3455988" cy="1009650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3" name="Picture 7" descr="C:\Users\user\Desktop\картинки системы\000000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251543" cy="1254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Users\user\Desktop\картинки системы\000000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373216"/>
            <a:ext cx="1251543" cy="1254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2" descr="C:\Users\user\Desktop\master89_backgro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5724525" y="908050"/>
          <a:ext cx="23876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Формула" r:id="rId4" imgW="1015920" imgH="457200" progId="Equation.3">
                  <p:embed/>
                </p:oleObj>
              </mc:Choice>
              <mc:Fallback>
                <p:oleObj name="Формула" r:id="rId4" imgW="101592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908050"/>
                        <a:ext cx="23876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FF00"/>
                </a:solidFill>
              </a:rPr>
              <a:t>Пользуясь рисунком, укажите систему уравнений,</a:t>
            </a:r>
          </a:p>
          <a:p>
            <a:pPr algn="ctr"/>
            <a:r>
              <a:rPr lang="ru-RU" sz="2800" b="1" i="1">
                <a:solidFill>
                  <a:srgbClr val="FFFF00"/>
                </a:solidFill>
              </a:rPr>
              <a:t>Решением которой является пара</a:t>
            </a:r>
            <a:r>
              <a:rPr lang="ru-RU" sz="2800" b="1" i="1"/>
              <a:t>  </a:t>
            </a:r>
            <a:r>
              <a:rPr lang="ru-RU" sz="2800" b="1" i="1">
                <a:solidFill>
                  <a:srgbClr val="FFFF00"/>
                </a:solidFill>
              </a:rPr>
              <a:t>( 4;0 )</a:t>
            </a:r>
          </a:p>
        </p:txBody>
      </p:sp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6" cstate="print"/>
          <a:srcRect l="20020"/>
          <a:stretch>
            <a:fillRect/>
          </a:stretch>
        </p:blipFill>
        <p:spPr bwMode="auto">
          <a:xfrm>
            <a:off x="900113" y="1628775"/>
            <a:ext cx="4572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2051050" y="1700213"/>
            <a:ext cx="3241675" cy="35290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971550" y="1700213"/>
          <a:ext cx="1098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Формула" r:id="rId7" imgW="583920" imgH="203040" progId="Equation.3">
                  <p:embed/>
                </p:oleObj>
              </mc:Choice>
              <mc:Fallback>
                <p:oleObj name="Формула" r:id="rId7" imgW="58392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700213"/>
                        <a:ext cx="10985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Прямая соединительная линия 54"/>
          <p:cNvCxnSpPr/>
          <p:nvPr/>
        </p:nvCxnSpPr>
        <p:spPr>
          <a:xfrm flipV="1">
            <a:off x="971550" y="2924175"/>
            <a:ext cx="4464050" cy="252095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16"/>
          <p:cNvGraphicFramePr>
            <a:graphicFrameLocks noChangeAspect="1"/>
          </p:cNvGraphicFramePr>
          <p:nvPr/>
        </p:nvGraphicFramePr>
        <p:xfrm>
          <a:off x="4356100" y="2636838"/>
          <a:ext cx="9763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Формула" r:id="rId9" imgW="660240" imgH="203040" progId="Equation.3">
                  <p:embed/>
                </p:oleObj>
              </mc:Choice>
              <mc:Fallback>
                <p:oleObj name="Формула" r:id="rId9" imgW="66024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636838"/>
                        <a:ext cx="97631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Прямая соединительная линия 59"/>
          <p:cNvCxnSpPr/>
          <p:nvPr/>
        </p:nvCxnSpPr>
        <p:spPr>
          <a:xfrm flipV="1">
            <a:off x="971550" y="1628775"/>
            <a:ext cx="2627313" cy="41036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14"/>
          <p:cNvGraphicFramePr>
            <a:graphicFrameLocks noChangeAspect="1"/>
          </p:cNvGraphicFramePr>
          <p:nvPr/>
        </p:nvGraphicFramePr>
        <p:xfrm>
          <a:off x="3635375" y="1628775"/>
          <a:ext cx="1333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Формула" r:id="rId11" imgW="812520" imgH="203040" progId="Equation.3">
                  <p:embed/>
                </p:oleObj>
              </mc:Choice>
              <mc:Fallback>
                <p:oleObj name="Формула" r:id="rId11" imgW="81252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628775"/>
                        <a:ext cx="1333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5724525" y="2205038"/>
          <a:ext cx="292893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Формула" r:id="rId13" imgW="1015920" imgH="457200" progId="Equation.3">
                  <p:embed/>
                </p:oleObj>
              </mc:Choice>
              <mc:Fallback>
                <p:oleObj name="Формула" r:id="rId13" imgW="10159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205038"/>
                        <a:ext cx="2928938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5795963" y="3789363"/>
          <a:ext cx="24892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Формула" r:id="rId15" imgW="863280" imgH="457200" progId="Equation.3">
                  <p:embed/>
                </p:oleObj>
              </mc:Choice>
              <mc:Fallback>
                <p:oleObj name="Формула" r:id="rId15" imgW="86328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789363"/>
                        <a:ext cx="2489200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TextBox 73"/>
          <p:cNvSpPr txBox="1">
            <a:spLocks noChangeArrowheads="1"/>
          </p:cNvSpPr>
          <p:nvPr/>
        </p:nvSpPr>
        <p:spPr bwMode="auto">
          <a:xfrm>
            <a:off x="6011863" y="5516563"/>
            <a:ext cx="2047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Franklin Gothic Book" pitchFamily="34" charset="0"/>
              </a:rPr>
              <a:t>Такой системы нет</a:t>
            </a:r>
          </a:p>
        </p:txBody>
      </p:sp>
      <p:sp>
        <p:nvSpPr>
          <p:cNvPr id="3087" name="TextBox 74"/>
          <p:cNvSpPr txBox="1">
            <a:spLocks noChangeArrowheads="1"/>
          </p:cNvSpPr>
          <p:nvPr/>
        </p:nvSpPr>
        <p:spPr bwMode="auto">
          <a:xfrm>
            <a:off x="5940425" y="5445125"/>
            <a:ext cx="441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Г.</a:t>
            </a:r>
          </a:p>
        </p:txBody>
      </p:sp>
      <p:sp>
        <p:nvSpPr>
          <p:cNvPr id="77" name="Рамка 76"/>
          <p:cNvSpPr/>
          <p:nvPr/>
        </p:nvSpPr>
        <p:spPr>
          <a:xfrm>
            <a:off x="5795963" y="4149725"/>
            <a:ext cx="431800" cy="431800"/>
          </a:xfrm>
          <a:prstGeom prst="fram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ü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89" name="Picture 11" descr="C:\Users\user\Desktop\41747_m.jpg"/>
          <p:cNvPicPr>
            <a:picLocks noChangeAspect="1" noChangeArrowheads="1"/>
          </p:cNvPicPr>
          <p:nvPr/>
        </p:nvPicPr>
        <p:blipFill>
          <a:blip r:embed="rId17" cstate="print"/>
          <a:srcRect l="48740" r="34880" b="58670"/>
          <a:stretch>
            <a:fillRect/>
          </a:stretch>
        </p:blipFill>
        <p:spPr bwMode="auto">
          <a:xfrm>
            <a:off x="0" y="2924175"/>
            <a:ext cx="11874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МАМА\фоны презентаций\item_3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2205038"/>
            <a:ext cx="4572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 называется некоторое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количество уравнений, объединенных фигурной скобкой.</a:t>
            </a:r>
            <a:endParaRPr lang="ru-RU" sz="20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4076700"/>
            <a:ext cx="4030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Фигурная скобка означает,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9750" y="1844675"/>
            <a:ext cx="3362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FF0000"/>
                </a:solidFill>
              </a:rPr>
              <a:t>Системой уравнений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4508500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что все уравнения должны</a:t>
            </a:r>
          </a:p>
          <a:p>
            <a:pPr algn="ctr"/>
            <a:r>
              <a:rPr lang="ru-RU" sz="2400" b="1">
                <a:solidFill>
                  <a:srgbClr val="002060"/>
                </a:solidFill>
              </a:rPr>
              <a:t> выполняться одновременно.</a:t>
            </a:r>
            <a:r>
              <a:rPr lang="ru-RU" sz="24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72000" y="9810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>
                <a:solidFill>
                  <a:srgbClr val="FF0000"/>
                </a:solidFill>
              </a:rPr>
              <a:t>Решением системы уравнений</a:t>
            </a:r>
          </a:p>
          <a:p>
            <a:r>
              <a:rPr lang="ru-RU" sz="2000" b="1">
                <a:solidFill>
                  <a:srgbClr val="FF0000"/>
                </a:solidFill>
              </a:rPr>
              <a:t>с двумя переменными</a:t>
            </a: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4663" y="1628775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 называется пара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значений переменных,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обращающая каждое уравнение системы в верное равенство.</a:t>
            </a:r>
            <a:r>
              <a:rPr lang="ru-RU" sz="2000">
                <a:solidFill>
                  <a:srgbClr val="002060"/>
                </a:solidFill>
              </a:rPr>
              <a:t> </a:t>
            </a:r>
            <a:endParaRPr lang="ru-RU" sz="20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00563" y="3716338"/>
            <a:ext cx="3568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>
                <a:solidFill>
                  <a:srgbClr val="FF0000"/>
                </a:solidFill>
              </a:rPr>
              <a:t>Решить систему уравнений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572000" y="4221163"/>
            <a:ext cx="414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2060"/>
                </a:solidFill>
              </a:rPr>
              <a:t>-</a:t>
            </a:r>
            <a:r>
              <a:rPr lang="ru-RU" sz="2000" b="1">
                <a:solidFill>
                  <a:srgbClr val="002060"/>
                </a:solidFill>
              </a:rPr>
              <a:t> значит найти все её решения или установить, что их нет. </a:t>
            </a:r>
            <a:endParaRPr lang="ru-RU" sz="2000"/>
          </a:p>
        </p:txBody>
      </p:sp>
      <p:pic>
        <p:nvPicPr>
          <p:cNvPr id="14347" name="Picture 71" descr="pp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0"/>
            <a:ext cx="12684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Прямоугольник 12"/>
          <p:cNvSpPr>
            <a:spLocks noChangeArrowheads="1"/>
          </p:cNvSpPr>
          <p:nvPr/>
        </p:nvSpPr>
        <p:spPr bwMode="auto">
          <a:xfrm>
            <a:off x="1042988" y="620713"/>
            <a:ext cx="3427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u="sng">
                <a:solidFill>
                  <a:srgbClr val="B00000"/>
                </a:solidFill>
              </a:rPr>
              <a:t>Повторение</a:t>
            </a:r>
          </a:p>
          <a:p>
            <a:pPr algn="ctr"/>
            <a:r>
              <a:rPr lang="ru-RU" sz="2400" b="1" i="1" u="sng">
                <a:solidFill>
                  <a:srgbClr val="B00000"/>
                </a:solidFill>
              </a:rPr>
              <a:t>теоретических знаний.</a:t>
            </a:r>
            <a:endParaRPr lang="ru-RU" sz="24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404813"/>
            <a:ext cx="7210425" cy="1203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</a:rPr>
              <a:t>Способы решения систем линейных уравнений с двумя переменными: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2071688"/>
            <a:ext cx="7467600" cy="4054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813" y="2349500"/>
            <a:ext cx="2928937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Графический  способ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575" y="3644900"/>
            <a:ext cx="2928938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Способ сложения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425" y="2565400"/>
            <a:ext cx="2928938" cy="1071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Способ подстановки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933950" y="1844675"/>
            <a:ext cx="69850" cy="180022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51500" y="1773238"/>
            <a:ext cx="792163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348038" y="1773238"/>
            <a:ext cx="1008062" cy="5762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C:\Users\user\Desktop\вопр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149080"/>
            <a:ext cx="1776328" cy="2192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411413" y="501332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Решить системы уравнений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графическим способом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Способом подстановки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Способом сложения</a:t>
            </a:r>
            <a:endParaRPr lang="ru-RU" sz="1800" b="1" dirty="0"/>
          </a:p>
        </p:txBody>
      </p:sp>
      <p:grpSp>
        <p:nvGrpSpPr>
          <p:cNvPr id="4" name="Группа 59"/>
          <p:cNvGrpSpPr>
            <a:grpSpLocks/>
          </p:cNvGrpSpPr>
          <p:nvPr/>
        </p:nvGrpSpPr>
        <p:grpSpPr bwMode="auto">
          <a:xfrm>
            <a:off x="4139655" y="692276"/>
            <a:ext cx="1656481" cy="936524"/>
            <a:chOff x="288" y="983"/>
            <a:chExt cx="675" cy="457"/>
          </a:xfrm>
        </p:grpSpPr>
        <p:sp>
          <p:nvSpPr>
            <p:cNvPr id="5" name="Поле 60"/>
            <p:cNvSpPr txBox="1">
              <a:spLocks noChangeArrowheads="1"/>
            </p:cNvSpPr>
            <p:nvPr/>
          </p:nvSpPr>
          <p:spPr bwMode="auto">
            <a:xfrm>
              <a:off x="379" y="983"/>
              <a:ext cx="58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у - х=2</a:t>
              </a:r>
              <a:r>
                <a:rPr lang="ru-RU" dirty="0"/>
                <a:t>,</a:t>
              </a:r>
            </a:p>
            <a:p>
              <a:r>
                <a:rPr lang="ru-RU" b="1" dirty="0"/>
                <a:t>у+х=10</a:t>
              </a:r>
              <a:r>
                <a:rPr lang="ru-RU" dirty="0"/>
                <a:t>;</a:t>
              </a:r>
              <a:endParaRPr lang="ru-RU" b="1" dirty="0"/>
            </a:p>
          </p:txBody>
        </p:sp>
        <p:sp>
          <p:nvSpPr>
            <p:cNvPr id="6" name="Автофигура 61"/>
            <p:cNvSpPr>
              <a:spLocks/>
            </p:cNvSpPr>
            <p:nvPr/>
          </p:nvSpPr>
          <p:spPr bwMode="auto">
            <a:xfrm>
              <a:off x="288" y="1008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Группа 6"/>
          <p:cNvGrpSpPr>
            <a:grpSpLocks/>
          </p:cNvGrpSpPr>
          <p:nvPr/>
        </p:nvGrpSpPr>
        <p:grpSpPr bwMode="auto">
          <a:xfrm>
            <a:off x="3923928" y="2924944"/>
            <a:ext cx="1319213" cy="685800"/>
            <a:chOff x="144" y="1440"/>
            <a:chExt cx="831" cy="432"/>
          </a:xfrm>
        </p:grpSpPr>
        <p:sp>
          <p:nvSpPr>
            <p:cNvPr id="10" name="Поле 4"/>
            <p:cNvSpPr txBox="1">
              <a:spLocks noChangeArrowheads="1"/>
            </p:cNvSpPr>
            <p:nvPr/>
          </p:nvSpPr>
          <p:spPr bwMode="auto">
            <a:xfrm>
              <a:off x="286" y="1440"/>
              <a:ext cx="689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/>
                <a:t>  у - 2х=4</a:t>
              </a:r>
              <a:r>
                <a:rPr lang="ru-RU" dirty="0"/>
                <a:t>,</a:t>
              </a:r>
            </a:p>
            <a:p>
              <a:pPr algn="ctr"/>
              <a:r>
                <a:rPr lang="ru-RU" b="1" dirty="0"/>
                <a:t>7х -  у =1</a:t>
              </a:r>
              <a:r>
                <a:rPr lang="ru-RU" dirty="0" smtClean="0"/>
                <a:t>;</a:t>
              </a:r>
            </a:p>
          </p:txBody>
        </p:sp>
        <p:sp>
          <p:nvSpPr>
            <p:cNvPr id="11" name="Автофигура 5"/>
            <p:cNvSpPr>
              <a:spLocks/>
            </p:cNvSpPr>
            <p:nvPr/>
          </p:nvSpPr>
          <p:spPr bwMode="auto">
            <a:xfrm>
              <a:off x="144" y="1440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Группа 5"/>
          <p:cNvGrpSpPr>
            <a:grpSpLocks/>
          </p:cNvGrpSpPr>
          <p:nvPr/>
        </p:nvGrpSpPr>
        <p:grpSpPr bwMode="auto">
          <a:xfrm>
            <a:off x="3995936" y="4653136"/>
            <a:ext cx="1370013" cy="796925"/>
            <a:chOff x="336" y="1226"/>
            <a:chExt cx="863" cy="502"/>
          </a:xfrm>
        </p:grpSpPr>
        <p:sp>
          <p:nvSpPr>
            <p:cNvPr id="13" name="Поле 3"/>
            <p:cNvSpPr txBox="1">
              <a:spLocks noChangeArrowheads="1"/>
            </p:cNvSpPr>
            <p:nvPr/>
          </p:nvSpPr>
          <p:spPr bwMode="auto">
            <a:xfrm>
              <a:off x="422" y="1226"/>
              <a:ext cx="777" cy="40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/>
                <a:t>  </a:t>
              </a:r>
              <a:r>
                <a:rPr lang="ru-RU" b="1" dirty="0"/>
                <a:t>7х+2у=1,</a:t>
              </a:r>
            </a:p>
            <a:p>
              <a:r>
                <a:rPr lang="ru-RU" b="1" dirty="0"/>
                <a:t>17х+6у=-9;</a:t>
              </a:r>
            </a:p>
          </p:txBody>
        </p:sp>
        <p:sp>
          <p:nvSpPr>
            <p:cNvPr id="14" name="Автофигура 4"/>
            <p:cNvSpPr>
              <a:spLocks/>
            </p:cNvSpPr>
            <p:nvPr/>
          </p:nvSpPr>
          <p:spPr bwMode="auto">
            <a:xfrm>
              <a:off x="336" y="1248"/>
              <a:ext cx="144" cy="480"/>
            </a:xfrm>
            <a:prstGeom prst="leftBrace">
              <a:avLst>
                <a:gd name="adj1" fmla="val 27778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685800"/>
          </a:xfrm>
        </p:spPr>
        <p:txBody>
          <a:bodyPr>
            <a:normAutofit/>
          </a:bodyPr>
          <a:lstStyle/>
          <a:p>
            <a:r>
              <a:rPr lang="ru-RU" sz="3200" b="1" smtClean="0"/>
              <a:t>Решение системы графическим способом</a:t>
            </a:r>
            <a:endParaRPr lang="ru-RU" smtClean="0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4038600" y="1485900"/>
            <a:ext cx="4572000" cy="4610100"/>
            <a:chOff x="2544" y="936"/>
            <a:chExt cx="2880" cy="2904"/>
          </a:xfrm>
        </p:grpSpPr>
        <p:grpSp>
          <p:nvGrpSpPr>
            <p:cNvPr id="3" name="Группа 4"/>
            <p:cNvGrpSpPr>
              <a:grpSpLocks/>
            </p:cNvGrpSpPr>
            <p:nvPr/>
          </p:nvGrpSpPr>
          <p:grpSpPr bwMode="auto">
            <a:xfrm>
              <a:off x="2544" y="960"/>
              <a:ext cx="2880" cy="2880"/>
              <a:chOff x="2544" y="960"/>
              <a:chExt cx="2880" cy="2880"/>
            </a:xfrm>
          </p:grpSpPr>
          <p:grpSp>
            <p:nvGrpSpPr>
              <p:cNvPr id="4" name="Группа 5"/>
              <p:cNvGrpSpPr>
                <a:grpSpLocks/>
              </p:cNvGrpSpPr>
              <p:nvPr/>
            </p:nvGrpSpPr>
            <p:grpSpPr bwMode="auto">
              <a:xfrm>
                <a:off x="2544" y="960"/>
                <a:ext cx="2880" cy="2880"/>
                <a:chOff x="1248" y="864"/>
                <a:chExt cx="2880" cy="2880"/>
              </a:xfrm>
            </p:grpSpPr>
            <p:sp>
              <p:nvSpPr>
                <p:cNvPr id="15422" name="Линия 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96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23" name="Линия 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24" name="Линия 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25" name="Линия 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76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26" name="Линия 1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34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27" name="Линия 1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53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28" name="Линия 12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29" name="Линия 13"/>
                <p:cNvSpPr>
                  <a:spLocks noChangeShapeType="1"/>
                </p:cNvSpPr>
                <p:nvPr/>
              </p:nvSpPr>
              <p:spPr bwMode="auto">
                <a:xfrm rot="5400000">
                  <a:off x="2688" y="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30" name="Линия 14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728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31" name="Линия 15"/>
                <p:cNvSpPr>
                  <a:spLocks noChangeShapeType="1"/>
                </p:cNvSpPr>
                <p:nvPr/>
              </p:nvSpPr>
              <p:spPr bwMode="auto">
                <a:xfrm rot="5400000">
                  <a:off x="2688" y="192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32" name="Линия 16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19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33" name="Линия 17"/>
                <p:cNvSpPr>
                  <a:spLocks noChangeShapeType="1"/>
                </p:cNvSpPr>
                <p:nvPr/>
              </p:nvSpPr>
              <p:spPr bwMode="auto">
                <a:xfrm rot="5400000">
                  <a:off x="2688" y="0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34" name="Линия 18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576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35" name="Линия 19"/>
                <p:cNvSpPr>
                  <a:spLocks noChangeShapeType="1"/>
                </p:cNvSpPr>
                <p:nvPr/>
              </p:nvSpPr>
              <p:spPr bwMode="auto">
                <a:xfrm rot="5400000">
                  <a:off x="2688" y="-38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36" name="Линия 20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11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437" name="Линия 21"/>
                <p:cNvSpPr>
                  <a:spLocks noChangeShapeType="1"/>
                </p:cNvSpPr>
                <p:nvPr/>
              </p:nvSpPr>
              <p:spPr bwMode="auto">
                <a:xfrm rot="5400000">
                  <a:off x="2688" y="2304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5" name="Группа 22"/>
                <p:cNvGrpSpPr>
                  <a:grpSpLocks/>
                </p:cNvGrpSpPr>
                <p:nvPr/>
              </p:nvGrpSpPr>
              <p:grpSpPr bwMode="auto">
                <a:xfrm>
                  <a:off x="1248" y="864"/>
                  <a:ext cx="2880" cy="2880"/>
                  <a:chOff x="1248" y="864"/>
                  <a:chExt cx="2880" cy="2880"/>
                </a:xfrm>
              </p:grpSpPr>
              <p:sp>
                <p:nvSpPr>
                  <p:cNvPr id="15439" name="Линия 23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40" name="Линия 2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41" name="Линия 25"/>
                  <p:cNvSpPr>
                    <a:spLocks noChangeShapeType="1"/>
                  </p:cNvSpPr>
                  <p:nvPr/>
                </p:nvSpPr>
                <p:spPr bwMode="auto">
                  <a:xfrm>
                    <a:off x="297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42" name="Линия 2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43" name="Линия 27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44" name="Линия 28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45" name="Линия 2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46" name="Линия 3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47" name="Линия 31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48" name="Линия 3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49" name="Линия 3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50" name="Линия 3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51" name="Линия 3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52" name="Линия 36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53" name="Линия 3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54" name="Линия 3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864"/>
                    <a:ext cx="0" cy="288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5420" name="Линия 39"/>
              <p:cNvSpPr>
                <a:spLocks noChangeShapeType="1"/>
              </p:cNvSpPr>
              <p:nvPr/>
            </p:nvSpPr>
            <p:spPr bwMode="auto">
              <a:xfrm flipV="1">
                <a:off x="3120" y="9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1" name="Линия 40"/>
              <p:cNvSpPr>
                <a:spLocks noChangeShapeType="1"/>
              </p:cNvSpPr>
              <p:nvPr/>
            </p:nvSpPr>
            <p:spPr bwMode="auto">
              <a:xfrm>
                <a:off x="2544" y="3264"/>
                <a:ext cx="28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408" name="Поле 41"/>
            <p:cNvSpPr txBox="1">
              <a:spLocks noChangeArrowheads="1"/>
            </p:cNvSpPr>
            <p:nvPr/>
          </p:nvSpPr>
          <p:spPr bwMode="auto">
            <a:xfrm>
              <a:off x="3206" y="324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b="1"/>
                <a:t>1</a:t>
              </a:r>
            </a:p>
          </p:txBody>
        </p:sp>
        <p:sp>
          <p:nvSpPr>
            <p:cNvPr id="15409" name="Поле 42"/>
            <p:cNvSpPr txBox="1">
              <a:spLocks noChangeArrowheads="1"/>
            </p:cNvSpPr>
            <p:nvPr/>
          </p:nvSpPr>
          <p:spPr bwMode="auto">
            <a:xfrm>
              <a:off x="2966" y="324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b="1"/>
                <a:t>0</a:t>
              </a:r>
            </a:p>
          </p:txBody>
        </p:sp>
        <p:sp>
          <p:nvSpPr>
            <p:cNvPr id="15410" name="Поле 43"/>
            <p:cNvSpPr txBox="1">
              <a:spLocks noChangeArrowheads="1"/>
            </p:cNvSpPr>
            <p:nvPr/>
          </p:nvSpPr>
          <p:spPr bwMode="auto">
            <a:xfrm>
              <a:off x="2966" y="295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b="1"/>
                <a:t>1</a:t>
              </a:r>
            </a:p>
          </p:txBody>
        </p:sp>
        <p:sp>
          <p:nvSpPr>
            <p:cNvPr id="15411" name="Поле 44"/>
            <p:cNvSpPr txBox="1">
              <a:spLocks noChangeArrowheads="1"/>
            </p:cNvSpPr>
            <p:nvPr/>
          </p:nvSpPr>
          <p:spPr bwMode="auto">
            <a:xfrm>
              <a:off x="2966" y="271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b="1"/>
                <a:t>2</a:t>
              </a:r>
            </a:p>
          </p:txBody>
        </p:sp>
        <p:sp>
          <p:nvSpPr>
            <p:cNvPr id="15412" name="Поле 45"/>
            <p:cNvSpPr txBox="1">
              <a:spLocks noChangeArrowheads="1"/>
            </p:cNvSpPr>
            <p:nvPr/>
          </p:nvSpPr>
          <p:spPr bwMode="auto">
            <a:xfrm>
              <a:off x="4886" y="324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b="1"/>
                <a:t>10</a:t>
              </a:r>
            </a:p>
          </p:txBody>
        </p:sp>
        <p:sp>
          <p:nvSpPr>
            <p:cNvPr id="15413" name="Поле 46"/>
            <p:cNvSpPr txBox="1">
              <a:spLocks noChangeArrowheads="1"/>
            </p:cNvSpPr>
            <p:nvPr/>
          </p:nvSpPr>
          <p:spPr bwMode="auto">
            <a:xfrm>
              <a:off x="5222" y="324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b="1"/>
                <a:t>x</a:t>
              </a:r>
            </a:p>
          </p:txBody>
        </p:sp>
        <p:sp>
          <p:nvSpPr>
            <p:cNvPr id="15414" name="Поле 47"/>
            <p:cNvSpPr txBox="1">
              <a:spLocks noChangeArrowheads="1"/>
            </p:cNvSpPr>
            <p:nvPr/>
          </p:nvSpPr>
          <p:spPr bwMode="auto">
            <a:xfrm>
              <a:off x="3782" y="324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b="1"/>
                <a:t>4</a:t>
              </a:r>
            </a:p>
          </p:txBody>
        </p:sp>
        <p:sp>
          <p:nvSpPr>
            <p:cNvPr id="15415" name="Поле 48"/>
            <p:cNvSpPr txBox="1">
              <a:spLocks noChangeArrowheads="1"/>
            </p:cNvSpPr>
            <p:nvPr/>
          </p:nvSpPr>
          <p:spPr bwMode="auto">
            <a:xfrm>
              <a:off x="2966" y="19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b="1"/>
                <a:t>6</a:t>
              </a:r>
            </a:p>
          </p:txBody>
        </p:sp>
        <p:sp>
          <p:nvSpPr>
            <p:cNvPr id="15416" name="Поле 49"/>
            <p:cNvSpPr txBox="1">
              <a:spLocks noChangeArrowheads="1"/>
            </p:cNvSpPr>
            <p:nvPr/>
          </p:nvSpPr>
          <p:spPr bwMode="auto">
            <a:xfrm>
              <a:off x="2870" y="122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b="1"/>
                <a:t>10</a:t>
              </a:r>
            </a:p>
          </p:txBody>
        </p:sp>
        <p:sp>
          <p:nvSpPr>
            <p:cNvPr id="15417" name="Поле 50"/>
            <p:cNvSpPr txBox="1">
              <a:spLocks noChangeArrowheads="1"/>
            </p:cNvSpPr>
            <p:nvPr/>
          </p:nvSpPr>
          <p:spPr bwMode="auto">
            <a:xfrm>
              <a:off x="2630" y="3240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b="1"/>
                <a:t>-2</a:t>
              </a:r>
            </a:p>
          </p:txBody>
        </p:sp>
        <p:sp>
          <p:nvSpPr>
            <p:cNvPr id="15418" name="Поле 51"/>
            <p:cNvSpPr txBox="1">
              <a:spLocks noChangeArrowheads="1"/>
            </p:cNvSpPr>
            <p:nvPr/>
          </p:nvSpPr>
          <p:spPr bwMode="auto">
            <a:xfrm>
              <a:off x="2918" y="93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 b="1"/>
                <a:t>y</a:t>
              </a:r>
            </a:p>
          </p:txBody>
        </p:sp>
      </p:grpSp>
      <p:sp>
        <p:nvSpPr>
          <p:cNvPr id="30772" name="Линия 52"/>
          <p:cNvSpPr>
            <a:spLocks noChangeShapeType="1"/>
          </p:cNvSpPr>
          <p:nvPr/>
        </p:nvSpPr>
        <p:spPr bwMode="auto">
          <a:xfrm flipV="1">
            <a:off x="4038600" y="1524000"/>
            <a:ext cx="3962400" cy="396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3" name="Линия 53"/>
          <p:cNvSpPr>
            <a:spLocks noChangeShapeType="1"/>
          </p:cNvSpPr>
          <p:nvPr/>
        </p:nvSpPr>
        <p:spPr bwMode="auto">
          <a:xfrm flipH="1" flipV="1">
            <a:off x="4343400" y="1524000"/>
            <a:ext cx="426720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4" name="Овал 54"/>
          <p:cNvSpPr>
            <a:spLocks noChangeArrowheads="1"/>
          </p:cNvSpPr>
          <p:nvPr/>
        </p:nvSpPr>
        <p:spPr bwMode="auto">
          <a:xfrm flipV="1">
            <a:off x="60960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5" name="Линия 55"/>
          <p:cNvSpPr>
            <a:spLocks noChangeShapeType="1"/>
          </p:cNvSpPr>
          <p:nvPr/>
        </p:nvSpPr>
        <p:spPr bwMode="auto">
          <a:xfrm>
            <a:off x="6172200" y="342900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6" name="Линия 56"/>
          <p:cNvSpPr>
            <a:spLocks noChangeShapeType="1"/>
          </p:cNvSpPr>
          <p:nvPr/>
        </p:nvSpPr>
        <p:spPr bwMode="auto">
          <a:xfrm flipH="1">
            <a:off x="4953000" y="3352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7" name="Автофигура 57"/>
          <p:cNvSpPr>
            <a:spLocks noChangeArrowheads="1"/>
          </p:cNvSpPr>
          <p:nvPr/>
        </p:nvSpPr>
        <p:spPr bwMode="auto">
          <a:xfrm>
            <a:off x="7239000" y="3733800"/>
            <a:ext cx="1219200" cy="685800"/>
          </a:xfrm>
          <a:prstGeom prst="cloudCallout">
            <a:avLst>
              <a:gd name="adj1" fmla="val -49218"/>
              <a:gd name="adj2" fmla="val 54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/>
              <a:t>y=10 - x</a:t>
            </a:r>
          </a:p>
        </p:txBody>
      </p:sp>
      <p:sp>
        <p:nvSpPr>
          <p:cNvPr id="30778" name="Автофигура 58"/>
          <p:cNvSpPr>
            <a:spLocks noChangeArrowheads="1"/>
          </p:cNvSpPr>
          <p:nvPr/>
        </p:nvSpPr>
        <p:spPr bwMode="auto">
          <a:xfrm flipH="1">
            <a:off x="6019800" y="1752600"/>
            <a:ext cx="1219200" cy="609600"/>
          </a:xfrm>
          <a:prstGeom prst="cloudCallout">
            <a:avLst>
              <a:gd name="adj1" fmla="val -44144"/>
              <a:gd name="adj2" fmla="val 674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b="1"/>
              <a:t>y=x+2</a:t>
            </a:r>
          </a:p>
        </p:txBody>
      </p:sp>
      <p:grpSp>
        <p:nvGrpSpPr>
          <p:cNvPr id="6" name="Группа 59"/>
          <p:cNvGrpSpPr>
            <a:grpSpLocks/>
          </p:cNvGrpSpPr>
          <p:nvPr/>
        </p:nvGrpSpPr>
        <p:grpSpPr bwMode="auto">
          <a:xfrm>
            <a:off x="323528" y="1124744"/>
            <a:ext cx="1281113" cy="822325"/>
            <a:chOff x="288" y="938"/>
            <a:chExt cx="807" cy="518"/>
          </a:xfrm>
        </p:grpSpPr>
        <p:sp>
          <p:nvSpPr>
            <p:cNvPr id="15405" name="Поле 60"/>
            <p:cNvSpPr txBox="1">
              <a:spLocks noChangeArrowheads="1"/>
            </p:cNvSpPr>
            <p:nvPr/>
          </p:nvSpPr>
          <p:spPr bwMode="auto">
            <a:xfrm>
              <a:off x="326" y="938"/>
              <a:ext cx="7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/>
                <a:t>у - х=2,</a:t>
              </a:r>
            </a:p>
            <a:p>
              <a:r>
                <a:rPr lang="ru-RU" dirty="0"/>
                <a:t>у+х=10;</a:t>
              </a:r>
              <a:endParaRPr lang="ru-RU" b="1" dirty="0"/>
            </a:p>
          </p:txBody>
        </p:sp>
        <p:sp>
          <p:nvSpPr>
            <p:cNvPr id="15406" name="Автофигура 61"/>
            <p:cNvSpPr>
              <a:spLocks/>
            </p:cNvSpPr>
            <p:nvPr/>
          </p:nvSpPr>
          <p:spPr bwMode="auto">
            <a:xfrm>
              <a:off x="288" y="1008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2" name="Автофигура 62"/>
          <p:cNvSpPr>
            <a:spLocks noChangeArrowheads="1"/>
          </p:cNvSpPr>
          <p:nvPr/>
        </p:nvSpPr>
        <p:spPr bwMode="auto">
          <a:xfrm>
            <a:off x="1600200" y="838200"/>
            <a:ext cx="1600200" cy="762000"/>
          </a:xfrm>
          <a:prstGeom prst="cloudCallout">
            <a:avLst>
              <a:gd name="adj1" fmla="val -49903"/>
              <a:gd name="adj2" fmla="val 4979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/>
              <a:t>Выразим у</a:t>
            </a:r>
          </a:p>
          <a:p>
            <a:pPr algn="ctr"/>
            <a:r>
              <a:rPr lang="ru-RU" sz="1800"/>
              <a:t>через х</a:t>
            </a:r>
          </a:p>
        </p:txBody>
      </p:sp>
      <p:grpSp>
        <p:nvGrpSpPr>
          <p:cNvPr id="7" name="Группа 63"/>
          <p:cNvGrpSpPr>
            <a:grpSpLocks/>
          </p:cNvGrpSpPr>
          <p:nvPr/>
        </p:nvGrpSpPr>
        <p:grpSpPr bwMode="auto">
          <a:xfrm>
            <a:off x="533400" y="2057400"/>
            <a:ext cx="1150938" cy="822325"/>
            <a:chOff x="336" y="1536"/>
            <a:chExt cx="725" cy="518"/>
          </a:xfrm>
        </p:grpSpPr>
        <p:sp>
          <p:nvSpPr>
            <p:cNvPr id="15403" name="Поле 64"/>
            <p:cNvSpPr txBox="1">
              <a:spLocks noChangeArrowheads="1"/>
            </p:cNvSpPr>
            <p:nvPr/>
          </p:nvSpPr>
          <p:spPr bwMode="auto">
            <a:xfrm>
              <a:off x="336" y="1536"/>
              <a:ext cx="72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у=х+2,</a:t>
              </a:r>
            </a:p>
            <a:p>
              <a:r>
                <a:rPr lang="ru-RU"/>
                <a:t>у=10-х;</a:t>
              </a:r>
            </a:p>
          </p:txBody>
        </p:sp>
        <p:sp>
          <p:nvSpPr>
            <p:cNvPr id="15404" name="Автофигура 65"/>
            <p:cNvSpPr>
              <a:spLocks/>
            </p:cNvSpPr>
            <p:nvPr/>
          </p:nvSpPr>
          <p:spPr bwMode="auto">
            <a:xfrm>
              <a:off x="336" y="1584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6" name="Поле 66"/>
          <p:cNvSpPr txBox="1">
            <a:spLocks noChangeArrowheads="1"/>
          </p:cNvSpPr>
          <p:nvPr/>
        </p:nvSpPr>
        <p:spPr bwMode="auto">
          <a:xfrm>
            <a:off x="457200" y="2895600"/>
            <a:ext cx="2374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Построим график</a:t>
            </a:r>
          </a:p>
          <a:p>
            <a:r>
              <a:rPr lang="ru-RU" sz="2000" b="1"/>
              <a:t>первого уравнения</a:t>
            </a:r>
            <a:endParaRPr lang="ru-RU"/>
          </a:p>
        </p:txBody>
      </p:sp>
      <p:grpSp>
        <p:nvGrpSpPr>
          <p:cNvPr id="8" name="Группа 67"/>
          <p:cNvGrpSpPr>
            <a:grpSpLocks/>
          </p:cNvGrpSpPr>
          <p:nvPr/>
        </p:nvGrpSpPr>
        <p:grpSpPr bwMode="auto">
          <a:xfrm>
            <a:off x="609600" y="3962400"/>
            <a:ext cx="1235075" cy="873125"/>
            <a:chOff x="422" y="2810"/>
            <a:chExt cx="778" cy="550"/>
          </a:xfrm>
        </p:grpSpPr>
        <p:sp>
          <p:nvSpPr>
            <p:cNvPr id="15393" name="Линия 68"/>
            <p:cNvSpPr>
              <a:spLocks noChangeShapeType="1"/>
            </p:cNvSpPr>
            <p:nvPr/>
          </p:nvSpPr>
          <p:spPr bwMode="auto">
            <a:xfrm>
              <a:off x="624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4" name="Линия 69"/>
            <p:cNvSpPr>
              <a:spLocks noChangeShapeType="1"/>
            </p:cNvSpPr>
            <p:nvPr/>
          </p:nvSpPr>
          <p:spPr bwMode="auto">
            <a:xfrm>
              <a:off x="432" y="307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5" name="Линия 70"/>
            <p:cNvSpPr>
              <a:spLocks noChangeShapeType="1"/>
            </p:cNvSpPr>
            <p:nvPr/>
          </p:nvSpPr>
          <p:spPr bwMode="auto">
            <a:xfrm>
              <a:off x="912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6" name="Линия 71"/>
            <p:cNvSpPr>
              <a:spLocks noChangeShapeType="1"/>
            </p:cNvSpPr>
            <p:nvPr/>
          </p:nvSpPr>
          <p:spPr bwMode="auto">
            <a:xfrm>
              <a:off x="1200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7" name="Поле 72"/>
            <p:cNvSpPr txBox="1">
              <a:spLocks noChangeArrowheads="1"/>
            </p:cNvSpPr>
            <p:nvPr/>
          </p:nvSpPr>
          <p:spPr bwMode="auto">
            <a:xfrm>
              <a:off x="422" y="281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</a:t>
              </a:r>
            </a:p>
          </p:txBody>
        </p:sp>
        <p:sp>
          <p:nvSpPr>
            <p:cNvPr id="15398" name="Поле 73"/>
            <p:cNvSpPr txBox="1">
              <a:spLocks noChangeArrowheads="1"/>
            </p:cNvSpPr>
            <p:nvPr/>
          </p:nvSpPr>
          <p:spPr bwMode="auto">
            <a:xfrm>
              <a:off x="432" y="302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у</a:t>
              </a:r>
            </a:p>
          </p:txBody>
        </p:sp>
        <p:sp>
          <p:nvSpPr>
            <p:cNvPr id="15399" name="Поле 74"/>
            <p:cNvSpPr txBox="1">
              <a:spLocks noChangeArrowheads="1"/>
            </p:cNvSpPr>
            <p:nvPr/>
          </p:nvSpPr>
          <p:spPr bwMode="auto">
            <a:xfrm>
              <a:off x="672" y="28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  <p:sp>
          <p:nvSpPr>
            <p:cNvPr id="15400" name="Поле 75"/>
            <p:cNvSpPr txBox="1">
              <a:spLocks noChangeArrowheads="1"/>
            </p:cNvSpPr>
            <p:nvPr/>
          </p:nvSpPr>
          <p:spPr bwMode="auto">
            <a:xfrm>
              <a:off x="662" y="305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2</a:t>
              </a:r>
            </a:p>
          </p:txBody>
        </p:sp>
        <p:sp>
          <p:nvSpPr>
            <p:cNvPr id="15401" name="Поле 7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-2</a:t>
              </a:r>
            </a:p>
          </p:txBody>
        </p:sp>
        <p:sp>
          <p:nvSpPr>
            <p:cNvPr id="15402" name="Поле 77"/>
            <p:cNvSpPr txBox="1">
              <a:spLocks noChangeArrowheads="1"/>
            </p:cNvSpPr>
            <p:nvPr/>
          </p:nvSpPr>
          <p:spPr bwMode="auto">
            <a:xfrm>
              <a:off x="960" y="307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</p:grpSp>
      <p:sp>
        <p:nvSpPr>
          <p:cNvPr id="30798" name="Поле 78"/>
          <p:cNvSpPr txBox="1">
            <a:spLocks noChangeArrowheads="1"/>
          </p:cNvSpPr>
          <p:nvPr/>
        </p:nvSpPr>
        <p:spPr bwMode="auto">
          <a:xfrm>
            <a:off x="609600" y="3581400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у=х+2</a:t>
            </a:r>
          </a:p>
        </p:txBody>
      </p:sp>
      <p:sp>
        <p:nvSpPr>
          <p:cNvPr id="30799" name="Поле 79"/>
          <p:cNvSpPr txBox="1">
            <a:spLocks noChangeArrowheads="1"/>
          </p:cNvSpPr>
          <p:nvPr/>
        </p:nvSpPr>
        <p:spPr bwMode="auto">
          <a:xfrm>
            <a:off x="533400" y="4800600"/>
            <a:ext cx="2368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Построим график</a:t>
            </a:r>
          </a:p>
          <a:p>
            <a:r>
              <a:rPr lang="ru-RU" sz="2000" b="1"/>
              <a:t>второго уравнения</a:t>
            </a:r>
          </a:p>
        </p:txBody>
      </p:sp>
      <p:sp>
        <p:nvSpPr>
          <p:cNvPr id="30800" name="Поле 80"/>
          <p:cNvSpPr txBox="1">
            <a:spLocks noChangeArrowheads="1"/>
          </p:cNvSpPr>
          <p:nvPr/>
        </p:nvSpPr>
        <p:spPr bwMode="auto">
          <a:xfrm>
            <a:off x="609600" y="5486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у=10 - х</a:t>
            </a:r>
          </a:p>
        </p:txBody>
      </p:sp>
      <p:grpSp>
        <p:nvGrpSpPr>
          <p:cNvPr id="9" name="Группа 81"/>
          <p:cNvGrpSpPr>
            <a:grpSpLocks/>
          </p:cNvGrpSpPr>
          <p:nvPr/>
        </p:nvGrpSpPr>
        <p:grpSpPr bwMode="auto">
          <a:xfrm>
            <a:off x="685800" y="5984875"/>
            <a:ext cx="1266825" cy="873125"/>
            <a:chOff x="432" y="3648"/>
            <a:chExt cx="798" cy="550"/>
          </a:xfrm>
        </p:grpSpPr>
        <p:sp>
          <p:nvSpPr>
            <p:cNvPr id="15383" name="Линия 82"/>
            <p:cNvSpPr>
              <a:spLocks noChangeShapeType="1"/>
            </p:cNvSpPr>
            <p:nvPr/>
          </p:nvSpPr>
          <p:spPr bwMode="auto">
            <a:xfrm>
              <a:off x="634" y="376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4" name="Линия 83"/>
            <p:cNvSpPr>
              <a:spLocks noChangeShapeType="1"/>
            </p:cNvSpPr>
            <p:nvPr/>
          </p:nvSpPr>
          <p:spPr bwMode="auto">
            <a:xfrm>
              <a:off x="442" y="391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5" name="Линия 84"/>
            <p:cNvSpPr>
              <a:spLocks noChangeShapeType="1"/>
            </p:cNvSpPr>
            <p:nvPr/>
          </p:nvSpPr>
          <p:spPr bwMode="auto">
            <a:xfrm>
              <a:off x="922" y="376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6" name="Линия 85"/>
            <p:cNvSpPr>
              <a:spLocks noChangeShapeType="1"/>
            </p:cNvSpPr>
            <p:nvPr/>
          </p:nvSpPr>
          <p:spPr bwMode="auto">
            <a:xfrm>
              <a:off x="1210" y="376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7" name="Поле 86"/>
            <p:cNvSpPr txBox="1">
              <a:spLocks noChangeArrowheads="1"/>
            </p:cNvSpPr>
            <p:nvPr/>
          </p:nvSpPr>
          <p:spPr bwMode="auto">
            <a:xfrm>
              <a:off x="432" y="364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</a:t>
              </a:r>
            </a:p>
          </p:txBody>
        </p:sp>
        <p:sp>
          <p:nvSpPr>
            <p:cNvPr id="15388" name="Поле 87"/>
            <p:cNvSpPr txBox="1">
              <a:spLocks noChangeArrowheads="1"/>
            </p:cNvSpPr>
            <p:nvPr/>
          </p:nvSpPr>
          <p:spPr bwMode="auto">
            <a:xfrm>
              <a:off x="442" y="38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у</a:t>
              </a:r>
            </a:p>
          </p:txBody>
        </p:sp>
        <p:sp>
          <p:nvSpPr>
            <p:cNvPr id="15389" name="Поле 88"/>
            <p:cNvSpPr txBox="1">
              <a:spLocks noChangeArrowheads="1"/>
            </p:cNvSpPr>
            <p:nvPr/>
          </p:nvSpPr>
          <p:spPr bwMode="auto">
            <a:xfrm>
              <a:off x="682" y="367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  <p:sp>
          <p:nvSpPr>
            <p:cNvPr id="15390" name="Поле 89"/>
            <p:cNvSpPr txBox="1">
              <a:spLocks noChangeArrowheads="1"/>
            </p:cNvSpPr>
            <p:nvPr/>
          </p:nvSpPr>
          <p:spPr bwMode="auto">
            <a:xfrm>
              <a:off x="576" y="388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10</a:t>
              </a:r>
            </a:p>
          </p:txBody>
        </p:sp>
        <p:sp>
          <p:nvSpPr>
            <p:cNvPr id="15391" name="Поле 90"/>
            <p:cNvSpPr txBox="1">
              <a:spLocks noChangeArrowheads="1"/>
            </p:cNvSpPr>
            <p:nvPr/>
          </p:nvSpPr>
          <p:spPr bwMode="auto">
            <a:xfrm>
              <a:off x="922" y="367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10</a:t>
              </a:r>
            </a:p>
          </p:txBody>
        </p:sp>
        <p:sp>
          <p:nvSpPr>
            <p:cNvPr id="15392" name="Поле 91"/>
            <p:cNvSpPr txBox="1">
              <a:spLocks noChangeArrowheads="1"/>
            </p:cNvSpPr>
            <p:nvPr/>
          </p:nvSpPr>
          <p:spPr bwMode="auto">
            <a:xfrm>
              <a:off x="970" y="391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</p:grpSp>
      <p:sp>
        <p:nvSpPr>
          <p:cNvPr id="30812" name="Поле 92"/>
          <p:cNvSpPr txBox="1">
            <a:spLocks noChangeArrowheads="1"/>
          </p:cNvSpPr>
          <p:nvPr/>
        </p:nvSpPr>
        <p:spPr bwMode="auto">
          <a:xfrm>
            <a:off x="3962400" y="6172200"/>
            <a:ext cx="177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Ответ: (4; 6)</a:t>
            </a:r>
          </a:p>
        </p:txBody>
      </p:sp>
      <p:sp>
        <p:nvSpPr>
          <p:cNvPr id="15381" name="Автофигура 9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172200"/>
            <a:ext cx="533400" cy="457200"/>
          </a:xfrm>
          <a:prstGeom prst="actionButtonForwardNex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814" name="Рисунок 94" descr="Ki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1428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3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5" dur="5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5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2" grpId="0" animBg="1"/>
      <p:bldP spid="30773" grpId="0" animBg="1"/>
      <p:bldP spid="30774" grpId="0" animBg="1"/>
      <p:bldP spid="30775" grpId="0" animBg="1"/>
      <p:bldP spid="30776" grpId="0" animBg="1"/>
      <p:bldP spid="30777" grpId="0" animBg="1" autoUpdateAnimBg="0"/>
      <p:bldP spid="30778" grpId="0" animBg="1" autoUpdateAnimBg="0"/>
      <p:bldP spid="30782" grpId="0" animBg="1" autoUpdateAnimBg="0"/>
      <p:bldP spid="30786" grpId="0" autoUpdateAnimBg="0"/>
      <p:bldP spid="30798" grpId="0" autoUpdateAnimBg="0"/>
      <p:bldP spid="30799" grpId="0" autoUpdateAnimBg="0"/>
      <p:bldP spid="30800" grpId="0" autoUpdateAnimBg="0"/>
      <p:bldP spid="30812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621</Words>
  <Application>Microsoft Office PowerPoint</Application>
  <PresentationFormat>Экран (4:3)</PresentationFormat>
  <Paragraphs>195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Franklin Gothic Book</vt:lpstr>
      <vt:lpstr>Wingdings</vt:lpstr>
      <vt:lpstr>Тема Office</vt:lpstr>
      <vt:lpstr>Формула</vt:lpstr>
      <vt:lpstr>MS Org Chart</vt:lpstr>
      <vt:lpstr>Презентация PowerPoint</vt:lpstr>
      <vt:lpstr>Презентация PowerPoint</vt:lpstr>
      <vt:lpstr>Повторение теоретических  знаний.</vt:lpstr>
      <vt:lpstr>Презентация PowerPoint</vt:lpstr>
      <vt:lpstr>Презентация PowerPoint</vt:lpstr>
      <vt:lpstr>Презентация PowerPoint</vt:lpstr>
      <vt:lpstr>Способы решения систем линейных уравнений с двумя переменными:</vt:lpstr>
      <vt:lpstr> Решить системы уравнений    графическим способом</vt:lpstr>
      <vt:lpstr>Решение системы графическим способом</vt:lpstr>
      <vt:lpstr>Решение системы способом подстановки</vt:lpstr>
      <vt:lpstr>Решение системы способом сложения</vt:lpstr>
      <vt:lpstr>Презентация PowerPoint</vt:lpstr>
      <vt:lpstr>Презентация PowerPoint</vt:lpstr>
      <vt:lpstr>Способы решения систем уравнений</vt:lpstr>
      <vt:lpstr>Способ сравнения (алгоритм)</vt:lpstr>
      <vt:lpstr>Презентация PowerPoint</vt:lpstr>
      <vt:lpstr>Презентация PowerPoint</vt:lpstr>
      <vt:lpstr>Презентация PowerPoint</vt:lpstr>
      <vt:lpstr>Домашняя работа:  № 1098,1168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«Образование - клад,      Труд - ключ к нему»</dc:title>
  <dc:creator>Галина</dc:creator>
  <cp:lastModifiedBy>Пользователь</cp:lastModifiedBy>
  <cp:revision>43</cp:revision>
  <dcterms:created xsi:type="dcterms:W3CDTF">2014-12-21T06:56:07Z</dcterms:created>
  <dcterms:modified xsi:type="dcterms:W3CDTF">2020-05-12T08:31:09Z</dcterms:modified>
</cp:coreProperties>
</file>