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283" r:id="rId4"/>
    <p:sldId id="276" r:id="rId5"/>
    <p:sldId id="278" r:id="rId6"/>
    <p:sldId id="282" r:id="rId7"/>
    <p:sldId id="280" r:id="rId8"/>
    <p:sldId id="279" r:id="rId9"/>
    <p:sldId id="281" r:id="rId10"/>
    <p:sldId id="277" r:id="rId11"/>
    <p:sldId id="285" r:id="rId12"/>
    <p:sldId id="287" r:id="rId13"/>
    <p:sldId id="286" r:id="rId14"/>
    <p:sldId id="288" r:id="rId15"/>
    <p:sldId id="289" r:id="rId16"/>
    <p:sldId id="290" r:id="rId17"/>
    <p:sldId id="291" r:id="rId18"/>
    <p:sldId id="292" r:id="rId19"/>
    <p:sldId id="293" r:id="rId20"/>
    <p:sldId id="294" r:id="rId21"/>
    <p:sldId id="295" r:id="rId22"/>
    <p:sldId id="296" r:id="rId23"/>
    <p:sldId id="297" r:id="rId24"/>
    <p:sldId id="298" r:id="rId25"/>
    <p:sldId id="299" r:id="rId26"/>
    <p:sldId id="300" r:id="rId27"/>
    <p:sldId id="301" r:id="rId28"/>
    <p:sldId id="302" r:id="rId29"/>
    <p:sldId id="303" r:id="rId30"/>
    <p:sldId id="275" r:id="rId31"/>
    <p:sldId id="270" r:id="rId32"/>
    <p:sldId id="271" r:id="rId33"/>
    <p:sldId id="273" r:id="rId34"/>
    <p:sldId id="274" r:id="rId35"/>
    <p:sldId id="272" r:id="rId36"/>
    <p:sldId id="257" r:id="rId37"/>
    <p:sldId id="259" r:id="rId38"/>
    <p:sldId id="260" r:id="rId39"/>
    <p:sldId id="261" r:id="rId40"/>
    <p:sldId id="262" r:id="rId41"/>
    <p:sldId id="263" r:id="rId42"/>
    <p:sldId id="264" r:id="rId43"/>
    <p:sldId id="265" r:id="rId44"/>
    <p:sldId id="266" r:id="rId45"/>
    <p:sldId id="267" r:id="rId46"/>
    <p:sldId id="268" r:id="rId47"/>
    <p:sldId id="269" r:id="rId48"/>
    <p:sldId id="258" r:id="rId49"/>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28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4"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Скругленный прямоугольник 12"/>
          <p:cNvSpPr/>
          <p:nvPr/>
        </p:nvSpPr>
        <p:spPr>
          <a:xfrm>
            <a:off x="65088" y="69850"/>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6"/>
          <p:cNvSpPr/>
          <p:nvPr/>
        </p:nvSpPr>
        <p:spPr>
          <a:xfrm>
            <a:off x="63500" y="1449388"/>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9"/>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Прямоугольник 10"/>
          <p:cNvSpPr/>
          <p:nvPr/>
        </p:nvSpPr>
        <p:spPr>
          <a:xfrm>
            <a:off x="63500" y="2976563"/>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ru-RU" smtClean="0"/>
              <a:t>Образец подзаголовка</a:t>
            </a:r>
            <a:endParaRPr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lang="ru-RU" smtClean="0"/>
              <a:t>Образец заголовка</a:t>
            </a:r>
            <a:endParaRPr lang="en-US"/>
          </a:p>
        </p:txBody>
      </p:sp>
      <p:sp>
        <p:nvSpPr>
          <p:cNvPr id="11" name="Дата 27"/>
          <p:cNvSpPr>
            <a:spLocks noGrp="1"/>
          </p:cNvSpPr>
          <p:nvPr>
            <p:ph type="dt" sz="half" idx="10"/>
          </p:nvPr>
        </p:nvSpPr>
        <p:spPr/>
        <p:txBody>
          <a:bodyPr/>
          <a:lstStyle>
            <a:lvl1pPr>
              <a:defRPr/>
            </a:lvl1pPr>
          </a:lstStyle>
          <a:p>
            <a:pPr>
              <a:defRPr/>
            </a:pPr>
            <a:fld id="{49B89B73-AFDF-41ED-961A-19C91F482C53}" type="datetimeFigureOut">
              <a:rPr lang="ru-RU"/>
              <a:pPr>
                <a:defRPr/>
              </a:pPr>
              <a:t>17.05.2020</a:t>
            </a:fld>
            <a:endParaRPr lang="ru-RU"/>
          </a:p>
        </p:txBody>
      </p:sp>
      <p:sp>
        <p:nvSpPr>
          <p:cNvPr id="12" name="Нижний колонтитул 16"/>
          <p:cNvSpPr>
            <a:spLocks noGrp="1"/>
          </p:cNvSpPr>
          <p:nvPr>
            <p:ph type="ftr" sz="quarter" idx="11"/>
          </p:nvPr>
        </p:nvSpPr>
        <p:spPr/>
        <p:txBody>
          <a:bodyPr/>
          <a:lstStyle>
            <a:lvl1pPr>
              <a:defRPr/>
            </a:lvl1pPr>
          </a:lstStyle>
          <a:p>
            <a:pPr>
              <a:defRPr/>
            </a:pPr>
            <a:endParaRPr lang="ru-RU"/>
          </a:p>
        </p:txBody>
      </p:sp>
      <p:sp>
        <p:nvSpPr>
          <p:cNvPr id="13" name="Номер слайда 28"/>
          <p:cNvSpPr>
            <a:spLocks noGrp="1"/>
          </p:cNvSpPr>
          <p:nvPr>
            <p:ph type="sldNum" sz="quarter" idx="12"/>
          </p:nvPr>
        </p:nvSpPr>
        <p:spPr/>
        <p:txBody>
          <a:bodyPr/>
          <a:lstStyle>
            <a:lvl1pPr>
              <a:defRPr sz="1400" smtClean="0">
                <a:solidFill>
                  <a:srgbClr val="FFFFFF"/>
                </a:solidFill>
              </a:defRPr>
            </a:lvl1pPr>
          </a:lstStyle>
          <a:p>
            <a:pPr>
              <a:defRPr/>
            </a:pPr>
            <a:fld id="{397747D2-85A7-4107-8D26-AF2D2B893DA2}"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6F0377CF-4F10-46FD-8C4A-5AE107179019}" type="datetimeFigureOut">
              <a:rPr lang="ru-RU"/>
              <a:pPr>
                <a:defRPr/>
              </a:pPr>
              <a:t>17.05.2020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FB65BCC0-9F08-404B-B5D3-F7CF8C31712C}"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C3C3BAF9-EA38-43DC-A617-C92DC50FE558}" type="datetimeFigureOut">
              <a:rPr lang="ru-RU"/>
              <a:pPr>
                <a:defRPr/>
              </a:pPr>
              <a:t>17.05.2020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98067195-E952-40DB-9626-8ADB2383CF4E}"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8" name="Объект 7"/>
          <p:cNvSpPr>
            <a:spLocks noGrp="1"/>
          </p:cNvSpPr>
          <p:nvPr>
            <p:ph sz="quarter" idx="1"/>
          </p:nvPr>
        </p:nvSpPr>
        <p:spPr>
          <a:xfrm>
            <a:off x="914400" y="1447800"/>
            <a:ext cx="777240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13"/>
          <p:cNvSpPr>
            <a:spLocks noGrp="1"/>
          </p:cNvSpPr>
          <p:nvPr>
            <p:ph type="dt" sz="half" idx="10"/>
          </p:nvPr>
        </p:nvSpPr>
        <p:spPr/>
        <p:txBody>
          <a:bodyPr/>
          <a:lstStyle>
            <a:lvl1pPr>
              <a:defRPr/>
            </a:lvl1pPr>
          </a:lstStyle>
          <a:p>
            <a:pPr>
              <a:defRPr/>
            </a:pPr>
            <a:fld id="{C3A17D97-791D-42E2-A97A-5C7170B27066}" type="datetimeFigureOut">
              <a:rPr lang="ru-RU"/>
              <a:pPr>
                <a:defRPr/>
              </a:pPr>
              <a:t>17.05.2020</a:t>
            </a:fld>
            <a:endParaRPr lang="ru-RU"/>
          </a:p>
        </p:txBody>
      </p:sp>
      <p:sp>
        <p:nvSpPr>
          <p:cNvPr id="5" name="Нижний колонтитул 2"/>
          <p:cNvSpPr>
            <a:spLocks noGrp="1"/>
          </p:cNvSpPr>
          <p:nvPr>
            <p:ph type="ftr" sz="quarter" idx="11"/>
          </p:nvPr>
        </p:nvSpPr>
        <p:spPr/>
        <p:txBody>
          <a:bodyPr/>
          <a:lstStyle>
            <a:lvl1pPr>
              <a:defRPr/>
            </a:lvl1pPr>
          </a:lstStyle>
          <a:p>
            <a:pPr>
              <a:defRPr/>
            </a:pPr>
            <a:endParaRPr lang="ru-RU"/>
          </a:p>
        </p:txBody>
      </p:sp>
      <p:sp>
        <p:nvSpPr>
          <p:cNvPr id="6" name="Номер слайда 22"/>
          <p:cNvSpPr>
            <a:spLocks noGrp="1"/>
          </p:cNvSpPr>
          <p:nvPr>
            <p:ph type="sldNum" sz="quarter" idx="12"/>
          </p:nvPr>
        </p:nvSpPr>
        <p:spPr/>
        <p:txBody>
          <a:bodyPr/>
          <a:lstStyle>
            <a:lvl1pPr>
              <a:defRPr/>
            </a:lvl1pPr>
          </a:lstStyle>
          <a:p>
            <a:pPr>
              <a:defRPr/>
            </a:pPr>
            <a:fld id="{72B3441E-BF21-4C2D-ACC9-491B2E42CDA3}"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4"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5"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6"/>
          <p:cNvSpPr/>
          <p:nvPr/>
        </p:nvSpPr>
        <p:spPr>
          <a:xfrm flipV="1">
            <a:off x="69850" y="2376488"/>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7"/>
          <p:cNvSpPr/>
          <p:nvPr/>
        </p:nvSpPr>
        <p:spPr>
          <a:xfrm>
            <a:off x="69850" y="2341563"/>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Прямоугольник 8"/>
          <p:cNvSpPr/>
          <p:nvPr/>
        </p:nvSpPr>
        <p:spPr>
          <a:xfrm>
            <a:off x="68263" y="2468563"/>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722313" y="952500"/>
            <a:ext cx="7772400" cy="1362075"/>
          </a:xfrm>
        </p:spPr>
        <p:txBody>
          <a:bodyPr/>
          <a:lstStyle>
            <a:lvl1pPr algn="l">
              <a:buNone/>
              <a:defRPr sz="4000" b="0" cap="none"/>
            </a:lvl1pPr>
          </a:lstStyle>
          <a:p>
            <a:r>
              <a:rPr lang="ru-RU" smtClean="0"/>
              <a:t>Образец заголовка</a:t>
            </a:r>
            <a:endParaRPr lang="en-US"/>
          </a:p>
        </p:txBody>
      </p:sp>
      <p:sp>
        <p:nvSpPr>
          <p:cNvPr id="3" name="Текст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ru-RU" smtClean="0"/>
              <a:t>Образец текста</a:t>
            </a:r>
          </a:p>
        </p:txBody>
      </p:sp>
      <p:sp>
        <p:nvSpPr>
          <p:cNvPr id="9" name="Дата 3"/>
          <p:cNvSpPr>
            <a:spLocks noGrp="1"/>
          </p:cNvSpPr>
          <p:nvPr>
            <p:ph type="dt" sz="half" idx="10"/>
          </p:nvPr>
        </p:nvSpPr>
        <p:spPr/>
        <p:txBody>
          <a:bodyPr/>
          <a:lstStyle>
            <a:lvl1pPr>
              <a:defRPr/>
            </a:lvl1pPr>
          </a:lstStyle>
          <a:p>
            <a:pPr>
              <a:defRPr/>
            </a:pPr>
            <a:fld id="{16CCF886-FBB0-475C-99EA-A12018C16CDB}" type="datetimeFigureOut">
              <a:rPr lang="ru-RU"/>
              <a:pPr>
                <a:defRPr/>
              </a:pPr>
              <a:t>17.05.2020</a:t>
            </a:fld>
            <a:endParaRPr lang="ru-RU"/>
          </a:p>
        </p:txBody>
      </p:sp>
      <p:sp>
        <p:nvSpPr>
          <p:cNvPr id="10" name="Нижний колонтитул 4"/>
          <p:cNvSpPr>
            <a:spLocks noGrp="1"/>
          </p:cNvSpPr>
          <p:nvPr>
            <p:ph type="ftr" sz="quarter" idx="11"/>
          </p:nvPr>
        </p:nvSpPr>
        <p:spPr>
          <a:xfrm>
            <a:off x="800100" y="6172200"/>
            <a:ext cx="4000500" cy="457200"/>
          </a:xfrm>
        </p:spPr>
        <p:txBody>
          <a:bodyPr/>
          <a:lstStyle>
            <a:lvl1pPr>
              <a:defRPr/>
            </a:lvl1pPr>
          </a:lstStyle>
          <a:p>
            <a:pPr>
              <a:defRPr/>
            </a:pPr>
            <a:endParaRPr lang="ru-RU"/>
          </a:p>
        </p:txBody>
      </p:sp>
      <p:sp>
        <p:nvSpPr>
          <p:cNvPr id="11" name="Номер слайда 5"/>
          <p:cNvSpPr>
            <a:spLocks noGrp="1"/>
          </p:cNvSpPr>
          <p:nvPr>
            <p:ph type="sldNum" sz="quarter" idx="12"/>
          </p:nvPr>
        </p:nvSpPr>
        <p:spPr>
          <a:xfrm>
            <a:off x="146050" y="6208713"/>
            <a:ext cx="457200" cy="457200"/>
          </a:xfrm>
        </p:spPr>
        <p:txBody>
          <a:bodyPr/>
          <a:lstStyle>
            <a:lvl1pPr>
              <a:defRPr/>
            </a:lvl1pPr>
          </a:lstStyle>
          <a:p>
            <a:pPr>
              <a:defRPr/>
            </a:pPr>
            <a:fld id="{F8AB2238-60DE-4D9A-9F65-0AEDA67EDDDE}" type="slidenum">
              <a:rPr lang="ru-RU"/>
              <a:pPr>
                <a:defRPr/>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9" name="Объект 8"/>
          <p:cNvSpPr>
            <a:spLocks noGrp="1"/>
          </p:cNvSpPr>
          <p:nvPr>
            <p:ph sz="quarter" idx="1"/>
          </p:nvPr>
        </p:nvSpPr>
        <p:spPr>
          <a:xfrm>
            <a:off x="914400" y="1447800"/>
            <a:ext cx="374904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Объект 10"/>
          <p:cNvSpPr>
            <a:spLocks noGrp="1"/>
          </p:cNvSpPr>
          <p:nvPr>
            <p:ph sz="quarter" idx="2"/>
          </p:nvPr>
        </p:nvSpPr>
        <p:spPr>
          <a:xfrm>
            <a:off x="4933950" y="1447800"/>
            <a:ext cx="3749040" cy="45720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13"/>
          <p:cNvSpPr>
            <a:spLocks noGrp="1"/>
          </p:cNvSpPr>
          <p:nvPr>
            <p:ph type="dt" sz="half" idx="10"/>
          </p:nvPr>
        </p:nvSpPr>
        <p:spPr/>
        <p:txBody>
          <a:bodyPr/>
          <a:lstStyle>
            <a:lvl1pPr>
              <a:defRPr/>
            </a:lvl1pPr>
          </a:lstStyle>
          <a:p>
            <a:pPr>
              <a:defRPr/>
            </a:pPr>
            <a:fld id="{24188EA5-C46F-48C8-A069-5FEB5623B40C}" type="datetimeFigureOut">
              <a:rPr lang="ru-RU"/>
              <a:pPr>
                <a:defRPr/>
              </a:pPr>
              <a:t>17.05.2020</a:t>
            </a:fld>
            <a:endParaRPr lang="ru-RU"/>
          </a:p>
        </p:txBody>
      </p:sp>
      <p:sp>
        <p:nvSpPr>
          <p:cNvPr id="6" name="Нижний колонтитул 2"/>
          <p:cNvSpPr>
            <a:spLocks noGrp="1"/>
          </p:cNvSpPr>
          <p:nvPr>
            <p:ph type="ftr" sz="quarter" idx="11"/>
          </p:nvPr>
        </p:nvSpPr>
        <p:spPr/>
        <p:txBody>
          <a:bodyPr/>
          <a:lstStyle>
            <a:lvl1pPr>
              <a:defRPr/>
            </a:lvl1pPr>
          </a:lstStyle>
          <a:p>
            <a:pPr>
              <a:defRPr/>
            </a:pPr>
            <a:endParaRPr lang="ru-RU"/>
          </a:p>
        </p:txBody>
      </p:sp>
      <p:sp>
        <p:nvSpPr>
          <p:cNvPr id="7" name="Номер слайда 22"/>
          <p:cNvSpPr>
            <a:spLocks noGrp="1"/>
          </p:cNvSpPr>
          <p:nvPr>
            <p:ph type="sldNum" sz="quarter" idx="12"/>
          </p:nvPr>
        </p:nvSpPr>
        <p:spPr/>
        <p:txBody>
          <a:bodyPr/>
          <a:lstStyle>
            <a:lvl1pPr>
              <a:defRPr/>
            </a:lvl1pPr>
          </a:lstStyle>
          <a:p>
            <a:pPr>
              <a:defRPr/>
            </a:pPr>
            <a:fld id="{C61F1816-6E1E-4199-BDA8-D7D4A1B14D29}"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lstStyle>
            <a:lvl1pPr>
              <a:defRPr/>
            </a:lvl1pPr>
          </a:lstStyle>
          <a:p>
            <a:r>
              <a:rPr lang="ru-RU" smtClean="0"/>
              <a:t>Образец заголовка</a:t>
            </a:r>
            <a:endParaRPr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ru-RU" smtClean="0"/>
              <a:t>Образец текста</a:t>
            </a:r>
          </a:p>
        </p:txBody>
      </p:sp>
      <p:sp>
        <p:nvSpPr>
          <p:cNvPr id="11" name="Объект 10"/>
          <p:cNvSpPr>
            <a:spLocks noGrp="1"/>
          </p:cNvSpPr>
          <p:nvPr>
            <p:ph sz="half" idx="2"/>
          </p:nvPr>
        </p:nvSpPr>
        <p:spPr>
          <a:xfrm>
            <a:off x="914400" y="2247900"/>
            <a:ext cx="37338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Объект 12"/>
          <p:cNvSpPr>
            <a:spLocks noGrp="1"/>
          </p:cNvSpPr>
          <p:nvPr>
            <p:ph sz="half" idx="4"/>
          </p:nvPr>
        </p:nvSpPr>
        <p:spPr>
          <a:xfrm>
            <a:off x="4953000" y="2247900"/>
            <a:ext cx="3733800" cy="3886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13"/>
          <p:cNvSpPr>
            <a:spLocks noGrp="1"/>
          </p:cNvSpPr>
          <p:nvPr>
            <p:ph type="dt" sz="half" idx="10"/>
          </p:nvPr>
        </p:nvSpPr>
        <p:spPr/>
        <p:txBody>
          <a:bodyPr/>
          <a:lstStyle>
            <a:lvl1pPr>
              <a:defRPr/>
            </a:lvl1pPr>
          </a:lstStyle>
          <a:p>
            <a:pPr>
              <a:defRPr/>
            </a:pPr>
            <a:fld id="{383F8B4D-D4FD-452A-8A35-DDB75D9D477E}" type="datetimeFigureOut">
              <a:rPr lang="ru-RU"/>
              <a:pPr>
                <a:defRPr/>
              </a:pPr>
              <a:t>17.05.2020</a:t>
            </a:fld>
            <a:endParaRPr lang="ru-RU"/>
          </a:p>
        </p:txBody>
      </p:sp>
      <p:sp>
        <p:nvSpPr>
          <p:cNvPr id="8" name="Нижний колонтитул 2"/>
          <p:cNvSpPr>
            <a:spLocks noGrp="1"/>
          </p:cNvSpPr>
          <p:nvPr>
            <p:ph type="ftr" sz="quarter" idx="11"/>
          </p:nvPr>
        </p:nvSpPr>
        <p:spPr/>
        <p:txBody>
          <a:bodyPr/>
          <a:lstStyle>
            <a:lvl1pPr>
              <a:defRPr/>
            </a:lvl1pPr>
          </a:lstStyle>
          <a:p>
            <a:pPr>
              <a:defRPr/>
            </a:pPr>
            <a:endParaRPr lang="ru-RU"/>
          </a:p>
        </p:txBody>
      </p:sp>
      <p:sp>
        <p:nvSpPr>
          <p:cNvPr id="9" name="Номер слайда 22"/>
          <p:cNvSpPr>
            <a:spLocks noGrp="1"/>
          </p:cNvSpPr>
          <p:nvPr>
            <p:ph type="sldNum" sz="quarter" idx="12"/>
          </p:nvPr>
        </p:nvSpPr>
        <p:spPr/>
        <p:txBody>
          <a:bodyPr/>
          <a:lstStyle>
            <a:lvl1pPr>
              <a:defRPr/>
            </a:lvl1pPr>
          </a:lstStyle>
          <a:p>
            <a:pPr>
              <a:defRPr/>
            </a:pPr>
            <a:fld id="{39DF6734-35F0-417E-A03E-1C695BC0EA91}"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en-US"/>
          </a:p>
        </p:txBody>
      </p:sp>
      <p:sp>
        <p:nvSpPr>
          <p:cNvPr id="3" name="Дата 13"/>
          <p:cNvSpPr>
            <a:spLocks noGrp="1"/>
          </p:cNvSpPr>
          <p:nvPr>
            <p:ph type="dt" sz="half" idx="10"/>
          </p:nvPr>
        </p:nvSpPr>
        <p:spPr/>
        <p:txBody>
          <a:bodyPr/>
          <a:lstStyle>
            <a:lvl1pPr>
              <a:defRPr/>
            </a:lvl1pPr>
          </a:lstStyle>
          <a:p>
            <a:pPr>
              <a:defRPr/>
            </a:pPr>
            <a:fld id="{285750D2-9ABC-40E9-9B7A-2DD5A596CFC4}" type="datetimeFigureOut">
              <a:rPr lang="ru-RU"/>
              <a:pPr>
                <a:defRPr/>
              </a:pPr>
              <a:t>17.05.2020</a:t>
            </a:fld>
            <a:endParaRPr lang="ru-RU"/>
          </a:p>
        </p:txBody>
      </p:sp>
      <p:sp>
        <p:nvSpPr>
          <p:cNvPr id="4" name="Нижний колонтитул 2"/>
          <p:cNvSpPr>
            <a:spLocks noGrp="1"/>
          </p:cNvSpPr>
          <p:nvPr>
            <p:ph type="ftr" sz="quarter" idx="11"/>
          </p:nvPr>
        </p:nvSpPr>
        <p:spPr/>
        <p:txBody>
          <a:bodyPr/>
          <a:lstStyle>
            <a:lvl1pPr>
              <a:defRPr/>
            </a:lvl1pPr>
          </a:lstStyle>
          <a:p>
            <a:pPr>
              <a:defRPr/>
            </a:pPr>
            <a:endParaRPr lang="ru-RU"/>
          </a:p>
        </p:txBody>
      </p:sp>
      <p:sp>
        <p:nvSpPr>
          <p:cNvPr id="5" name="Номер слайда 22"/>
          <p:cNvSpPr>
            <a:spLocks noGrp="1"/>
          </p:cNvSpPr>
          <p:nvPr>
            <p:ph type="sldNum" sz="quarter" idx="12"/>
          </p:nvPr>
        </p:nvSpPr>
        <p:spPr/>
        <p:txBody>
          <a:bodyPr/>
          <a:lstStyle>
            <a:lvl1pPr>
              <a:defRPr/>
            </a:lvl1pPr>
          </a:lstStyle>
          <a:p>
            <a:pPr>
              <a:defRPr/>
            </a:pPr>
            <a:fld id="{671AA9F8-9EB7-4E79-A263-493A0D3F45F2}"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3"/>
          <p:cNvSpPr>
            <a:spLocks noGrp="1"/>
          </p:cNvSpPr>
          <p:nvPr>
            <p:ph type="dt" sz="half" idx="10"/>
          </p:nvPr>
        </p:nvSpPr>
        <p:spPr/>
        <p:txBody>
          <a:bodyPr/>
          <a:lstStyle>
            <a:lvl1pPr>
              <a:defRPr/>
            </a:lvl1pPr>
          </a:lstStyle>
          <a:p>
            <a:pPr>
              <a:defRPr/>
            </a:pPr>
            <a:fld id="{FF8862F6-7423-45EC-821D-B5608ABE8C4D}" type="datetimeFigureOut">
              <a:rPr lang="ru-RU"/>
              <a:pPr>
                <a:defRPr/>
              </a:pPr>
              <a:t>17.05.2020</a:t>
            </a:fld>
            <a:endParaRPr lang="ru-RU"/>
          </a:p>
        </p:txBody>
      </p:sp>
      <p:sp>
        <p:nvSpPr>
          <p:cNvPr id="3" name="Нижний колонтитул 2"/>
          <p:cNvSpPr>
            <a:spLocks noGrp="1"/>
          </p:cNvSpPr>
          <p:nvPr>
            <p:ph type="ftr" sz="quarter" idx="11"/>
          </p:nvPr>
        </p:nvSpPr>
        <p:spPr/>
        <p:txBody>
          <a:bodyPr/>
          <a:lstStyle>
            <a:lvl1pPr>
              <a:defRPr/>
            </a:lvl1pPr>
          </a:lstStyle>
          <a:p>
            <a:pPr>
              <a:defRPr/>
            </a:pPr>
            <a:endParaRPr lang="ru-RU"/>
          </a:p>
        </p:txBody>
      </p:sp>
      <p:sp>
        <p:nvSpPr>
          <p:cNvPr id="4" name="Номер слайда 22"/>
          <p:cNvSpPr>
            <a:spLocks noGrp="1"/>
          </p:cNvSpPr>
          <p:nvPr>
            <p:ph type="sldNum" sz="quarter" idx="12"/>
          </p:nvPr>
        </p:nvSpPr>
        <p:spPr/>
        <p:txBody>
          <a:bodyPr/>
          <a:lstStyle>
            <a:lvl1pPr>
              <a:defRPr/>
            </a:lvl1pPr>
          </a:lstStyle>
          <a:p>
            <a:pPr>
              <a:defRPr/>
            </a:pPr>
            <a:fld id="{957E7ADA-4BEE-4590-880B-29EDCD668FDB}"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5"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6" name="Скругленный прямоугольник 8"/>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914400" y="273050"/>
            <a:ext cx="7772400" cy="1143000"/>
          </a:xfrm>
        </p:spPr>
        <p:txBody>
          <a:bodyPr/>
          <a:lstStyle>
            <a:lvl1pPr algn="l">
              <a:buNone/>
              <a:defRPr sz="4000" b="0"/>
            </a:lvl1pPr>
          </a:lstStyle>
          <a:p>
            <a:r>
              <a:rPr lang="ru-RU" smtClean="0"/>
              <a:t>Образец заголовка</a:t>
            </a:r>
            <a:endParaRPr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ru-RU" smtClean="0"/>
              <a:t>Образец текста</a:t>
            </a:r>
          </a:p>
        </p:txBody>
      </p:sp>
      <p:sp>
        <p:nvSpPr>
          <p:cNvPr id="11" name="Объект 10"/>
          <p:cNvSpPr>
            <a:spLocks noGrp="1"/>
          </p:cNvSpPr>
          <p:nvPr>
            <p:ph sz="quarter" idx="1"/>
          </p:nvPr>
        </p:nvSpPr>
        <p:spPr>
          <a:xfrm>
            <a:off x="2971800" y="1600200"/>
            <a:ext cx="5715000" cy="4495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4"/>
          <p:cNvSpPr>
            <a:spLocks noGrp="1"/>
          </p:cNvSpPr>
          <p:nvPr>
            <p:ph type="dt" sz="half" idx="10"/>
          </p:nvPr>
        </p:nvSpPr>
        <p:spPr/>
        <p:txBody>
          <a:bodyPr/>
          <a:lstStyle>
            <a:lvl1pPr>
              <a:defRPr/>
            </a:lvl1pPr>
          </a:lstStyle>
          <a:p>
            <a:pPr>
              <a:defRPr/>
            </a:pPr>
            <a:fld id="{A3439374-D9ED-451C-92B4-22FAA3944EC5}" type="datetimeFigureOut">
              <a:rPr lang="ru-RU"/>
              <a:pPr>
                <a:defRPr/>
              </a:pPr>
              <a:t>17.05.2020</a:t>
            </a:fld>
            <a:endParaRPr lang="ru-RU"/>
          </a:p>
        </p:txBody>
      </p:sp>
      <p:sp>
        <p:nvSpPr>
          <p:cNvPr id="8" name="Нижний колонтитул 5"/>
          <p:cNvSpPr>
            <a:spLocks noGrp="1"/>
          </p:cNvSpPr>
          <p:nvPr>
            <p:ph type="ftr" sz="quarter" idx="11"/>
          </p:nvPr>
        </p:nvSpPr>
        <p:spPr/>
        <p:txBody>
          <a:bodyPr/>
          <a:lstStyle>
            <a:lvl1pPr>
              <a:defRPr/>
            </a:lvl1pPr>
          </a:lstStyle>
          <a:p>
            <a:pPr>
              <a:defRPr/>
            </a:pPr>
            <a:endParaRPr lang="ru-RU"/>
          </a:p>
        </p:txBody>
      </p:sp>
      <p:sp>
        <p:nvSpPr>
          <p:cNvPr id="9" name="Номер слайда 6"/>
          <p:cNvSpPr>
            <a:spLocks noGrp="1"/>
          </p:cNvSpPr>
          <p:nvPr>
            <p:ph type="sldNum" sz="quarter" idx="12"/>
          </p:nvPr>
        </p:nvSpPr>
        <p:spPr/>
        <p:txBody>
          <a:bodyPr/>
          <a:lstStyle>
            <a:lvl1pPr>
              <a:defRPr/>
            </a:lvl1pPr>
          </a:lstStyle>
          <a:p>
            <a:pPr>
              <a:defRPr/>
            </a:pPr>
            <a:fld id="{CDD1FE25-E6FD-481F-9360-5AD0B5E600B2}"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5" name="Прямоугольник 10"/>
          <p:cNvSpPr/>
          <p:nvPr/>
        </p:nvSpPr>
        <p:spPr>
          <a:xfrm flipV="1">
            <a:off x="68263" y="4683125"/>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Прямоугольник 11"/>
          <p:cNvSpPr/>
          <p:nvPr/>
        </p:nvSpPr>
        <p:spPr>
          <a:xfrm>
            <a:off x="68263" y="4649788"/>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Прямоугольник 12"/>
          <p:cNvSpPr/>
          <p:nvPr/>
        </p:nvSpPr>
        <p:spPr>
          <a:xfrm>
            <a:off x="68263" y="4773613"/>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lang="ru-RU" smtClean="0"/>
              <a:t>Образец заголовка</a:t>
            </a:r>
            <a:endParaRPr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ru-RU" smtClean="0"/>
              <a:t>Образец текста</a:t>
            </a:r>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ru-RU" noProof="0" smtClean="0"/>
              <a:t>Вставка рисунка</a:t>
            </a:r>
            <a:endParaRPr lang="en-US" noProof="0" dirty="0"/>
          </a:p>
        </p:txBody>
      </p:sp>
      <p:sp>
        <p:nvSpPr>
          <p:cNvPr id="8" name="Дата 4"/>
          <p:cNvSpPr>
            <a:spLocks noGrp="1"/>
          </p:cNvSpPr>
          <p:nvPr>
            <p:ph type="dt" sz="half" idx="10"/>
          </p:nvPr>
        </p:nvSpPr>
        <p:spPr/>
        <p:txBody>
          <a:bodyPr/>
          <a:lstStyle>
            <a:lvl1pPr>
              <a:defRPr/>
            </a:lvl1pPr>
          </a:lstStyle>
          <a:p>
            <a:pPr>
              <a:defRPr/>
            </a:pPr>
            <a:fld id="{1803BC61-3FDE-40BE-843D-F402719EAE2C}" type="datetimeFigureOut">
              <a:rPr lang="ru-RU"/>
              <a:pPr>
                <a:defRPr/>
              </a:pPr>
              <a:t>17.05.2020</a:t>
            </a:fld>
            <a:endParaRPr lang="ru-RU"/>
          </a:p>
        </p:txBody>
      </p:sp>
      <p:sp>
        <p:nvSpPr>
          <p:cNvPr id="9" name="Нижний колонтитул 5"/>
          <p:cNvSpPr>
            <a:spLocks noGrp="1"/>
          </p:cNvSpPr>
          <p:nvPr>
            <p:ph type="ftr" sz="quarter" idx="11"/>
          </p:nvPr>
        </p:nvSpPr>
        <p:spPr>
          <a:xfrm>
            <a:off x="914400" y="6172200"/>
            <a:ext cx="3886200" cy="457200"/>
          </a:xfrm>
        </p:spPr>
        <p:txBody>
          <a:bodyPr/>
          <a:lstStyle>
            <a:lvl1pPr>
              <a:defRPr/>
            </a:lvl1pPr>
          </a:lstStyle>
          <a:p>
            <a:pPr>
              <a:defRPr/>
            </a:pPr>
            <a:endParaRPr lang="ru-RU"/>
          </a:p>
        </p:txBody>
      </p:sp>
      <p:sp>
        <p:nvSpPr>
          <p:cNvPr id="10" name="Номер слайда 6"/>
          <p:cNvSpPr>
            <a:spLocks noGrp="1"/>
          </p:cNvSpPr>
          <p:nvPr>
            <p:ph type="sldNum" sz="quarter" idx="12"/>
          </p:nvPr>
        </p:nvSpPr>
        <p:spPr>
          <a:xfrm>
            <a:off x="146050" y="6208713"/>
            <a:ext cx="457200" cy="457200"/>
          </a:xfrm>
        </p:spPr>
        <p:txBody>
          <a:bodyPr/>
          <a:lstStyle>
            <a:lvl1pPr>
              <a:defRPr/>
            </a:lvl1pPr>
          </a:lstStyle>
          <a:p>
            <a:pPr>
              <a:defRPr/>
            </a:pPr>
            <a:fld id="{D51A01E2-604E-4953-A867-03376CD31D38}"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useBgFill="1">
        <p:nvSpPr>
          <p:cNvPr id="8" name="Скругленный прямоугольник 7"/>
          <p:cNvSpPr/>
          <p:nvPr/>
        </p:nvSpPr>
        <p:spPr>
          <a:xfrm>
            <a:off x="63500"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28" name="Заголовок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ru-RU" smtClean="0"/>
              <a:t>Образец заголовка</a:t>
            </a:r>
            <a:endParaRPr lang="en-US" smtClean="0"/>
          </a:p>
        </p:txBody>
      </p:sp>
      <p:sp>
        <p:nvSpPr>
          <p:cNvPr id="1029" name="Текст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fontAlgn="auto" latinLnBrk="0" hangingPunct="1">
              <a:spcBef>
                <a:spcPts val="0"/>
              </a:spcBef>
              <a:spcAft>
                <a:spcPts val="0"/>
              </a:spcAft>
              <a:defRPr kumimoji="0" sz="1400" smtClean="0">
                <a:solidFill>
                  <a:schemeClr val="tx2"/>
                </a:solidFill>
                <a:latin typeface="+mn-lt"/>
                <a:cs typeface="+mn-cs"/>
              </a:defRPr>
            </a:lvl1pPr>
          </a:lstStyle>
          <a:p>
            <a:pPr>
              <a:defRPr/>
            </a:pPr>
            <a:fld id="{4A0D5429-E1E9-43FF-B8A5-2AAC83069932}" type="datetimeFigureOut">
              <a:rPr lang="ru-RU"/>
              <a:pPr>
                <a:defRPr/>
              </a:pPr>
              <a:t>17.05.2020</a:t>
            </a:fld>
            <a:endParaRPr 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fontAlgn="auto" latinLnBrk="0" hangingPunct="1">
              <a:spcBef>
                <a:spcPts val="0"/>
              </a:spcBef>
              <a:spcAft>
                <a:spcPts val="0"/>
              </a:spcAft>
              <a:defRPr kumimoji="0" sz="1400">
                <a:solidFill>
                  <a:schemeClr val="tx2"/>
                </a:solidFill>
                <a:latin typeface="+mn-lt"/>
                <a:cs typeface="+mn-cs"/>
              </a:defRPr>
            </a:lvl1pPr>
          </a:lstStyle>
          <a:p>
            <a:pPr>
              <a:defRPr/>
            </a:pPr>
            <a:endParaRPr lang="ru-RU"/>
          </a:p>
        </p:txBody>
      </p:sp>
      <p:sp>
        <p:nvSpPr>
          <p:cNvPr id="23" name="Номер слайда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fontAlgn="auto" latinLnBrk="0" hangingPunct="1">
              <a:spcBef>
                <a:spcPts val="0"/>
              </a:spcBef>
              <a:spcAft>
                <a:spcPts val="0"/>
              </a:spcAft>
              <a:defRPr kumimoji="0" sz="1400" smtClean="0">
                <a:solidFill>
                  <a:srgbClr val="FFFFFF"/>
                </a:solidFill>
                <a:latin typeface="+mj-lt"/>
                <a:ea typeface="+mj-ea"/>
                <a:cs typeface="+mj-cs"/>
              </a:defRPr>
            </a:lvl1pPr>
          </a:lstStyle>
          <a:p>
            <a:pPr>
              <a:defRPr/>
            </a:pPr>
            <a:fld id="{305EF946-10BB-4A39-A828-3A4FF50309F6}"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74" r:id="rId8"/>
    <p:sldLayoutId id="2147483675" r:id="rId9"/>
    <p:sldLayoutId id="2147483666" r:id="rId10"/>
    <p:sldLayoutId id="2147483665" r:id="rId11"/>
  </p:sldLayoutIdLst>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Calibri" pitchFamily="34" charset="0"/>
        </a:defRPr>
      </a:lvl2pPr>
      <a:lvl3pPr algn="l" rtl="0" fontAlgn="base">
        <a:spcBef>
          <a:spcPct val="0"/>
        </a:spcBef>
        <a:spcAft>
          <a:spcPct val="0"/>
        </a:spcAft>
        <a:defRPr sz="4000">
          <a:solidFill>
            <a:schemeClr val="tx2"/>
          </a:solidFill>
          <a:latin typeface="Calibri" pitchFamily="34" charset="0"/>
        </a:defRPr>
      </a:lvl3pPr>
      <a:lvl4pPr algn="l" rtl="0" fontAlgn="base">
        <a:spcBef>
          <a:spcPct val="0"/>
        </a:spcBef>
        <a:spcAft>
          <a:spcPct val="0"/>
        </a:spcAft>
        <a:defRPr sz="4000">
          <a:solidFill>
            <a:schemeClr val="tx2"/>
          </a:solidFill>
          <a:latin typeface="Calibri" pitchFamily="34" charset="0"/>
        </a:defRPr>
      </a:lvl4pPr>
      <a:lvl5pPr algn="l" rtl="0" fontAlgn="base">
        <a:spcBef>
          <a:spcPct val="0"/>
        </a:spcBef>
        <a:spcAft>
          <a:spcPct val="0"/>
        </a:spcAft>
        <a:defRPr sz="4000">
          <a:solidFill>
            <a:schemeClr val="tx2"/>
          </a:solidFill>
          <a:latin typeface="Calibri" pitchFamily="34" charset="0"/>
        </a:defRPr>
      </a:lvl5pPr>
      <a:lvl6pPr marL="457200" algn="l" rtl="0" fontAlgn="base">
        <a:spcBef>
          <a:spcPct val="0"/>
        </a:spcBef>
        <a:spcAft>
          <a:spcPct val="0"/>
        </a:spcAft>
        <a:defRPr sz="4000">
          <a:solidFill>
            <a:schemeClr val="tx2"/>
          </a:solidFill>
          <a:latin typeface="Calibri" pitchFamily="34" charset="0"/>
        </a:defRPr>
      </a:lvl6pPr>
      <a:lvl7pPr marL="914400" algn="l" rtl="0" fontAlgn="base">
        <a:spcBef>
          <a:spcPct val="0"/>
        </a:spcBef>
        <a:spcAft>
          <a:spcPct val="0"/>
        </a:spcAft>
        <a:defRPr sz="4000">
          <a:solidFill>
            <a:schemeClr val="tx2"/>
          </a:solidFill>
          <a:latin typeface="Calibri" pitchFamily="34" charset="0"/>
        </a:defRPr>
      </a:lvl7pPr>
      <a:lvl8pPr marL="1371600" algn="l" rtl="0" fontAlgn="base">
        <a:spcBef>
          <a:spcPct val="0"/>
        </a:spcBef>
        <a:spcAft>
          <a:spcPct val="0"/>
        </a:spcAft>
        <a:defRPr sz="4000">
          <a:solidFill>
            <a:schemeClr val="tx2"/>
          </a:solidFill>
          <a:latin typeface="Calibri" pitchFamily="34" charset="0"/>
        </a:defRPr>
      </a:lvl8pPr>
      <a:lvl9pPr marL="1828800" algn="l" rtl="0" fontAlgn="base">
        <a:spcBef>
          <a:spcPct val="0"/>
        </a:spcBef>
        <a:spcAft>
          <a:spcPct val="0"/>
        </a:spcAft>
        <a:defRPr sz="4000">
          <a:solidFill>
            <a:schemeClr val="tx2"/>
          </a:solidFill>
          <a:latin typeface="Calibri" pitchFamily="34" charset="0"/>
        </a:defRPr>
      </a:lvl9pPr>
    </p:titleStyle>
    <p:bodyStyle>
      <a:lvl1pPr marL="273050" indent="-273050" algn="l" rtl="0" fontAlgn="base">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fontAlgn="base">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fontAlgn="base">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fontAlgn="base">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fontAlgn="base">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707904" y="3200400"/>
            <a:ext cx="4824536" cy="1600200"/>
          </a:xfrm>
        </p:spPr>
        <p:txBody>
          <a:bodyPr>
            <a:normAutofit fontScale="85000" lnSpcReduction="20000"/>
            <a:scene3d>
              <a:camera prst="orthographicFront"/>
              <a:lightRig rig="flat" dir="tl">
                <a:rot lat="0" lon="0" rev="6600000"/>
              </a:lightRig>
            </a:scene3d>
            <a:sp3d extrusionH="25400" contourW="8890">
              <a:bevelT w="38100" h="31750"/>
              <a:contourClr>
                <a:schemeClr val="accent2">
                  <a:shade val="75000"/>
                </a:schemeClr>
              </a:contourClr>
            </a:sp3d>
          </a:bodyPr>
          <a:lstStyle/>
          <a:p>
            <a:pPr fontAlgn="auto">
              <a:spcBef>
                <a:spcPts val="580"/>
              </a:spcBef>
              <a:spcAft>
                <a:spcPts val="0"/>
              </a:spcAft>
              <a:buFont typeface="Wingdings 2"/>
              <a:buNone/>
              <a:defRPr/>
            </a:pP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Задание </a:t>
            </a: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2. </a:t>
            </a:r>
          </a:p>
          <a:p>
            <a:pPr fontAlgn="auto">
              <a:spcBef>
                <a:spcPts val="580"/>
              </a:spcBef>
              <a:spcAft>
                <a:spcPts val="0"/>
              </a:spcAft>
              <a:buFont typeface="Wingdings 2"/>
              <a:buNone/>
              <a:defRPr/>
            </a:pP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Средства связи предложений в тексте.</a:t>
            </a:r>
            <a:b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3314" name="Заголовок 1"/>
          <p:cNvSpPr>
            <a:spLocks noGrp="1"/>
          </p:cNvSpPr>
          <p:nvPr>
            <p:ph type="ctrTitle"/>
          </p:nvPr>
        </p:nvSpPr>
        <p:spPr>
          <a:xfrm>
            <a:off x="457200" y="1506538"/>
            <a:ext cx="8229600" cy="1470025"/>
          </a:xfrm>
        </p:spPr>
        <p:txBody>
          <a:bodyPr/>
          <a:lstStyle/>
          <a:p>
            <a:r>
              <a:rPr lang="ru-RU" b="1" smtClean="0"/>
              <a:t>Подготовка к ЕГЭ</a:t>
            </a:r>
            <a:endParaRPr lang="ru-RU"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507288" cy="562074"/>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Aft>
                <a:spcPts val="0"/>
              </a:spcAft>
              <a:defRPr/>
            </a:pP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Разряды </a:t>
            </a: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частиц</a:t>
            </a: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aphicFrame>
        <p:nvGraphicFramePr>
          <p:cNvPr id="4" name="Объект 3"/>
          <p:cNvGraphicFramePr>
            <a:graphicFrameLocks noGrp="1"/>
          </p:cNvGraphicFramePr>
          <p:nvPr>
            <p:ph sz="quarter" idx="1"/>
          </p:nvPr>
        </p:nvGraphicFramePr>
        <p:xfrm>
          <a:off x="323850" y="836613"/>
          <a:ext cx="8640763" cy="5819775"/>
        </p:xfrm>
        <a:graphic>
          <a:graphicData uri="http://schemas.openxmlformats.org/drawingml/2006/table">
            <a:tbl>
              <a:tblPr/>
              <a:tblGrid>
                <a:gridCol w="3240088"/>
                <a:gridCol w="5400675"/>
              </a:tblGrid>
              <a:tr h="444500">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отрицание</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не, ни, вовсе не, далеко не, отнюдь не</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4500">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вопрос</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неужели, разве, ли (ль)</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4500">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указание</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вот, вон, это</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8038">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уточнение</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именно, как раз, прямо, точно, точь-в-точь</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8038">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ограничение, выделение</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только, лишь, исключительно, почти, единственно, -то</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4500">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восклицательные</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что за, ну и, как</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8038">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усиление</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даже, же, ни, ведь, уж, всё, всё-таки, ну</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8038">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сомнение</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едва ли, вряд ли.</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8038">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смягчение требования</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-ка</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908720"/>
            <a:ext cx="8507288" cy="562074"/>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Aft>
                <a:spcPts val="0"/>
              </a:spcAft>
              <a:defRPr/>
            </a:pP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Вводные слова и конструкции, часто встречающиеся во 2-м </a:t>
            </a: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задании:</a:t>
            </a: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t>
            </a:r>
          </a:p>
        </p:txBody>
      </p:sp>
      <p:sp>
        <p:nvSpPr>
          <p:cNvPr id="3" name="Объект 2"/>
          <p:cNvSpPr>
            <a:spLocks noGrp="1"/>
          </p:cNvSpPr>
          <p:nvPr>
            <p:ph sz="quarter" idx="1"/>
          </p:nvPr>
        </p:nvSpPr>
        <p:spPr>
          <a:xfrm>
            <a:off x="323850" y="1628775"/>
            <a:ext cx="8362950" cy="4608513"/>
          </a:xfrm>
        </p:spPr>
        <p:txBody>
          <a:bodyPr>
            <a:normAutofit fontScale="85000" lnSpcReduction="20000"/>
          </a:bodyPr>
          <a:lstStyle/>
          <a:p>
            <a:pPr marL="0" indent="0" fontAlgn="auto">
              <a:spcBef>
                <a:spcPts val="580"/>
              </a:spcBef>
              <a:spcAft>
                <a:spcPts val="0"/>
              </a:spcAft>
              <a:buFont typeface="Wingdings 2"/>
              <a:buNone/>
              <a:defRPr/>
            </a:pPr>
            <a:r>
              <a:rPr lang="ru-RU" b="1" dirty="0">
                <a:solidFill>
                  <a:srgbClr val="FF0000"/>
                </a:solidFill>
              </a:rPr>
              <a:t>Кроме того </a:t>
            </a:r>
            <a:r>
              <a:rPr lang="ru-RU" b="1" dirty="0"/>
              <a:t>– конструкция используется, когда автор хочет дополнить ранее высказанную мысль. </a:t>
            </a:r>
            <a:br>
              <a:rPr lang="ru-RU" b="1" dirty="0"/>
            </a:br>
            <a:r>
              <a:rPr lang="ru-RU" b="1" dirty="0">
                <a:solidFill>
                  <a:srgbClr val="FF0000"/>
                </a:solidFill>
              </a:rPr>
              <a:t>Другими словами, иными словами </a:t>
            </a:r>
            <a:r>
              <a:rPr lang="ru-RU" b="1" dirty="0"/>
              <a:t>– конструкция используется, если автор хочет сказать уже высказанную мысль иначе (более понятно). </a:t>
            </a:r>
            <a:br>
              <a:rPr lang="ru-RU" b="1" dirty="0"/>
            </a:br>
            <a:r>
              <a:rPr lang="ru-RU" b="1" dirty="0">
                <a:solidFill>
                  <a:srgbClr val="FF0000"/>
                </a:solidFill>
              </a:rPr>
              <a:t>Итак, таким образом, следовательно </a:t>
            </a:r>
            <a:r>
              <a:rPr lang="ru-RU" b="1" dirty="0"/>
              <a:t>– автор использует данные вводные слова для подведения итога рассуждениям. </a:t>
            </a:r>
            <a:br>
              <a:rPr lang="ru-RU" b="1" dirty="0"/>
            </a:br>
            <a:r>
              <a:rPr lang="ru-RU" b="1" dirty="0">
                <a:solidFill>
                  <a:srgbClr val="FF0000"/>
                </a:solidFill>
              </a:rPr>
              <a:t>Конечно, разумеется, безусловно </a:t>
            </a:r>
            <a:r>
              <a:rPr lang="ru-RU" b="1" dirty="0"/>
              <a:t>– указывают на степень уверенности в сказанных словах. </a:t>
            </a:r>
            <a:br>
              <a:rPr lang="ru-RU" b="1" dirty="0"/>
            </a:br>
            <a:r>
              <a:rPr lang="ru-RU" b="1" dirty="0">
                <a:solidFill>
                  <a:srgbClr val="FF0000"/>
                </a:solidFill>
              </a:rPr>
              <a:t>Например, так </a:t>
            </a:r>
            <a:r>
              <a:rPr lang="ru-RU" b="1" dirty="0"/>
              <a:t>– вводные слова, которые используются для пояснения мысли. </a:t>
            </a:r>
            <a:br>
              <a:rPr lang="ru-RU" b="1" dirty="0"/>
            </a:br>
            <a:r>
              <a:rPr lang="ru-RU" b="1" dirty="0">
                <a:solidFill>
                  <a:srgbClr val="FF0000"/>
                </a:solidFill>
              </a:rPr>
              <a:t>Наоборот</a:t>
            </a:r>
            <a:r>
              <a:rPr lang="ru-RU" b="1" dirty="0"/>
              <a:t> – вводное слово, употребляющееся для противопоставления одного предложения другому. </a:t>
            </a:r>
            <a:br>
              <a:rPr lang="ru-RU" b="1" dirty="0"/>
            </a:br>
            <a:r>
              <a:rPr lang="ru-RU" b="1" dirty="0">
                <a:solidFill>
                  <a:srgbClr val="FF0000"/>
                </a:solidFill>
              </a:rPr>
              <a:t>Во-первых, во-вторых, с одной </a:t>
            </a:r>
            <a:r>
              <a:rPr lang="ru-RU" b="1" dirty="0" smtClean="0">
                <a:solidFill>
                  <a:srgbClr val="FF0000"/>
                </a:solidFill>
              </a:rPr>
              <a:t>стороны (с другой стороны) </a:t>
            </a:r>
            <a:r>
              <a:rPr lang="ru-RU" b="1" dirty="0"/>
              <a:t>– автор указывает порядок следования мыслей. </a:t>
            </a:r>
          </a:p>
          <a:p>
            <a:pPr marL="274320" indent="-274320" fontAlgn="auto">
              <a:spcBef>
                <a:spcPts val="580"/>
              </a:spcBef>
              <a:spcAft>
                <a:spcPts val="0"/>
              </a:spcAft>
              <a:buFont typeface="Wingdings 2"/>
              <a:buChar char=""/>
              <a:defRPr/>
            </a:pPr>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107950" y="260350"/>
          <a:ext cx="8785225" cy="6550025"/>
        </p:xfrm>
        <a:graphic>
          <a:graphicData uri="http://schemas.openxmlformats.org/drawingml/2006/table">
            <a:tbl>
              <a:tblPr firstRow="1" firstCol="1" bandRow="1">
                <a:tableStyleId>{5940675A-B579-460E-94D1-54222C63F5DA}</a:tableStyleId>
              </a:tblPr>
              <a:tblGrid>
                <a:gridCol w="3436106"/>
                <a:gridCol w="5348869"/>
              </a:tblGrid>
              <a:tr h="496497">
                <a:tc>
                  <a:txBody>
                    <a:bodyPr/>
                    <a:lstStyle/>
                    <a:p>
                      <a:pPr algn="ctr">
                        <a:lnSpc>
                          <a:spcPct val="115000"/>
                        </a:lnSpc>
                        <a:spcAft>
                          <a:spcPts val="0"/>
                        </a:spcAft>
                      </a:pPr>
                      <a:r>
                        <a:rPr lang="ru-RU" sz="1800" b="1" dirty="0">
                          <a:solidFill>
                            <a:srgbClr val="FF0000"/>
                          </a:solidFill>
                          <a:effectLst/>
                        </a:rPr>
                        <a:t>Вводное слово, союз, частица, наречие</a:t>
                      </a:r>
                      <a:endParaRPr lang="ru-RU" sz="1800" b="1" dirty="0">
                        <a:solidFill>
                          <a:srgbClr val="FF0000"/>
                        </a:solidFill>
                        <a:effectLst/>
                        <a:latin typeface="Calibri"/>
                        <a:ea typeface="Times New Roman"/>
                        <a:cs typeface="Times New Roman"/>
                      </a:endParaRPr>
                    </a:p>
                  </a:txBody>
                  <a:tcPr marL="142875" marR="142875" marT="95250" marB="95250"/>
                </a:tc>
                <a:tc>
                  <a:txBody>
                    <a:bodyPr/>
                    <a:lstStyle/>
                    <a:p>
                      <a:pPr algn="ctr">
                        <a:lnSpc>
                          <a:spcPct val="115000"/>
                        </a:lnSpc>
                        <a:spcAft>
                          <a:spcPts val="0"/>
                        </a:spcAft>
                      </a:pPr>
                      <a:r>
                        <a:rPr lang="ru-RU" sz="1800" b="1" dirty="0">
                          <a:solidFill>
                            <a:srgbClr val="FF0000"/>
                          </a:solidFill>
                          <a:effectLst/>
                        </a:rPr>
                        <a:t>Когда используется ? (отношения между предложениями текста)</a:t>
                      </a:r>
                      <a:endParaRPr lang="ru-RU" sz="1800" b="1" dirty="0">
                        <a:solidFill>
                          <a:srgbClr val="FF0000"/>
                        </a:solidFill>
                        <a:effectLst/>
                        <a:latin typeface="Calibri"/>
                        <a:ea typeface="Times New Roman"/>
                        <a:cs typeface="Times New Roman"/>
                      </a:endParaRPr>
                    </a:p>
                  </a:txBody>
                  <a:tcPr marL="142875" marR="142875" marT="95250" marB="95250"/>
                </a:tc>
              </a:tr>
              <a:tr h="386430">
                <a:tc>
                  <a:txBody>
                    <a:bodyPr/>
                    <a:lstStyle/>
                    <a:p>
                      <a:pPr algn="l">
                        <a:lnSpc>
                          <a:spcPct val="115000"/>
                        </a:lnSpc>
                        <a:spcAft>
                          <a:spcPts val="0"/>
                        </a:spcAft>
                      </a:pPr>
                      <a:r>
                        <a:rPr lang="ru-RU" sz="1800" dirty="0">
                          <a:effectLst/>
                        </a:rPr>
                        <a:t>ИНЫМИ СЛОВАМИ, ДРУГИМИ СЛОВАМИ</a:t>
                      </a:r>
                      <a:endParaRPr lang="ru-RU" sz="1800" dirty="0">
                        <a:effectLst/>
                        <a:latin typeface="Calibri"/>
                        <a:ea typeface="Times New Roman"/>
                        <a:cs typeface="Times New Roman"/>
                      </a:endParaRPr>
                    </a:p>
                  </a:txBody>
                  <a:tcPr marL="72933" marR="72933" marT="48622" marB="48622"/>
                </a:tc>
                <a:tc>
                  <a:txBody>
                    <a:bodyPr/>
                    <a:lstStyle/>
                    <a:p>
                      <a:pPr algn="l">
                        <a:lnSpc>
                          <a:spcPct val="115000"/>
                        </a:lnSpc>
                        <a:spcAft>
                          <a:spcPts val="0"/>
                        </a:spcAft>
                      </a:pPr>
                      <a:r>
                        <a:rPr lang="ru-RU" sz="1800" dirty="0">
                          <a:effectLst/>
                        </a:rPr>
                        <a:t>Применяется тогда, когда автор текста хочет сказать то же самое, но понятнее.</a:t>
                      </a:r>
                      <a:endParaRPr lang="ru-RU" sz="1800" dirty="0">
                        <a:effectLst/>
                        <a:latin typeface="Calibri"/>
                        <a:ea typeface="Times New Roman"/>
                        <a:cs typeface="Times New Roman"/>
                      </a:endParaRPr>
                    </a:p>
                  </a:txBody>
                  <a:tcPr marL="72933" marR="72933" marT="48622" marB="48622"/>
                </a:tc>
              </a:tr>
              <a:tr h="519416">
                <a:tc>
                  <a:txBody>
                    <a:bodyPr/>
                    <a:lstStyle/>
                    <a:p>
                      <a:pPr algn="l">
                        <a:lnSpc>
                          <a:spcPct val="115000"/>
                        </a:lnSpc>
                        <a:spcAft>
                          <a:spcPts val="0"/>
                        </a:spcAft>
                      </a:pPr>
                      <a:r>
                        <a:rPr lang="ru-RU" sz="1800">
                          <a:effectLst/>
                        </a:rPr>
                        <a:t>КРОМЕ ТОГО</a:t>
                      </a:r>
                      <a:endParaRPr lang="ru-RU" sz="1800">
                        <a:effectLst/>
                        <a:latin typeface="Calibri"/>
                        <a:ea typeface="Times New Roman"/>
                        <a:cs typeface="Times New Roman"/>
                      </a:endParaRPr>
                    </a:p>
                  </a:txBody>
                  <a:tcPr marL="72933" marR="72933" marT="48622" marB="48622"/>
                </a:tc>
                <a:tc>
                  <a:txBody>
                    <a:bodyPr/>
                    <a:lstStyle/>
                    <a:p>
                      <a:pPr algn="l">
                        <a:lnSpc>
                          <a:spcPct val="115000"/>
                        </a:lnSpc>
                        <a:spcAft>
                          <a:spcPts val="0"/>
                        </a:spcAft>
                      </a:pPr>
                      <a:r>
                        <a:rPr lang="ru-RU" sz="1800">
                          <a:effectLst/>
                        </a:rPr>
                        <a:t>Употребляется, когда необходимо дополнить сказанное некоторыми, по мнению автора, важными мыслями или обстоятельствами.</a:t>
                      </a:r>
                      <a:endParaRPr lang="ru-RU" sz="1800">
                        <a:effectLst/>
                        <a:latin typeface="Calibri"/>
                        <a:ea typeface="Times New Roman"/>
                        <a:cs typeface="Times New Roman"/>
                      </a:endParaRPr>
                    </a:p>
                  </a:txBody>
                  <a:tcPr marL="72933" marR="72933" marT="48622" marB="48622"/>
                </a:tc>
              </a:tr>
              <a:tr h="386430">
                <a:tc>
                  <a:txBody>
                    <a:bodyPr/>
                    <a:lstStyle/>
                    <a:p>
                      <a:pPr algn="l">
                        <a:lnSpc>
                          <a:spcPct val="115000"/>
                        </a:lnSpc>
                        <a:spcAft>
                          <a:spcPts val="0"/>
                        </a:spcAft>
                      </a:pPr>
                      <a:r>
                        <a:rPr lang="ru-RU" sz="1800">
                          <a:effectLst/>
                        </a:rPr>
                        <a:t>ТАКИМ ОБРАЗОМ, ИТАК, СЛЕДОВАТЕЛЬНО</a:t>
                      </a:r>
                      <a:endParaRPr lang="ru-RU" sz="1800">
                        <a:effectLst/>
                        <a:latin typeface="Calibri"/>
                        <a:ea typeface="Times New Roman"/>
                        <a:cs typeface="Times New Roman"/>
                      </a:endParaRPr>
                    </a:p>
                  </a:txBody>
                  <a:tcPr marL="72933" marR="72933" marT="48622" marB="48622"/>
                </a:tc>
                <a:tc>
                  <a:txBody>
                    <a:bodyPr/>
                    <a:lstStyle/>
                    <a:p>
                      <a:pPr algn="l">
                        <a:lnSpc>
                          <a:spcPct val="115000"/>
                        </a:lnSpc>
                        <a:spcAft>
                          <a:spcPts val="0"/>
                        </a:spcAft>
                      </a:pPr>
                      <a:r>
                        <a:rPr lang="ru-RU" sz="1800">
                          <a:effectLst/>
                        </a:rPr>
                        <a:t>Используются, когда автор текста подводит итог своим рассуждениям.</a:t>
                      </a:r>
                      <a:endParaRPr lang="ru-RU" sz="1800">
                        <a:effectLst/>
                        <a:latin typeface="Calibri"/>
                        <a:ea typeface="Times New Roman"/>
                        <a:cs typeface="Times New Roman"/>
                      </a:endParaRPr>
                    </a:p>
                  </a:txBody>
                  <a:tcPr marL="72933" marR="72933" marT="48622" marB="48622"/>
                </a:tc>
              </a:tr>
              <a:tr h="386430">
                <a:tc>
                  <a:txBody>
                    <a:bodyPr/>
                    <a:lstStyle/>
                    <a:p>
                      <a:pPr algn="l">
                        <a:lnSpc>
                          <a:spcPct val="115000"/>
                        </a:lnSpc>
                        <a:spcAft>
                          <a:spcPts val="0"/>
                        </a:spcAft>
                      </a:pPr>
                      <a:r>
                        <a:rPr lang="ru-RU" sz="1800">
                          <a:effectLst/>
                        </a:rPr>
                        <a:t>НАПРИМЕР, ТАК</a:t>
                      </a:r>
                      <a:endParaRPr lang="ru-RU" sz="1800">
                        <a:effectLst/>
                        <a:latin typeface="Calibri"/>
                        <a:ea typeface="Times New Roman"/>
                        <a:cs typeface="Times New Roman"/>
                      </a:endParaRPr>
                    </a:p>
                  </a:txBody>
                  <a:tcPr marL="72933" marR="72933" marT="48622" marB="48622"/>
                </a:tc>
                <a:tc>
                  <a:txBody>
                    <a:bodyPr/>
                    <a:lstStyle/>
                    <a:p>
                      <a:pPr algn="l">
                        <a:lnSpc>
                          <a:spcPct val="115000"/>
                        </a:lnSpc>
                        <a:spcAft>
                          <a:spcPts val="0"/>
                        </a:spcAft>
                      </a:pPr>
                      <a:r>
                        <a:rPr lang="ru-RU" sz="1800">
                          <a:effectLst/>
                        </a:rPr>
                        <a:t>Используются тогда, когда автор хочет пояснить то, о чём он говорил прежде.</a:t>
                      </a:r>
                      <a:endParaRPr lang="ru-RU" sz="1800">
                        <a:effectLst/>
                        <a:latin typeface="Calibri"/>
                        <a:ea typeface="Times New Roman"/>
                        <a:cs typeface="Times New Roman"/>
                      </a:endParaRPr>
                    </a:p>
                  </a:txBody>
                  <a:tcPr marL="72933" marR="72933" marT="48622" marB="48622"/>
                </a:tc>
              </a:tr>
              <a:tr h="386430">
                <a:tc>
                  <a:txBody>
                    <a:bodyPr/>
                    <a:lstStyle/>
                    <a:p>
                      <a:pPr algn="l">
                        <a:lnSpc>
                          <a:spcPct val="115000"/>
                        </a:lnSpc>
                        <a:spcAft>
                          <a:spcPts val="0"/>
                        </a:spcAft>
                      </a:pPr>
                      <a:r>
                        <a:rPr lang="ru-RU" sz="1800">
                          <a:effectLst/>
                        </a:rPr>
                        <a:t>НАОБОРОТ</a:t>
                      </a:r>
                      <a:endParaRPr lang="ru-RU" sz="1800">
                        <a:effectLst/>
                        <a:latin typeface="Calibri"/>
                        <a:ea typeface="Times New Roman"/>
                        <a:cs typeface="Times New Roman"/>
                      </a:endParaRPr>
                    </a:p>
                  </a:txBody>
                  <a:tcPr marL="72933" marR="72933" marT="48622" marB="48622"/>
                </a:tc>
                <a:tc>
                  <a:txBody>
                    <a:bodyPr/>
                    <a:lstStyle/>
                    <a:p>
                      <a:pPr algn="l">
                        <a:lnSpc>
                          <a:spcPct val="115000"/>
                        </a:lnSpc>
                        <a:spcAft>
                          <a:spcPts val="0"/>
                        </a:spcAft>
                      </a:pPr>
                      <a:r>
                        <a:rPr lang="ru-RU" sz="1800">
                          <a:effectLst/>
                        </a:rPr>
                        <a:t>Используется тогда, когда автор текста противопоставляет одно предложение другому.</a:t>
                      </a:r>
                      <a:endParaRPr lang="ru-RU" sz="1800">
                        <a:effectLst/>
                        <a:latin typeface="Calibri"/>
                        <a:ea typeface="Times New Roman"/>
                        <a:cs typeface="Times New Roman"/>
                      </a:endParaRPr>
                    </a:p>
                  </a:txBody>
                  <a:tcPr marL="72933" marR="72933" marT="48622" marB="48622"/>
                </a:tc>
              </a:tr>
              <a:tr h="386430">
                <a:tc>
                  <a:txBody>
                    <a:bodyPr/>
                    <a:lstStyle/>
                    <a:p>
                      <a:pPr algn="l">
                        <a:lnSpc>
                          <a:spcPct val="115000"/>
                        </a:lnSpc>
                        <a:spcAft>
                          <a:spcPts val="0"/>
                        </a:spcAft>
                      </a:pPr>
                      <a:r>
                        <a:rPr lang="ru-RU" sz="1800">
                          <a:effectLst/>
                        </a:rPr>
                        <a:t>ВО-ПЕРВЫХ, С ОДНОЙ СТОРОНЫ</a:t>
                      </a:r>
                      <a:endParaRPr lang="ru-RU" sz="1800">
                        <a:effectLst/>
                        <a:latin typeface="Calibri"/>
                        <a:ea typeface="Times New Roman"/>
                        <a:cs typeface="Times New Roman"/>
                      </a:endParaRPr>
                    </a:p>
                  </a:txBody>
                  <a:tcPr marL="72933" marR="72933" marT="48622" marB="48622"/>
                </a:tc>
                <a:tc>
                  <a:txBody>
                    <a:bodyPr/>
                    <a:lstStyle/>
                    <a:p>
                      <a:pPr algn="l">
                        <a:lnSpc>
                          <a:spcPct val="115000"/>
                        </a:lnSpc>
                        <a:spcAft>
                          <a:spcPts val="0"/>
                        </a:spcAft>
                      </a:pPr>
                      <a:r>
                        <a:rPr lang="ru-RU" sz="1800">
                          <a:effectLst/>
                        </a:rPr>
                        <a:t>Указывают на порядок изложения аргументов.</a:t>
                      </a:r>
                      <a:endParaRPr lang="ru-RU" sz="1800">
                        <a:effectLst/>
                        <a:latin typeface="Calibri"/>
                        <a:ea typeface="Times New Roman"/>
                        <a:cs typeface="Times New Roman"/>
                      </a:endParaRPr>
                    </a:p>
                  </a:txBody>
                  <a:tcPr marL="72933" marR="72933" marT="48622" marB="48622"/>
                </a:tc>
              </a:tr>
              <a:tr h="519416">
                <a:tc>
                  <a:txBody>
                    <a:bodyPr/>
                    <a:lstStyle/>
                    <a:p>
                      <a:pPr algn="l">
                        <a:lnSpc>
                          <a:spcPct val="115000"/>
                        </a:lnSpc>
                        <a:spcAft>
                          <a:spcPts val="0"/>
                        </a:spcAft>
                      </a:pPr>
                      <a:r>
                        <a:rPr lang="ru-RU" sz="1800">
                          <a:effectLst/>
                        </a:rPr>
                        <a:t>НЕСМОТРЯ НА ЭТО, ХОТЯ, ВОПРЕКИ ЭТОМУ</a:t>
                      </a:r>
                      <a:endParaRPr lang="ru-RU" sz="1800">
                        <a:effectLst/>
                        <a:latin typeface="Calibri"/>
                        <a:ea typeface="Times New Roman"/>
                        <a:cs typeface="Times New Roman"/>
                      </a:endParaRPr>
                    </a:p>
                  </a:txBody>
                  <a:tcPr marL="72933" marR="72933" marT="48622" marB="48622"/>
                </a:tc>
                <a:tc>
                  <a:txBody>
                    <a:bodyPr/>
                    <a:lstStyle/>
                    <a:p>
                      <a:pPr algn="l">
                        <a:lnSpc>
                          <a:spcPct val="115000"/>
                        </a:lnSpc>
                        <a:spcAft>
                          <a:spcPts val="0"/>
                        </a:spcAft>
                      </a:pPr>
                      <a:r>
                        <a:rPr lang="ru-RU" sz="1800" dirty="0">
                          <a:effectLst/>
                        </a:rPr>
                        <a:t>Вносят в авторские рассуждения следующее значение: «вопреки тем обстоятельствам, которые указаны в предыдущей части текста».</a:t>
                      </a:r>
                      <a:endParaRPr lang="ru-RU" sz="1800" dirty="0">
                        <a:effectLst/>
                        <a:latin typeface="Calibri"/>
                        <a:ea typeface="Times New Roman"/>
                        <a:cs typeface="Times New Roman"/>
                      </a:endParaRPr>
                    </a:p>
                  </a:txBody>
                  <a:tcPr marL="72933" marR="72933" marT="48622" marB="48622"/>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50825" y="260350"/>
          <a:ext cx="8642350" cy="6264275"/>
        </p:xfrm>
        <a:graphic>
          <a:graphicData uri="http://schemas.openxmlformats.org/drawingml/2006/table">
            <a:tbl>
              <a:tblPr firstRow="1" firstCol="1" bandRow="1">
                <a:tableStyleId>{5940675A-B579-460E-94D1-54222C63F5DA}</a:tableStyleId>
              </a:tblPr>
              <a:tblGrid>
                <a:gridCol w="3379776"/>
                <a:gridCol w="5261183"/>
              </a:tblGrid>
              <a:tr h="860397">
                <a:tc>
                  <a:txBody>
                    <a:bodyPr/>
                    <a:lstStyle/>
                    <a:p>
                      <a:pPr algn="ctr">
                        <a:lnSpc>
                          <a:spcPct val="115000"/>
                        </a:lnSpc>
                        <a:spcAft>
                          <a:spcPts val="0"/>
                        </a:spcAft>
                      </a:pPr>
                      <a:r>
                        <a:rPr lang="ru-RU" sz="1800" b="1" dirty="0">
                          <a:solidFill>
                            <a:srgbClr val="FF0000"/>
                          </a:solidFill>
                          <a:effectLst/>
                        </a:rPr>
                        <a:t>Вводное слово, союз, частица, наречие</a:t>
                      </a:r>
                      <a:endParaRPr lang="ru-RU" sz="1800" b="1" dirty="0">
                        <a:solidFill>
                          <a:srgbClr val="FF0000"/>
                        </a:solidFill>
                        <a:effectLst/>
                        <a:latin typeface="Calibri"/>
                        <a:ea typeface="Times New Roman"/>
                        <a:cs typeface="Times New Roman"/>
                      </a:endParaRPr>
                    </a:p>
                  </a:txBody>
                  <a:tcPr marL="142875" marR="142875" marT="95250" marB="95250"/>
                </a:tc>
                <a:tc>
                  <a:txBody>
                    <a:bodyPr/>
                    <a:lstStyle/>
                    <a:p>
                      <a:pPr algn="ctr">
                        <a:lnSpc>
                          <a:spcPct val="115000"/>
                        </a:lnSpc>
                        <a:spcAft>
                          <a:spcPts val="0"/>
                        </a:spcAft>
                      </a:pPr>
                      <a:r>
                        <a:rPr lang="ru-RU" sz="1800" b="1" dirty="0">
                          <a:solidFill>
                            <a:srgbClr val="FF0000"/>
                          </a:solidFill>
                          <a:effectLst/>
                        </a:rPr>
                        <a:t>Когда используется ? (отношения между предложениями текста)</a:t>
                      </a:r>
                      <a:endParaRPr lang="ru-RU" sz="1800" b="1" dirty="0">
                        <a:solidFill>
                          <a:srgbClr val="FF0000"/>
                        </a:solidFill>
                        <a:effectLst/>
                        <a:latin typeface="Calibri"/>
                        <a:ea typeface="Times New Roman"/>
                        <a:cs typeface="Times New Roman"/>
                      </a:endParaRPr>
                    </a:p>
                  </a:txBody>
                  <a:tcPr marL="142875" marR="142875" marT="95250" marB="95250"/>
                </a:tc>
              </a:tr>
              <a:tr h="760240">
                <a:tc>
                  <a:txBody>
                    <a:bodyPr/>
                    <a:lstStyle/>
                    <a:p>
                      <a:pPr algn="l">
                        <a:lnSpc>
                          <a:spcPct val="115000"/>
                        </a:lnSpc>
                        <a:spcAft>
                          <a:spcPts val="0"/>
                        </a:spcAft>
                      </a:pPr>
                      <a:r>
                        <a:rPr lang="ru-RU" sz="1800" dirty="0">
                          <a:effectLst/>
                        </a:rPr>
                        <a:t>ПОТОМУ ЧТО, ТАК КАК, ПОСКОЛЬКУ, ДЕЛО В ТОМ, ЧТО</a:t>
                      </a:r>
                      <a:endParaRPr lang="ru-RU" sz="1800" dirty="0">
                        <a:effectLst/>
                        <a:latin typeface="Calibri"/>
                        <a:ea typeface="Times New Roman"/>
                        <a:cs typeface="Times New Roman"/>
                      </a:endParaRPr>
                    </a:p>
                  </a:txBody>
                  <a:tcPr marL="72933" marR="72933" marT="48622" marB="48622"/>
                </a:tc>
                <a:tc>
                  <a:txBody>
                    <a:bodyPr/>
                    <a:lstStyle/>
                    <a:p>
                      <a:pPr algn="l">
                        <a:lnSpc>
                          <a:spcPct val="115000"/>
                        </a:lnSpc>
                        <a:spcAft>
                          <a:spcPts val="0"/>
                        </a:spcAft>
                      </a:pPr>
                      <a:r>
                        <a:rPr lang="ru-RU" sz="1800" dirty="0">
                          <a:effectLst/>
                        </a:rPr>
                        <a:t>Автор использует тогда, когда указывает на причину описываемых явлений.</a:t>
                      </a:r>
                      <a:endParaRPr lang="ru-RU" sz="1800" dirty="0">
                        <a:effectLst/>
                        <a:latin typeface="Calibri"/>
                        <a:ea typeface="Times New Roman"/>
                        <a:cs typeface="Times New Roman"/>
                      </a:endParaRPr>
                    </a:p>
                  </a:txBody>
                  <a:tcPr marL="72933" marR="72933" marT="48622" marB="48622"/>
                </a:tc>
              </a:tr>
              <a:tr h="760240">
                <a:tc>
                  <a:txBody>
                    <a:bodyPr/>
                    <a:lstStyle/>
                    <a:p>
                      <a:pPr algn="l">
                        <a:lnSpc>
                          <a:spcPct val="115000"/>
                        </a:lnSpc>
                        <a:spcAft>
                          <a:spcPts val="0"/>
                        </a:spcAft>
                      </a:pPr>
                      <a:r>
                        <a:rPr lang="ru-RU" sz="1800">
                          <a:effectLst/>
                        </a:rPr>
                        <a:t>ПОЭТОМУ, ТАК ЧТО, ОТСЮДА</a:t>
                      </a:r>
                      <a:endParaRPr lang="ru-RU" sz="1800">
                        <a:effectLst/>
                        <a:latin typeface="Calibri"/>
                        <a:ea typeface="Times New Roman"/>
                        <a:cs typeface="Times New Roman"/>
                      </a:endParaRPr>
                    </a:p>
                  </a:txBody>
                  <a:tcPr marL="72933" marR="72933" marT="48622" marB="48622"/>
                </a:tc>
                <a:tc>
                  <a:txBody>
                    <a:bodyPr/>
                    <a:lstStyle/>
                    <a:p>
                      <a:pPr algn="l">
                        <a:lnSpc>
                          <a:spcPct val="115000"/>
                        </a:lnSpc>
                        <a:spcAft>
                          <a:spcPts val="0"/>
                        </a:spcAft>
                      </a:pPr>
                      <a:r>
                        <a:rPr lang="ru-RU" sz="1800" dirty="0">
                          <a:effectLst/>
                        </a:rPr>
                        <a:t>Автор текста использует, когда хочет сделать вывод из своих рассуждений.</a:t>
                      </a:r>
                      <a:endParaRPr lang="ru-RU" sz="1800" dirty="0">
                        <a:effectLst/>
                        <a:latin typeface="Calibri"/>
                        <a:ea typeface="Times New Roman"/>
                        <a:cs typeface="Times New Roman"/>
                      </a:endParaRPr>
                    </a:p>
                  </a:txBody>
                  <a:tcPr marL="72933" marR="72933" marT="48622" marB="48622"/>
                </a:tc>
              </a:tr>
              <a:tr h="421428">
                <a:tc>
                  <a:txBody>
                    <a:bodyPr/>
                    <a:lstStyle/>
                    <a:p>
                      <a:pPr algn="l">
                        <a:lnSpc>
                          <a:spcPct val="115000"/>
                        </a:lnSpc>
                        <a:spcAft>
                          <a:spcPts val="0"/>
                        </a:spcAft>
                      </a:pPr>
                      <a:r>
                        <a:rPr lang="ru-RU" sz="1800">
                          <a:effectLst/>
                        </a:rPr>
                        <a:t>ТО ЕСТЬ</a:t>
                      </a:r>
                      <a:endParaRPr lang="ru-RU" sz="1800">
                        <a:effectLst/>
                        <a:latin typeface="Calibri"/>
                        <a:ea typeface="Times New Roman"/>
                        <a:cs typeface="Times New Roman"/>
                      </a:endParaRPr>
                    </a:p>
                  </a:txBody>
                  <a:tcPr marL="72933" marR="72933" marT="48622" marB="48622"/>
                </a:tc>
                <a:tc>
                  <a:txBody>
                    <a:bodyPr/>
                    <a:lstStyle/>
                    <a:p>
                      <a:pPr algn="l">
                        <a:lnSpc>
                          <a:spcPct val="115000"/>
                        </a:lnSpc>
                        <a:spcAft>
                          <a:spcPts val="0"/>
                        </a:spcAft>
                      </a:pPr>
                      <a:r>
                        <a:rPr lang="ru-RU" sz="1800" dirty="0">
                          <a:effectLst/>
                        </a:rPr>
                        <a:t>Используется для уточнения сказанного ранее.</a:t>
                      </a:r>
                      <a:endParaRPr lang="ru-RU" sz="1800" dirty="0">
                        <a:effectLst/>
                        <a:latin typeface="Calibri"/>
                        <a:ea typeface="Times New Roman"/>
                        <a:cs typeface="Times New Roman"/>
                      </a:endParaRPr>
                    </a:p>
                  </a:txBody>
                  <a:tcPr marL="72933" marR="72933" marT="48622" marB="48622"/>
                </a:tc>
              </a:tr>
              <a:tr h="760240">
                <a:tc>
                  <a:txBody>
                    <a:bodyPr/>
                    <a:lstStyle/>
                    <a:p>
                      <a:pPr algn="l">
                        <a:lnSpc>
                          <a:spcPct val="115000"/>
                        </a:lnSpc>
                        <a:spcAft>
                          <a:spcPts val="0"/>
                        </a:spcAft>
                      </a:pPr>
                      <a:r>
                        <a:rPr lang="ru-RU" sz="1800">
                          <a:effectLst/>
                        </a:rPr>
                        <a:t>ОДНАКО, ЗАТО, НО</a:t>
                      </a:r>
                      <a:endParaRPr lang="ru-RU" sz="1800">
                        <a:effectLst/>
                        <a:latin typeface="Calibri"/>
                        <a:ea typeface="Times New Roman"/>
                        <a:cs typeface="Times New Roman"/>
                      </a:endParaRPr>
                    </a:p>
                  </a:txBody>
                  <a:tcPr marL="72933" marR="72933" marT="48622" marB="48622"/>
                </a:tc>
                <a:tc>
                  <a:txBody>
                    <a:bodyPr/>
                    <a:lstStyle/>
                    <a:p>
                      <a:pPr algn="l">
                        <a:lnSpc>
                          <a:spcPct val="115000"/>
                        </a:lnSpc>
                        <a:spcAft>
                          <a:spcPts val="0"/>
                        </a:spcAft>
                      </a:pPr>
                      <a:r>
                        <a:rPr lang="ru-RU" sz="1800" dirty="0">
                          <a:effectLst/>
                        </a:rPr>
                        <a:t>Используются для противопоставления смысла одного предложения другому. </a:t>
                      </a:r>
                      <a:endParaRPr lang="ru-RU" sz="1800" dirty="0">
                        <a:effectLst/>
                        <a:latin typeface="Calibri"/>
                        <a:ea typeface="Times New Roman"/>
                        <a:cs typeface="Times New Roman"/>
                      </a:endParaRPr>
                    </a:p>
                  </a:txBody>
                  <a:tcPr marL="72933" marR="72933" marT="48622" marB="48622"/>
                </a:tc>
              </a:tr>
              <a:tr h="760240">
                <a:tc>
                  <a:txBody>
                    <a:bodyPr/>
                    <a:lstStyle/>
                    <a:p>
                      <a:pPr algn="l">
                        <a:lnSpc>
                          <a:spcPct val="115000"/>
                        </a:lnSpc>
                        <a:spcAft>
                          <a:spcPts val="0"/>
                        </a:spcAft>
                      </a:pPr>
                      <a:r>
                        <a:rPr lang="ru-RU" sz="1800">
                          <a:effectLst/>
                        </a:rPr>
                        <a:t>ИМЕННО, ВЕДЬ</a:t>
                      </a:r>
                      <a:endParaRPr lang="ru-RU" sz="1800">
                        <a:effectLst/>
                        <a:latin typeface="Calibri"/>
                        <a:ea typeface="Times New Roman"/>
                        <a:cs typeface="Times New Roman"/>
                      </a:endParaRPr>
                    </a:p>
                  </a:txBody>
                  <a:tcPr marL="72933" marR="72933" marT="48622" marB="48622"/>
                </a:tc>
                <a:tc>
                  <a:txBody>
                    <a:bodyPr/>
                    <a:lstStyle/>
                    <a:p>
                      <a:pPr algn="l">
                        <a:lnSpc>
                          <a:spcPct val="115000"/>
                        </a:lnSpc>
                        <a:spcAft>
                          <a:spcPts val="0"/>
                        </a:spcAft>
                      </a:pPr>
                      <a:r>
                        <a:rPr lang="ru-RU" sz="1800" dirty="0">
                          <a:effectLst/>
                        </a:rPr>
                        <a:t>Вносят значение уточнения и подчёркивают важность мысли.</a:t>
                      </a:r>
                      <a:endParaRPr lang="ru-RU" sz="1800" dirty="0">
                        <a:effectLst/>
                        <a:latin typeface="Calibri"/>
                        <a:ea typeface="Times New Roman"/>
                        <a:cs typeface="Times New Roman"/>
                      </a:endParaRPr>
                    </a:p>
                  </a:txBody>
                  <a:tcPr marL="72933" marR="72933" marT="48622" marB="48622"/>
                </a:tc>
              </a:tr>
              <a:tr h="421428">
                <a:tc>
                  <a:txBody>
                    <a:bodyPr/>
                    <a:lstStyle/>
                    <a:p>
                      <a:pPr algn="l">
                        <a:lnSpc>
                          <a:spcPct val="115000"/>
                        </a:lnSpc>
                        <a:spcAft>
                          <a:spcPts val="0"/>
                        </a:spcAft>
                      </a:pPr>
                      <a:r>
                        <a:rPr lang="ru-RU" sz="1800">
                          <a:effectLst/>
                        </a:rPr>
                        <a:t>ДАЖЕ</a:t>
                      </a:r>
                      <a:endParaRPr lang="ru-RU" sz="1800">
                        <a:effectLst/>
                        <a:latin typeface="Calibri"/>
                        <a:ea typeface="Times New Roman"/>
                        <a:cs typeface="Times New Roman"/>
                      </a:endParaRPr>
                    </a:p>
                  </a:txBody>
                  <a:tcPr marL="72933" marR="72933" marT="48622" marB="48622"/>
                </a:tc>
                <a:tc>
                  <a:txBody>
                    <a:bodyPr/>
                    <a:lstStyle/>
                    <a:p>
                      <a:pPr algn="l">
                        <a:lnSpc>
                          <a:spcPct val="115000"/>
                        </a:lnSpc>
                        <a:spcAft>
                          <a:spcPts val="0"/>
                        </a:spcAft>
                      </a:pPr>
                      <a:r>
                        <a:rPr lang="ru-RU" sz="1800" dirty="0">
                          <a:effectLst/>
                        </a:rPr>
                        <a:t>Вносят значение усиления.</a:t>
                      </a:r>
                      <a:endParaRPr lang="ru-RU" sz="1800" dirty="0">
                        <a:effectLst/>
                        <a:latin typeface="Calibri"/>
                        <a:ea typeface="Times New Roman"/>
                        <a:cs typeface="Times New Roman"/>
                      </a:endParaRPr>
                    </a:p>
                  </a:txBody>
                  <a:tcPr marL="72933" marR="72933" marT="48622" marB="48622"/>
                </a:tc>
              </a:tr>
              <a:tr h="421428">
                <a:tc>
                  <a:txBody>
                    <a:bodyPr/>
                    <a:lstStyle/>
                    <a:p>
                      <a:pPr algn="l">
                        <a:lnSpc>
                          <a:spcPct val="115000"/>
                        </a:lnSpc>
                        <a:spcAft>
                          <a:spcPts val="0"/>
                        </a:spcAft>
                      </a:pPr>
                      <a:r>
                        <a:rPr lang="ru-RU" sz="1800" dirty="0">
                          <a:effectLst/>
                        </a:rPr>
                        <a:t>НЕ СЛУЧАЙНО</a:t>
                      </a:r>
                      <a:endParaRPr lang="ru-RU" sz="1800" dirty="0">
                        <a:effectLst/>
                        <a:latin typeface="Calibri"/>
                        <a:ea typeface="Times New Roman"/>
                        <a:cs typeface="Times New Roman"/>
                      </a:endParaRPr>
                    </a:p>
                  </a:txBody>
                  <a:tcPr marL="72933" marR="72933" marT="48622" marB="48622"/>
                </a:tc>
                <a:tc>
                  <a:txBody>
                    <a:bodyPr/>
                    <a:lstStyle/>
                    <a:p>
                      <a:pPr algn="l">
                        <a:lnSpc>
                          <a:spcPct val="115000"/>
                        </a:lnSpc>
                        <a:spcAft>
                          <a:spcPts val="0"/>
                        </a:spcAft>
                      </a:pPr>
                      <a:r>
                        <a:rPr lang="ru-RU" sz="1800" dirty="0">
                          <a:effectLst/>
                        </a:rPr>
                        <a:t>Имеет значение «по этой причине».</a:t>
                      </a:r>
                      <a:endParaRPr lang="ru-RU" sz="1800" dirty="0">
                        <a:effectLst/>
                        <a:latin typeface="Calibri"/>
                        <a:ea typeface="Times New Roman"/>
                        <a:cs typeface="Times New Roman"/>
                      </a:endParaRPr>
                    </a:p>
                  </a:txBody>
                  <a:tcPr marL="72933" marR="72933" marT="48622" marB="48622"/>
                </a:tc>
              </a:tr>
              <a:tr h="1099052">
                <a:tc>
                  <a:txBody>
                    <a:bodyPr/>
                    <a:lstStyle/>
                    <a:p>
                      <a:pPr algn="l">
                        <a:lnSpc>
                          <a:spcPct val="115000"/>
                        </a:lnSpc>
                        <a:spcAft>
                          <a:spcPts val="0"/>
                        </a:spcAft>
                      </a:pPr>
                      <a:r>
                        <a:rPr lang="ru-RU" sz="1800" dirty="0">
                          <a:effectLst/>
                        </a:rPr>
                        <a:t>ОЗНАЧАЕТ</a:t>
                      </a:r>
                      <a:endParaRPr lang="ru-RU" sz="1800" dirty="0">
                        <a:effectLst/>
                        <a:latin typeface="Calibri"/>
                        <a:ea typeface="Times New Roman"/>
                        <a:cs typeface="Times New Roman"/>
                      </a:endParaRPr>
                    </a:p>
                  </a:txBody>
                  <a:tcPr marL="72933" marR="72933" marT="48622" marB="48622"/>
                </a:tc>
                <a:tc>
                  <a:txBody>
                    <a:bodyPr/>
                    <a:lstStyle/>
                    <a:p>
                      <a:pPr algn="l">
                        <a:lnSpc>
                          <a:spcPct val="115000"/>
                        </a:lnSpc>
                        <a:spcAft>
                          <a:spcPts val="0"/>
                        </a:spcAft>
                      </a:pPr>
                      <a:r>
                        <a:rPr lang="ru-RU" sz="1800" dirty="0">
                          <a:effectLst/>
                        </a:rPr>
                        <a:t>Автор хочет привести пояснение к сказанному прежде в качестве образца, иллюстрации своей мысли.</a:t>
                      </a:r>
                      <a:endParaRPr lang="ru-RU" sz="1800" dirty="0">
                        <a:effectLst/>
                        <a:latin typeface="Calibri"/>
                        <a:ea typeface="Times New Roman"/>
                        <a:cs typeface="Times New Roman"/>
                      </a:endParaRPr>
                    </a:p>
                  </a:txBody>
                  <a:tcPr marL="72933" marR="72933" marT="48622" marB="48622"/>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404813"/>
            <a:ext cx="8291512" cy="922337"/>
          </a:xfrm>
        </p:spPr>
        <p:txBody>
          <a:bodyPr>
            <a:normAutofit fontScale="90000"/>
          </a:bodyPr>
          <a:lstStyle/>
          <a:p>
            <a:pPr algn="ctr" fontAlgn="auto">
              <a:spcAft>
                <a:spcPts val="0"/>
              </a:spcAft>
              <a:defRPr/>
            </a:pPr>
            <a:r>
              <a:rPr lang="ru-RU" sz="2800" b="1" i="1" dirty="0">
                <a:solidFill>
                  <a:srgbClr val="002060"/>
                </a:solidFill>
              </a:rPr>
              <a:t>1.Самостоятельно подберите вводное слово, которое должно стоять на месте пропуска в третьем (3) предложении текста. Запишите это вводное слово</a:t>
            </a:r>
            <a:r>
              <a:rPr lang="ru-RU" sz="2800" b="1" i="1" dirty="0" smtClean="0">
                <a:solidFill>
                  <a:srgbClr val="002060"/>
                </a:solidFill>
              </a:rPr>
              <a:t>.</a:t>
            </a:r>
            <a:endParaRPr lang="ru-RU" sz="2800" b="1" dirty="0">
              <a:solidFill>
                <a:srgbClr val="002060"/>
              </a:solidFill>
            </a:endParaRPr>
          </a:p>
        </p:txBody>
      </p:sp>
      <p:sp>
        <p:nvSpPr>
          <p:cNvPr id="3" name="Объект 2"/>
          <p:cNvSpPr>
            <a:spLocks noGrp="1"/>
          </p:cNvSpPr>
          <p:nvPr>
            <p:ph sz="quarter" idx="1"/>
          </p:nvPr>
        </p:nvSpPr>
        <p:spPr>
          <a:xfrm>
            <a:off x="395288" y="1557338"/>
            <a:ext cx="8291512" cy="5184775"/>
          </a:xfrm>
        </p:spPr>
        <p:txBody>
          <a:bodyPr>
            <a:normAutofit lnSpcReduction="10000"/>
          </a:bodyPr>
          <a:lstStyle/>
          <a:p>
            <a:pPr marL="0" indent="0" algn="just" fontAlgn="auto">
              <a:spcBef>
                <a:spcPts val="580"/>
              </a:spcBef>
              <a:spcAft>
                <a:spcPts val="0"/>
              </a:spcAft>
              <a:buFont typeface="Wingdings 2"/>
              <a:buNone/>
              <a:defRPr/>
            </a:pPr>
            <a:r>
              <a:rPr lang="ru-RU" dirty="0"/>
              <a:t>(1)Геологические процессы, формирующие облик и внутреннюю структуру нашей планеты, протекают чрезвычайно медленно и не поддаются непосредственному наблюдению. (2)Единственным исключением служит вулканическая деятельность — явление грандиозное и впечатляющее: при извержении вулканов облик отдельных участков Земли может измениться до неузнаваемости за считаные дни (а порой часы и даже минуты). (3)&lt;...&gt;, что уже одно это и возможность непосредственного контакта с "внутренним содержанием" планеты заставляют учёных с особым интересом относиться к процессу вулканизма.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620713"/>
            <a:ext cx="8291512" cy="922337"/>
          </a:xfrm>
        </p:spPr>
        <p:txBody>
          <a:bodyPr>
            <a:normAutofit fontScale="90000"/>
          </a:bodyPr>
          <a:lstStyle/>
          <a:p>
            <a:pPr algn="ctr" fontAlgn="auto">
              <a:spcAft>
                <a:spcPts val="0"/>
              </a:spcAft>
              <a:defRPr/>
            </a:pPr>
            <a:r>
              <a:rPr lang="ru-RU" sz="2800" b="1" i="1" dirty="0">
                <a:solidFill>
                  <a:srgbClr val="002060"/>
                </a:solidFill>
              </a:rPr>
              <a:t>2. Самостоятельно подберите союз, который должен стоять на месте пропуска во втором (2) предложении текста. Запишите этот союз</a:t>
            </a:r>
            <a:r>
              <a:rPr lang="ru-RU" sz="2800" b="1" i="1" dirty="0" smtClean="0">
                <a:solidFill>
                  <a:srgbClr val="002060"/>
                </a:solidFill>
              </a:rPr>
              <a:t>.</a:t>
            </a:r>
            <a:endParaRPr lang="ru-RU" sz="2800" b="1" dirty="0">
              <a:solidFill>
                <a:srgbClr val="002060"/>
              </a:solidFill>
            </a:endParaRPr>
          </a:p>
        </p:txBody>
      </p:sp>
      <p:sp>
        <p:nvSpPr>
          <p:cNvPr id="27650" name="Объект 2"/>
          <p:cNvSpPr>
            <a:spLocks noGrp="1"/>
          </p:cNvSpPr>
          <p:nvPr>
            <p:ph sz="quarter" idx="1"/>
          </p:nvPr>
        </p:nvSpPr>
        <p:spPr>
          <a:xfrm>
            <a:off x="395288" y="1916113"/>
            <a:ext cx="8291512" cy="4826000"/>
          </a:xfrm>
        </p:spPr>
        <p:txBody>
          <a:bodyPr/>
          <a:lstStyle/>
          <a:p>
            <a:pPr marL="0" indent="0" algn="just">
              <a:buFont typeface="Wingdings 2" pitchFamily="18" charset="2"/>
              <a:buNone/>
            </a:pPr>
            <a:r>
              <a:rPr lang="ru-RU" smtClean="0"/>
              <a:t>(1)Вулканическая магма состоит из многих компонентов: кальция, магния, железа и некоторых других, она содержит пары воды и газы. (2)&lt;...&gt; главной составляющей магмы является окись кремния. (3)От количества этого элемента зависят свойства магмы, характер извержения — спокойный или взрывной, форма вулкана.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8313" y="765175"/>
            <a:ext cx="8289925" cy="922338"/>
          </a:xfrm>
        </p:spPr>
        <p:txBody>
          <a:bodyPr>
            <a:normAutofit fontScale="90000"/>
          </a:bodyPr>
          <a:lstStyle/>
          <a:p>
            <a:pPr algn="ctr" fontAlgn="auto">
              <a:spcAft>
                <a:spcPts val="0"/>
              </a:spcAft>
              <a:defRPr/>
            </a:pPr>
            <a:r>
              <a:rPr lang="ru-RU" sz="2800" b="1" i="1" dirty="0">
                <a:solidFill>
                  <a:srgbClr val="002060"/>
                </a:solidFill>
              </a:rPr>
              <a:t>3. Самостоятельно подберите указательное местоимение, которое должно стоять на месте пропуска во втором (2) предложении текста. Запишите это местоимение</a:t>
            </a:r>
            <a:r>
              <a:rPr lang="ru-RU" sz="2800" b="1" i="1" dirty="0" smtClean="0">
                <a:solidFill>
                  <a:srgbClr val="002060"/>
                </a:solidFill>
              </a:rPr>
              <a:t>.</a:t>
            </a:r>
            <a:endParaRPr lang="ru-RU" sz="2800" b="1" dirty="0">
              <a:solidFill>
                <a:srgbClr val="002060"/>
              </a:solidFill>
            </a:endParaRPr>
          </a:p>
        </p:txBody>
      </p:sp>
      <p:sp>
        <p:nvSpPr>
          <p:cNvPr id="28674" name="Объект 2"/>
          <p:cNvSpPr>
            <a:spLocks noGrp="1"/>
          </p:cNvSpPr>
          <p:nvPr>
            <p:ph sz="quarter" idx="1"/>
          </p:nvPr>
        </p:nvSpPr>
        <p:spPr>
          <a:xfrm>
            <a:off x="395288" y="1989138"/>
            <a:ext cx="8291512" cy="4752975"/>
          </a:xfrm>
        </p:spPr>
        <p:txBody>
          <a:bodyPr/>
          <a:lstStyle/>
          <a:p>
            <a:pPr marL="0" indent="0" algn="just">
              <a:buFont typeface="Wingdings 2" pitchFamily="18" charset="2"/>
              <a:buNone/>
            </a:pPr>
            <a:r>
              <a:rPr lang="ru-RU" smtClean="0"/>
              <a:t>(1)Все вещества, с которыми мы встречаемся в окружающем нас мире, бывают или жидкими, или твёрдыми, или газообразными. (2) &lt;...&gt;состояния веществ называют их агрегатными состояниями. (3)Многие вещества при охлаждении или нагревании можно перевести из одного агрегатного состояния в другое, и при этом они неожиданно приобретают совсем другие свойства.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404813"/>
            <a:ext cx="8291512" cy="922337"/>
          </a:xfrm>
        </p:spPr>
        <p:txBody>
          <a:bodyPr>
            <a:normAutofit fontScale="90000"/>
          </a:bodyPr>
          <a:lstStyle/>
          <a:p>
            <a:pPr algn="ctr" fontAlgn="auto">
              <a:spcAft>
                <a:spcPts val="0"/>
              </a:spcAft>
              <a:defRPr/>
            </a:pPr>
            <a:r>
              <a:rPr lang="ru-RU" sz="2800" b="1" i="1" dirty="0">
                <a:solidFill>
                  <a:srgbClr val="002060"/>
                </a:solidFill>
              </a:rPr>
              <a:t>4.Самостоятельно подберите вводное слово, которое должно стоять на месте пропуска в третьем (3) предложении текста. Запишите это вводное слово</a:t>
            </a:r>
            <a:r>
              <a:rPr lang="ru-RU" sz="2800" b="1" i="1" dirty="0" smtClean="0">
                <a:solidFill>
                  <a:srgbClr val="002060"/>
                </a:solidFill>
              </a:rPr>
              <a:t>.</a:t>
            </a:r>
            <a:endParaRPr lang="ru-RU" sz="2800" b="1" dirty="0">
              <a:solidFill>
                <a:srgbClr val="002060"/>
              </a:solidFill>
            </a:endParaRPr>
          </a:p>
        </p:txBody>
      </p:sp>
      <p:sp>
        <p:nvSpPr>
          <p:cNvPr id="29698" name="Объект 2"/>
          <p:cNvSpPr>
            <a:spLocks noGrp="1"/>
          </p:cNvSpPr>
          <p:nvPr>
            <p:ph sz="quarter" idx="1"/>
          </p:nvPr>
        </p:nvSpPr>
        <p:spPr>
          <a:xfrm>
            <a:off x="395288" y="1557338"/>
            <a:ext cx="8291512" cy="5184775"/>
          </a:xfrm>
        </p:spPr>
        <p:txBody>
          <a:bodyPr/>
          <a:lstStyle/>
          <a:p>
            <a:pPr marL="0" indent="0" algn="just">
              <a:buFont typeface="Wingdings 2" pitchFamily="18" charset="2"/>
              <a:buNone/>
            </a:pPr>
            <a:r>
              <a:rPr lang="ru-RU" smtClean="0"/>
              <a:t>(1)По подсчётам учёных, глагол занимает второе место после существительного по частоте употребления в речи. (2)Но в текстах разных стилей глаголу отводится неодинаковая роль: так, в официально-деловом стиле примерно 6% глаголов, в научном — около 10%, тогда как в художественных текстах глаголы употребляются значительно чаще, потому что с их помощью писатели и поэты могут ярко и образно описать действие. (3) &lt;...&gt;, повелительные формы глагола служат средством создания эмоционально ярких побудительных конструкций.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404813"/>
            <a:ext cx="8291512" cy="922337"/>
          </a:xfrm>
        </p:spPr>
        <p:txBody>
          <a:bodyPr>
            <a:normAutofit fontScale="90000"/>
          </a:bodyPr>
          <a:lstStyle/>
          <a:p>
            <a:pPr algn="ctr" fontAlgn="auto">
              <a:spcAft>
                <a:spcPts val="0"/>
              </a:spcAft>
              <a:defRPr/>
            </a:pPr>
            <a:r>
              <a:rPr lang="ru-RU" sz="2800" b="1" i="1" dirty="0">
                <a:solidFill>
                  <a:srgbClr val="002060"/>
                </a:solidFill>
              </a:rPr>
              <a:t>5.Самостоятельно подберите слово, которое должно стоять на месте пропуска в третьем (3) предложении текста. Запишите это слово</a:t>
            </a:r>
            <a:r>
              <a:rPr lang="ru-RU" sz="2800" b="1" i="1" dirty="0" smtClean="0">
                <a:solidFill>
                  <a:srgbClr val="002060"/>
                </a:solidFill>
              </a:rPr>
              <a:t>.</a:t>
            </a:r>
            <a:endParaRPr lang="ru-RU" sz="2800" b="1" dirty="0">
              <a:solidFill>
                <a:srgbClr val="002060"/>
              </a:solidFill>
            </a:endParaRPr>
          </a:p>
        </p:txBody>
      </p:sp>
      <p:sp>
        <p:nvSpPr>
          <p:cNvPr id="3" name="Объект 2"/>
          <p:cNvSpPr>
            <a:spLocks noGrp="1"/>
          </p:cNvSpPr>
          <p:nvPr>
            <p:ph sz="quarter" idx="1"/>
          </p:nvPr>
        </p:nvSpPr>
        <p:spPr>
          <a:xfrm>
            <a:off x="395288" y="1557338"/>
            <a:ext cx="8291512" cy="5184775"/>
          </a:xfrm>
        </p:spPr>
        <p:txBody>
          <a:bodyPr>
            <a:normAutofit lnSpcReduction="10000"/>
          </a:bodyPr>
          <a:lstStyle/>
          <a:p>
            <a:pPr marL="0" indent="0" algn="just" fontAlgn="auto">
              <a:spcBef>
                <a:spcPts val="580"/>
              </a:spcBef>
              <a:spcAft>
                <a:spcPts val="0"/>
              </a:spcAft>
              <a:buFont typeface="Wingdings 2"/>
              <a:buNone/>
              <a:defRPr/>
            </a:pPr>
            <a:r>
              <a:rPr lang="ru-RU" dirty="0"/>
              <a:t> (1)Создание хорошо защищенной компьютерной системы невозможно без тщательного анализа потенциальных угроз для её безопасности. (2)Специалисты составили перечень действий, которые необходимо провести в каждом конкретном случае, чтобы представлять сценарии возможных нападений на компьютерную систему. (3)&lt;...&gt;, что при проведении анализа потенциальных угроз безопасности компьютерной системы эксперт ставил себя на место злоумышленника, пытающегося проникнуть в эту систему, то есть специалисту необходимо было понять, что представляет собой злоумышленник, от которого нужно защищаться. </a:t>
            </a:r>
            <a:br>
              <a:rPr lang="ru-RU" dirty="0"/>
            </a:br>
            <a:endParaRPr lang="ru-R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404813"/>
            <a:ext cx="8291512" cy="922337"/>
          </a:xfrm>
        </p:spPr>
        <p:txBody>
          <a:bodyPr>
            <a:normAutofit fontScale="90000"/>
          </a:bodyPr>
          <a:lstStyle/>
          <a:p>
            <a:pPr algn="ctr" fontAlgn="auto">
              <a:spcAft>
                <a:spcPts val="0"/>
              </a:spcAft>
              <a:defRPr/>
            </a:pPr>
            <a:r>
              <a:rPr lang="ru-RU" sz="2800" b="1" i="1" dirty="0">
                <a:solidFill>
                  <a:srgbClr val="002060"/>
                </a:solidFill>
              </a:rPr>
              <a:t>6.Самостоятельно подберите союз, который должен стоять на месте пропуска во третьем (3) предложении текста. Запишите этот союз</a:t>
            </a:r>
            <a:r>
              <a:rPr lang="ru-RU" sz="2800" b="1" i="1" dirty="0" smtClean="0">
                <a:solidFill>
                  <a:srgbClr val="002060"/>
                </a:solidFill>
              </a:rPr>
              <a:t>.</a:t>
            </a:r>
            <a:endParaRPr lang="ru-RU" sz="2800" b="1" dirty="0">
              <a:solidFill>
                <a:srgbClr val="002060"/>
              </a:solidFill>
            </a:endParaRPr>
          </a:p>
        </p:txBody>
      </p:sp>
      <p:sp>
        <p:nvSpPr>
          <p:cNvPr id="3" name="Объект 2"/>
          <p:cNvSpPr>
            <a:spLocks noGrp="1"/>
          </p:cNvSpPr>
          <p:nvPr>
            <p:ph sz="quarter" idx="1"/>
          </p:nvPr>
        </p:nvSpPr>
        <p:spPr>
          <a:xfrm>
            <a:off x="395288" y="1557338"/>
            <a:ext cx="8291512" cy="5184775"/>
          </a:xfrm>
        </p:spPr>
        <p:txBody>
          <a:bodyPr>
            <a:normAutofit lnSpcReduction="10000"/>
          </a:bodyPr>
          <a:lstStyle/>
          <a:p>
            <a:pPr marL="0" indent="0" algn="just" fontAlgn="auto">
              <a:spcBef>
                <a:spcPts val="580"/>
              </a:spcBef>
              <a:spcAft>
                <a:spcPts val="0"/>
              </a:spcAft>
              <a:buFont typeface="Wingdings 2"/>
              <a:buNone/>
              <a:defRPr/>
            </a:pPr>
            <a:r>
              <a:rPr lang="ru-RU" dirty="0"/>
              <a:t> (1)От работы </a:t>
            </a:r>
            <a:r>
              <a:rPr lang="ru-RU" dirty="0" err="1"/>
              <a:t>нефте</a:t>
            </a:r>
            <a:r>
              <a:rPr lang="ru-RU" dirty="0"/>
              <a:t>- и </a:t>
            </a:r>
            <a:r>
              <a:rPr lang="ru-RU" dirty="0" err="1"/>
              <a:t>газопромыслов</a:t>
            </a:r>
            <a:r>
              <a:rPr lang="ru-RU" dirty="0"/>
              <a:t> Западной Сибири зависит благополучие экономики нашей страны и всех россиян – ведь экспорт углеводородов даёт более 60 % валютной выручки России и </a:t>
            </a:r>
            <a:r>
              <a:rPr lang="ru-RU" dirty="0" err="1"/>
              <a:t>бόльшую</a:t>
            </a:r>
            <a:r>
              <a:rPr lang="ru-RU" dirty="0"/>
              <a:t> часть доходов бюджета. (2)Высокие цены на нефть и газ в 2000-е гг. способствовали быстрому экономическому росту страны, а поступления в бюджет от их экспорта позволяли повышать зарплату работникам бюджетной сферы и пенсии. (3)&lt;...&gt; такая зависимость России от экспорта нефти и газа несёт в себе постоянную угрозу нового спада экономики из-за падения мировых цен на энергоносители, которое предсказать невозможно.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Объект 2"/>
          <p:cNvSpPr>
            <a:spLocks noGrp="1"/>
          </p:cNvSpPr>
          <p:nvPr>
            <p:ph sz="quarter" idx="4294967295"/>
          </p:nvPr>
        </p:nvSpPr>
        <p:spPr>
          <a:xfrm>
            <a:off x="395288" y="1052513"/>
            <a:ext cx="8247062" cy="4826000"/>
          </a:xfrm>
        </p:spPr>
        <p:txBody>
          <a:bodyPr/>
          <a:lstStyle/>
          <a:p>
            <a:pPr marL="0" indent="0" algn="ctr">
              <a:buFont typeface="Wingdings 2" pitchFamily="18" charset="2"/>
              <a:buNone/>
            </a:pPr>
            <a:r>
              <a:rPr lang="ru-RU" b="1" smtClean="0"/>
              <a:t>(</a:t>
            </a:r>
            <a:r>
              <a:rPr lang="ru-RU" smtClean="0"/>
              <a:t>«Выполнение задания требует </a:t>
            </a:r>
            <a:r>
              <a:rPr lang="ru-RU" b="1" smtClean="0"/>
              <a:t>выявления отношений между предложениями текста и определения средств связи между предложениями</a:t>
            </a:r>
            <a:r>
              <a:rPr lang="ru-RU" smtClean="0"/>
              <a:t>…экзаменуемый должен подобрать это слово самостоятельно в соответствии с </a:t>
            </a:r>
            <a:r>
              <a:rPr lang="ru-RU" b="1" smtClean="0"/>
              <a:t>заданными морфологическими характеристиками</a:t>
            </a:r>
            <a:r>
              <a:rPr lang="ru-RU" smtClean="0"/>
              <a:t>. </a:t>
            </a:r>
            <a:endParaRPr lang="ru-RU" b="1"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0825" y="404813"/>
            <a:ext cx="8713788" cy="922337"/>
          </a:xfrm>
        </p:spPr>
        <p:txBody>
          <a:bodyPr>
            <a:normAutofit fontScale="90000"/>
          </a:bodyPr>
          <a:lstStyle/>
          <a:p>
            <a:pPr algn="ctr" fontAlgn="auto">
              <a:spcAft>
                <a:spcPts val="0"/>
              </a:spcAft>
              <a:defRPr/>
            </a:pPr>
            <a:r>
              <a:rPr lang="ru-RU" sz="2800" b="1" i="1" dirty="0">
                <a:solidFill>
                  <a:srgbClr val="002060"/>
                </a:solidFill>
              </a:rPr>
              <a:t>7.Самостоятельно подберите подчинительный  союз, который должен стоять на месте пропуска во втором (2) предложении текста. Запишите этот союз</a:t>
            </a:r>
            <a:r>
              <a:rPr lang="ru-RU" sz="2800" b="1" i="1" dirty="0" smtClean="0">
                <a:solidFill>
                  <a:srgbClr val="002060"/>
                </a:solidFill>
              </a:rPr>
              <a:t>.</a:t>
            </a:r>
            <a:endParaRPr lang="ru-RU" sz="2800" b="1" dirty="0">
              <a:solidFill>
                <a:srgbClr val="002060"/>
              </a:solidFill>
            </a:endParaRPr>
          </a:p>
        </p:txBody>
      </p:sp>
      <p:sp>
        <p:nvSpPr>
          <p:cNvPr id="3" name="Объект 2"/>
          <p:cNvSpPr>
            <a:spLocks noGrp="1"/>
          </p:cNvSpPr>
          <p:nvPr>
            <p:ph sz="quarter" idx="1"/>
          </p:nvPr>
        </p:nvSpPr>
        <p:spPr>
          <a:xfrm>
            <a:off x="395288" y="1557338"/>
            <a:ext cx="8291512" cy="5184775"/>
          </a:xfrm>
        </p:spPr>
        <p:txBody>
          <a:bodyPr>
            <a:normAutofit fontScale="92500" lnSpcReduction="10000"/>
          </a:bodyPr>
          <a:lstStyle/>
          <a:p>
            <a:pPr marL="0" indent="0" algn="just" fontAlgn="auto">
              <a:spcBef>
                <a:spcPts val="580"/>
              </a:spcBef>
              <a:spcAft>
                <a:spcPts val="0"/>
              </a:spcAft>
              <a:buFont typeface="Wingdings 2"/>
              <a:buNone/>
              <a:defRPr/>
            </a:pPr>
            <a:r>
              <a:rPr lang="ru-RU" dirty="0"/>
              <a:t>(1)Для антарктического плавания под командованием Беллинсгаузена Адмиралтейство снарядило два корабля: шлюпы «Мирный» и «Восток», что оказалось не самым удачным выбором и негативно отразилось на планах экспедиции. (2)&lt;...&gt; «Мирный», построенный по проекту русских инженеров Колодкина и </a:t>
            </a:r>
            <a:r>
              <a:rPr lang="ru-RU" dirty="0" err="1"/>
              <a:t>Курепанова</a:t>
            </a:r>
            <a:r>
              <a:rPr lang="ru-RU" dirty="0"/>
              <a:t> и укреплённый капитаном Лазаревым перед началом экспедиции, блестяще проявил себя в ледовом походе, то «Восток», спроектированный британскими инженерами, качественно уступал «Мирному» и оказался настолько слаб для плавания в полярных льдах, что к концу экспедиции состояние шлюпа было неудовлетворительным. (3)Это побудило Беллинсгаузена задуматься о досрочном прекращении экспедиции, а затем вынудило его принять решение о возвращении.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8313" y="765175"/>
            <a:ext cx="8289925" cy="922338"/>
          </a:xfrm>
        </p:spPr>
        <p:txBody>
          <a:bodyPr>
            <a:normAutofit fontScale="90000"/>
          </a:bodyPr>
          <a:lstStyle/>
          <a:p>
            <a:pPr algn="ctr" fontAlgn="auto">
              <a:spcAft>
                <a:spcPts val="0"/>
              </a:spcAft>
              <a:defRPr/>
            </a:pPr>
            <a:r>
              <a:rPr lang="ru-RU" sz="2800" b="1" i="1" dirty="0">
                <a:solidFill>
                  <a:srgbClr val="002060"/>
                </a:solidFill>
              </a:rPr>
              <a:t>8.Самостоятельно подберите сочинительный  союз, который должен стоять на месте пропуска во третьем (3) предложении текста. Запишите этот союз</a:t>
            </a:r>
            <a:r>
              <a:rPr lang="ru-RU" sz="2800" b="1" i="1" dirty="0" smtClean="0">
                <a:solidFill>
                  <a:srgbClr val="002060"/>
                </a:solidFill>
              </a:rPr>
              <a:t>.</a:t>
            </a:r>
            <a:endParaRPr lang="ru-RU" sz="2800" b="1" dirty="0">
              <a:solidFill>
                <a:srgbClr val="002060"/>
              </a:solidFill>
            </a:endParaRPr>
          </a:p>
        </p:txBody>
      </p:sp>
      <p:sp>
        <p:nvSpPr>
          <p:cNvPr id="33794" name="Объект 2"/>
          <p:cNvSpPr>
            <a:spLocks noGrp="1"/>
          </p:cNvSpPr>
          <p:nvPr>
            <p:ph sz="quarter" idx="1"/>
          </p:nvPr>
        </p:nvSpPr>
        <p:spPr>
          <a:xfrm>
            <a:off x="395288" y="1773238"/>
            <a:ext cx="8291512" cy="4968875"/>
          </a:xfrm>
        </p:spPr>
        <p:txBody>
          <a:bodyPr/>
          <a:lstStyle/>
          <a:p>
            <a:pPr marL="0" indent="0" algn="just">
              <a:buFont typeface="Wingdings 2" pitchFamily="18" charset="2"/>
              <a:buNone/>
            </a:pPr>
            <a:r>
              <a:rPr lang="ru-RU" smtClean="0"/>
              <a:t> (1)Одним из способов получения эфирных масел является анфлераж, который основан на использовании очищенного жира, позволяющего впитывать эфирные масла. (2)Этот процесс хорош тем, что можно извлечь эфирное масло, не подвергая сами растения или предметы, содержащие пахучие вещества, термической обработке. (3)&lt;...&gt; в настоящее время анфлераж в парфюмерии не используется, так как он требует больших затрат времени и сырья.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404813"/>
            <a:ext cx="8291512" cy="922337"/>
          </a:xfrm>
        </p:spPr>
        <p:txBody>
          <a:bodyPr>
            <a:normAutofit fontScale="90000"/>
          </a:bodyPr>
          <a:lstStyle/>
          <a:p>
            <a:pPr algn="ctr" fontAlgn="auto">
              <a:spcAft>
                <a:spcPts val="0"/>
              </a:spcAft>
              <a:defRPr/>
            </a:pPr>
            <a:r>
              <a:rPr lang="ru-RU" sz="2800" b="1" i="1" dirty="0">
                <a:solidFill>
                  <a:srgbClr val="002060"/>
                </a:solidFill>
              </a:rPr>
              <a:t>9.Самостоятельно подберите наречие, которое должно стоять на месте пропуска в третьем (3) предложении текста. Запишите это наречие</a:t>
            </a:r>
            <a:r>
              <a:rPr lang="ru-RU" sz="2800" b="1" i="1" dirty="0" smtClean="0">
                <a:solidFill>
                  <a:srgbClr val="002060"/>
                </a:solidFill>
              </a:rPr>
              <a:t>.</a:t>
            </a:r>
            <a:endParaRPr lang="ru-RU" sz="2800" b="1" dirty="0">
              <a:solidFill>
                <a:srgbClr val="002060"/>
              </a:solidFill>
            </a:endParaRPr>
          </a:p>
        </p:txBody>
      </p:sp>
      <p:sp>
        <p:nvSpPr>
          <p:cNvPr id="34818" name="Объект 2"/>
          <p:cNvSpPr>
            <a:spLocks noGrp="1"/>
          </p:cNvSpPr>
          <p:nvPr>
            <p:ph sz="quarter" idx="1"/>
          </p:nvPr>
        </p:nvSpPr>
        <p:spPr>
          <a:xfrm>
            <a:off x="395288" y="1557338"/>
            <a:ext cx="8291512" cy="5184775"/>
          </a:xfrm>
        </p:spPr>
        <p:txBody>
          <a:bodyPr/>
          <a:lstStyle/>
          <a:p>
            <a:pPr marL="0" indent="0" algn="just">
              <a:buFont typeface="Wingdings 2" pitchFamily="18" charset="2"/>
              <a:buNone/>
            </a:pPr>
            <a:r>
              <a:rPr lang="ru-RU" smtClean="0"/>
              <a:t> (1)В конце ХVIII века в фи­ло­со­фии и ис­кус­стве воз­ник­ло на­прав­ле­ние, из­вест­ное под на­зва­ни­ем «ро­ман­тизм». (2)Вме­сто куль­та здра­во­го смыс­ла, ра­зу­ма ро­ман­тизм стал утвер­ждать культ че­ло­ве­че­ских чувств. (3)&lt;…&gt; в об­ла­сти ис­кус­ства ро­ман­тизм вы­дви­нул на пер­вый план жанр пей­заж­ной жи­во­пи­си: кар­ти­ны при­ро­ды вы­зы­ва­ют в душе че­ло­ве­ка пре­иму­ще­ствен­но вне­ра­ци­о­наль­ный, эмо­ци­о­наль­ный от­клик.</a:t>
            </a:r>
          </a:p>
          <a:p>
            <a:pPr marL="0" indent="0" algn="just">
              <a:buFont typeface="Wingdings 2" pitchFamily="18" charset="2"/>
              <a:buNone/>
            </a:pPr>
            <a:endParaRPr lang="ru-RU"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3850" y="549275"/>
            <a:ext cx="8640763" cy="920750"/>
          </a:xfrm>
        </p:spPr>
        <p:txBody>
          <a:bodyPr>
            <a:normAutofit fontScale="90000"/>
          </a:bodyPr>
          <a:lstStyle/>
          <a:p>
            <a:pPr algn="ctr" fontAlgn="auto">
              <a:spcAft>
                <a:spcPts val="0"/>
              </a:spcAft>
              <a:defRPr/>
            </a:pPr>
            <a:r>
              <a:rPr lang="ru-RU" sz="2800" b="1" i="1" dirty="0">
                <a:solidFill>
                  <a:srgbClr val="002060"/>
                </a:solidFill>
              </a:rPr>
              <a:t>10.Самостоятельно подберите сочетание слов, которое должно стоять на месте пропуска в третьем (3) предложении текста. Запишите это сочетание слов</a:t>
            </a:r>
            <a:r>
              <a:rPr lang="ru-RU" sz="2800" b="1" i="1" dirty="0" smtClean="0">
                <a:solidFill>
                  <a:srgbClr val="002060"/>
                </a:solidFill>
              </a:rPr>
              <a:t>.</a:t>
            </a:r>
            <a:endParaRPr lang="ru-RU" sz="2800" b="1" dirty="0">
              <a:solidFill>
                <a:srgbClr val="002060"/>
              </a:solidFill>
            </a:endParaRPr>
          </a:p>
        </p:txBody>
      </p:sp>
      <p:sp>
        <p:nvSpPr>
          <p:cNvPr id="35842" name="Объект 2"/>
          <p:cNvSpPr>
            <a:spLocks noGrp="1"/>
          </p:cNvSpPr>
          <p:nvPr>
            <p:ph sz="quarter" idx="1"/>
          </p:nvPr>
        </p:nvSpPr>
        <p:spPr>
          <a:xfrm>
            <a:off x="395288" y="1700213"/>
            <a:ext cx="8291512" cy="5041900"/>
          </a:xfrm>
        </p:spPr>
        <p:txBody>
          <a:bodyPr/>
          <a:lstStyle/>
          <a:p>
            <a:pPr marL="0" indent="0" algn="just">
              <a:buFont typeface="Wingdings 2" pitchFamily="18" charset="2"/>
              <a:buNone/>
            </a:pPr>
            <a:r>
              <a:rPr lang="ru-RU" i="1" smtClean="0"/>
              <a:t> (1)В море во­круг вул­ка­ни­че­ско­го кра­те­ра, на­хо­дя­ще­го­ся на по­верх­но­сти вул­ка­на или не­глу­бо­ко под водой, об­ра­зу­ет­ся риф — воз­вы­ше­ние в форме коль­ца. (2)Он со­сто­ит из ске­ле­тов ко­рал­лов — мик­ро­ско­пи­че­ских мор­ских су­ществ, мил­ли­о­ны ко­то­рых живут в тёплой мор­ской воде на не­боль­шой глу­би­не. (3)&lt;...&gt; вул­ка­ни­че­ский ост­ров раз­ру­ша­ет­ся и опус­ка­ет­ся под воду, ко­рал­ло­вый риф под­ни­ма­ет­ся всё выше.</a:t>
            </a:r>
            <a:r>
              <a:rPr lang="ru-RU" smtClean="0"/>
              <a:t/>
            </a:r>
            <a:br>
              <a:rPr lang="ru-RU" smtClean="0"/>
            </a:br>
            <a:endParaRPr lang="ru-RU"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404813"/>
            <a:ext cx="8291512" cy="922337"/>
          </a:xfrm>
        </p:spPr>
        <p:txBody>
          <a:bodyPr>
            <a:normAutofit fontScale="90000"/>
          </a:bodyPr>
          <a:lstStyle/>
          <a:p>
            <a:pPr algn="ctr" fontAlgn="auto">
              <a:spcAft>
                <a:spcPts val="0"/>
              </a:spcAft>
              <a:defRPr/>
            </a:pPr>
            <a:r>
              <a:rPr lang="ru-RU" sz="2800" b="1" i="1" dirty="0">
                <a:solidFill>
                  <a:srgbClr val="002060"/>
                </a:solidFill>
              </a:rPr>
              <a:t>11.Самостоятельно подберите союз, который должен стоять на месте пропуска в третьем (3) предложении текста. Запишите этот союз</a:t>
            </a:r>
            <a:r>
              <a:rPr lang="ru-RU" sz="2800" b="1" i="1" dirty="0" smtClean="0">
                <a:solidFill>
                  <a:srgbClr val="002060"/>
                </a:solidFill>
              </a:rPr>
              <a:t>.</a:t>
            </a:r>
            <a:endParaRPr lang="ru-RU" sz="2800" b="1" dirty="0">
              <a:solidFill>
                <a:srgbClr val="002060"/>
              </a:solidFill>
            </a:endParaRPr>
          </a:p>
        </p:txBody>
      </p:sp>
      <p:sp>
        <p:nvSpPr>
          <p:cNvPr id="36866" name="Объект 2"/>
          <p:cNvSpPr>
            <a:spLocks noGrp="1"/>
          </p:cNvSpPr>
          <p:nvPr>
            <p:ph sz="quarter" idx="1"/>
          </p:nvPr>
        </p:nvSpPr>
        <p:spPr>
          <a:xfrm>
            <a:off x="395288" y="1557338"/>
            <a:ext cx="8291512" cy="5184775"/>
          </a:xfrm>
        </p:spPr>
        <p:txBody>
          <a:bodyPr/>
          <a:lstStyle/>
          <a:p>
            <a:pPr marL="0" indent="0" algn="just">
              <a:buFont typeface="Wingdings 2" pitchFamily="18" charset="2"/>
              <a:buNone/>
            </a:pPr>
            <a:r>
              <a:rPr lang="ru-RU" i="1" smtClean="0"/>
              <a:t> (1)Ра­ди­а­тор ав­то­мо­би­ля пред­став­ля­ет собой за­мкну­тую си­сте­му, в связи с чем зимой воз­ни­ка­ют труд­но­сти. (2)При тем­пе­ра­ту­ре ниже нуля обыч­ная вода за­мер­за­ет и пе­ре­кры­ва­ет па­труб­ки ра­ди­а­то­ра, из-за чего мотор пе­ре­гре­ва­ет­ся, и, что ещё хуже, замёрзшая вода рас­ши­ря­ет­ся и может взо­рвать па­труб­ки. (3)&lt;...&gt; воду для ра­ди­а­то­ра сме­ши­ва­ют с ан­ти­фри­зом — со­дер­жа­щей сахар жид­ко­стью, не поз­во­ля­ю­щей воде пре­вра­тить­ся в лёд даже при ми­ну­со­вой тем­пе­ра­ту­ре.</a:t>
            </a:r>
            <a:endParaRPr lang="ru-RU"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404813"/>
            <a:ext cx="8291512" cy="922337"/>
          </a:xfrm>
        </p:spPr>
        <p:txBody>
          <a:bodyPr>
            <a:normAutofit fontScale="90000"/>
          </a:bodyPr>
          <a:lstStyle/>
          <a:p>
            <a:pPr algn="ctr" fontAlgn="auto">
              <a:spcAft>
                <a:spcPts val="0"/>
              </a:spcAft>
              <a:defRPr/>
            </a:pPr>
            <a:r>
              <a:rPr lang="ru-RU" sz="2800" b="1" i="1" dirty="0">
                <a:solidFill>
                  <a:srgbClr val="002060"/>
                </a:solidFill>
              </a:rPr>
              <a:t>12.</a:t>
            </a:r>
            <a:r>
              <a:rPr lang="ru-RU" sz="2800" i="1" dirty="0">
                <a:solidFill>
                  <a:srgbClr val="002060"/>
                </a:solidFill>
              </a:rPr>
              <a:t> </a:t>
            </a:r>
            <a:r>
              <a:rPr lang="ru-RU" sz="2800" b="1" i="1" dirty="0">
                <a:solidFill>
                  <a:srgbClr val="002060"/>
                </a:solidFill>
              </a:rPr>
              <a:t>Самостоятельно подберите указательную частицу, которая должна стоять на месте пропуска в третьем (3) предложении текста. Запишите эту частицу</a:t>
            </a:r>
            <a:r>
              <a:rPr lang="ru-RU" sz="2800" b="1" i="1" dirty="0" smtClean="0">
                <a:solidFill>
                  <a:srgbClr val="002060"/>
                </a:solidFill>
              </a:rPr>
              <a:t>.</a:t>
            </a:r>
            <a:endParaRPr lang="ru-RU" sz="2800" b="1" dirty="0">
              <a:solidFill>
                <a:srgbClr val="002060"/>
              </a:solidFill>
            </a:endParaRPr>
          </a:p>
        </p:txBody>
      </p:sp>
      <p:sp>
        <p:nvSpPr>
          <p:cNvPr id="37890" name="Объект 2"/>
          <p:cNvSpPr>
            <a:spLocks noGrp="1"/>
          </p:cNvSpPr>
          <p:nvPr>
            <p:ph sz="quarter" idx="1"/>
          </p:nvPr>
        </p:nvSpPr>
        <p:spPr>
          <a:xfrm>
            <a:off x="395288" y="1557338"/>
            <a:ext cx="8291512" cy="5184775"/>
          </a:xfrm>
        </p:spPr>
        <p:txBody>
          <a:bodyPr/>
          <a:lstStyle/>
          <a:p>
            <a:pPr marL="0" indent="0" algn="just">
              <a:buFont typeface="Wingdings 2" pitchFamily="18" charset="2"/>
              <a:buNone/>
            </a:pPr>
            <a:r>
              <a:rPr lang="ru-RU" smtClean="0"/>
              <a:t>(1)Окраска оперения у сов, как правило, «защитная», то есть она сливается с окружающей средой, помогая птице оставаться незамеченной во время дневного отдыха. (2)Перья лесных сов имеют обычно коричневатый цвет, при этом у видов, обитающих в хвойных лесах, отмечается сероватый оттенок. (3)&lt;...&gt; cовы, которые живут в пустыне, и их родственники, водящиеся на равнинной местности, отличаются более светлой, почти рыжей окраской; у полярных сов цвет оперения снежно-белый.</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404813"/>
            <a:ext cx="8291512" cy="922337"/>
          </a:xfrm>
        </p:spPr>
        <p:txBody>
          <a:bodyPr>
            <a:normAutofit fontScale="90000"/>
          </a:bodyPr>
          <a:lstStyle/>
          <a:p>
            <a:pPr algn="ctr" fontAlgn="auto">
              <a:spcAft>
                <a:spcPts val="0"/>
              </a:spcAft>
              <a:defRPr/>
            </a:pPr>
            <a:r>
              <a:rPr lang="ru-RU" sz="2800" b="1" i="1" dirty="0">
                <a:solidFill>
                  <a:srgbClr val="002060"/>
                </a:solidFill>
              </a:rPr>
              <a:t>13.Самостоятельно подберите вводное слово, которое должно стоять на месте пропуска во втором (2) предложении текста. Запишите это вводное слово</a:t>
            </a:r>
            <a:r>
              <a:rPr lang="ru-RU" sz="2800" b="1" i="1" dirty="0" smtClean="0">
                <a:solidFill>
                  <a:srgbClr val="002060"/>
                </a:solidFill>
              </a:rPr>
              <a:t>.</a:t>
            </a:r>
            <a:endParaRPr lang="ru-RU" sz="2800" b="1" dirty="0">
              <a:solidFill>
                <a:srgbClr val="002060"/>
              </a:solidFill>
            </a:endParaRPr>
          </a:p>
        </p:txBody>
      </p:sp>
      <p:sp>
        <p:nvSpPr>
          <p:cNvPr id="38914" name="Объект 2"/>
          <p:cNvSpPr>
            <a:spLocks noGrp="1"/>
          </p:cNvSpPr>
          <p:nvPr>
            <p:ph sz="quarter" idx="1"/>
          </p:nvPr>
        </p:nvSpPr>
        <p:spPr>
          <a:xfrm>
            <a:off x="395288" y="1557338"/>
            <a:ext cx="8291512" cy="5184775"/>
          </a:xfrm>
        </p:spPr>
        <p:txBody>
          <a:bodyPr/>
          <a:lstStyle/>
          <a:p>
            <a:pPr marL="0" indent="0" algn="just">
              <a:buFont typeface="Wingdings 2" pitchFamily="18" charset="2"/>
              <a:buNone/>
            </a:pPr>
            <a:r>
              <a:rPr lang="ru-RU" smtClean="0"/>
              <a:t> (1)В последние годы много писали о выдающемся для животных интеллекте дельфина, о его редких способностях к обучению. (2)&lt;...&gt; дельфины очень сообразительны: в морях они спасают своих раненых собратьев, сообща или в одиночку выталкивая их из воды, чтобы пострадавшие могли дышать; не раз спасали эти животные и людей. (3)Об уме дельфинов говорит и то, что в неволе они научились проделывать много разных трюков, но то, что интеллект и способности дельфина равны человеческим, едва ли будет когда-нибудь доказано.</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404813"/>
            <a:ext cx="8291512" cy="922337"/>
          </a:xfrm>
        </p:spPr>
        <p:txBody>
          <a:bodyPr>
            <a:normAutofit fontScale="90000"/>
          </a:bodyPr>
          <a:lstStyle/>
          <a:p>
            <a:pPr algn="ctr" fontAlgn="auto">
              <a:spcAft>
                <a:spcPts val="0"/>
              </a:spcAft>
              <a:defRPr/>
            </a:pPr>
            <a:r>
              <a:rPr lang="ru-RU" sz="2800" b="1" i="1" dirty="0">
                <a:solidFill>
                  <a:srgbClr val="002060"/>
                </a:solidFill>
              </a:rPr>
              <a:t>14.Самостоятельно подберите усилительную частицу, которая должна стоять на месте пропуска во втором (2) предложении текста. Запишите эту частицу</a:t>
            </a:r>
            <a:r>
              <a:rPr lang="ru-RU" sz="2800" b="1" i="1" dirty="0" smtClean="0">
                <a:solidFill>
                  <a:srgbClr val="002060"/>
                </a:solidFill>
              </a:rPr>
              <a:t>.</a:t>
            </a:r>
            <a:endParaRPr lang="ru-RU" sz="2800" b="1" dirty="0">
              <a:solidFill>
                <a:srgbClr val="002060"/>
              </a:solidFill>
            </a:endParaRPr>
          </a:p>
        </p:txBody>
      </p:sp>
      <p:sp>
        <p:nvSpPr>
          <p:cNvPr id="39938" name="Объект 2"/>
          <p:cNvSpPr>
            <a:spLocks noGrp="1"/>
          </p:cNvSpPr>
          <p:nvPr>
            <p:ph sz="quarter" idx="1"/>
          </p:nvPr>
        </p:nvSpPr>
        <p:spPr>
          <a:xfrm>
            <a:off x="395288" y="1557338"/>
            <a:ext cx="8291512" cy="5184775"/>
          </a:xfrm>
        </p:spPr>
        <p:txBody>
          <a:bodyPr/>
          <a:lstStyle/>
          <a:p>
            <a:pPr marL="0" indent="0" algn="just">
              <a:buFont typeface="Wingdings 2" pitchFamily="18" charset="2"/>
              <a:buNone/>
            </a:pPr>
            <a:r>
              <a:rPr lang="ru-RU" i="1" smtClean="0"/>
              <a:t> (1)Немало было на Руси ис­кус­ных ре­мес­лен­ни­ков и мастеров, пре­вос­ход­ных охот­ни­ков и от­важ­ных рыбаков, ге­ни­аль­ных зодчих, иконописцев, музыкантов; сла­ви­лась наша земля воинами, муд­ры­ми го­су­дар­ствен­ны­ми деятелями. (2)&lt;...&gt; ос­нов­ным за­ня­ти­ем во­сточ­ных сла­вян на про­тя­же­нии мно­гих веков было земледелие. (3)По­это­му и древ­няя рус­ская куль­ту­ра в целом от­ра­жа­ла ми­ро­воз­зре­ние земледельца.</a:t>
            </a:r>
            <a:endParaRPr lang="ru-RU" smtClean="0"/>
          </a:p>
          <a:p>
            <a:pPr marL="0" indent="0" algn="just">
              <a:buFont typeface="Wingdings 2" pitchFamily="18" charset="2"/>
              <a:buNone/>
            </a:pPr>
            <a:endParaRPr lang="ru-RU"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404813"/>
            <a:ext cx="8291512" cy="922337"/>
          </a:xfrm>
        </p:spPr>
        <p:txBody>
          <a:bodyPr>
            <a:normAutofit fontScale="90000"/>
          </a:bodyPr>
          <a:lstStyle/>
          <a:p>
            <a:pPr algn="ctr" fontAlgn="auto">
              <a:spcAft>
                <a:spcPts val="0"/>
              </a:spcAft>
              <a:defRPr/>
            </a:pPr>
            <a:r>
              <a:rPr lang="ru-RU" sz="2800" b="1" i="1" dirty="0">
                <a:solidFill>
                  <a:srgbClr val="002060"/>
                </a:solidFill>
              </a:rPr>
              <a:t>15.Самостоятельно подберите уточняющую частицу, которая должна стоять на месте пропуска в третьем (3) предложении текста. Запишите эту частицу</a:t>
            </a:r>
            <a:r>
              <a:rPr lang="ru-RU" sz="2800" b="1" i="1" dirty="0" smtClean="0">
                <a:solidFill>
                  <a:srgbClr val="002060"/>
                </a:solidFill>
              </a:rPr>
              <a:t>.</a:t>
            </a:r>
            <a:endParaRPr lang="ru-RU" sz="2800" b="1" dirty="0">
              <a:solidFill>
                <a:srgbClr val="002060"/>
              </a:solidFill>
            </a:endParaRPr>
          </a:p>
        </p:txBody>
      </p:sp>
      <p:sp>
        <p:nvSpPr>
          <p:cNvPr id="40962" name="Объект 2"/>
          <p:cNvSpPr>
            <a:spLocks noGrp="1"/>
          </p:cNvSpPr>
          <p:nvPr>
            <p:ph sz="quarter" idx="1"/>
          </p:nvPr>
        </p:nvSpPr>
        <p:spPr>
          <a:xfrm>
            <a:off x="395288" y="1557338"/>
            <a:ext cx="8291512" cy="5184775"/>
          </a:xfrm>
        </p:spPr>
        <p:txBody>
          <a:bodyPr/>
          <a:lstStyle/>
          <a:p>
            <a:pPr marL="0" indent="0" algn="just">
              <a:buFont typeface="Wingdings 2" pitchFamily="18" charset="2"/>
              <a:buNone/>
            </a:pPr>
            <a:r>
              <a:rPr lang="ru-RU" i="1" smtClean="0"/>
              <a:t> (1)Следствием непрекращающейся борьбы за существование в мире животных является естественный отбор — процесс, устраняющий менее приспособленные организмы и благоприятствующий более приспособленным организмам. (2)В этой конкурентной борьбе преимущество получают те представители вида, которые оказываются наиболее жизнеспособными, то есть приспособленными к конкретным условиям обитания. (3)&lt;...&gt; они имеют больше шансов оставить после себя полноценное потомство.</a:t>
            </a:r>
            <a:endParaRPr lang="ru-RU" smtClean="0"/>
          </a:p>
          <a:p>
            <a:pPr marL="0" indent="0" algn="just">
              <a:buFont typeface="Wingdings 2" pitchFamily="18" charset="2"/>
              <a:buNone/>
            </a:pPr>
            <a:endParaRPr lang="ru-RU"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Заголовок 1"/>
          <p:cNvSpPr>
            <a:spLocks noGrp="1"/>
          </p:cNvSpPr>
          <p:nvPr>
            <p:ph type="title"/>
          </p:nvPr>
        </p:nvSpPr>
        <p:spPr>
          <a:xfrm>
            <a:off x="395288" y="115888"/>
            <a:ext cx="8291512" cy="865187"/>
          </a:xfrm>
        </p:spPr>
        <p:txBody>
          <a:bodyPr/>
          <a:lstStyle/>
          <a:p>
            <a:pPr algn="ctr"/>
            <a:r>
              <a:rPr lang="ru-RU" b="1" smtClean="0">
                <a:solidFill>
                  <a:srgbClr val="002060"/>
                </a:solidFill>
              </a:rPr>
              <a:t>ПРОВЕРКА</a:t>
            </a:r>
          </a:p>
        </p:txBody>
      </p:sp>
      <p:sp>
        <p:nvSpPr>
          <p:cNvPr id="3" name="Объект 2"/>
          <p:cNvSpPr>
            <a:spLocks noGrp="1"/>
          </p:cNvSpPr>
          <p:nvPr>
            <p:ph sz="quarter" idx="1"/>
          </p:nvPr>
        </p:nvSpPr>
        <p:spPr>
          <a:xfrm>
            <a:off x="900113" y="981075"/>
            <a:ext cx="7786687" cy="5761038"/>
          </a:xfrm>
        </p:spPr>
        <p:txBody>
          <a:bodyPr>
            <a:normAutofit fontScale="85000" lnSpcReduction="20000"/>
          </a:bodyPr>
          <a:lstStyle/>
          <a:p>
            <a:pPr marL="0" indent="0" fontAlgn="auto">
              <a:spcBef>
                <a:spcPts val="580"/>
              </a:spcBef>
              <a:spcAft>
                <a:spcPts val="0"/>
              </a:spcAft>
              <a:buFont typeface="Wingdings 2"/>
              <a:buNone/>
              <a:defRPr/>
            </a:pPr>
            <a:r>
              <a:rPr lang="ru-RU" b="1" dirty="0"/>
              <a:t>1-естественно, разумеется, безусловно</a:t>
            </a:r>
          </a:p>
          <a:p>
            <a:pPr marL="0" indent="0" fontAlgn="auto">
              <a:spcBef>
                <a:spcPts val="580"/>
              </a:spcBef>
              <a:spcAft>
                <a:spcPts val="0"/>
              </a:spcAft>
              <a:buFont typeface="Wingdings 2"/>
              <a:buNone/>
              <a:defRPr/>
            </a:pPr>
            <a:r>
              <a:rPr lang="ru-RU" b="1" dirty="0"/>
              <a:t>2-но</a:t>
            </a:r>
          </a:p>
          <a:p>
            <a:pPr marL="0" indent="0" fontAlgn="auto">
              <a:spcBef>
                <a:spcPts val="580"/>
              </a:spcBef>
              <a:spcAft>
                <a:spcPts val="0"/>
              </a:spcAft>
              <a:buFont typeface="Wingdings 2"/>
              <a:buNone/>
              <a:defRPr/>
            </a:pPr>
            <a:r>
              <a:rPr lang="ru-RU" b="1" dirty="0"/>
              <a:t>3-эти</a:t>
            </a:r>
          </a:p>
          <a:p>
            <a:pPr marL="0" indent="0" fontAlgn="auto">
              <a:spcBef>
                <a:spcPts val="580"/>
              </a:spcBef>
              <a:spcAft>
                <a:spcPts val="0"/>
              </a:spcAft>
              <a:buFont typeface="Wingdings 2"/>
              <a:buNone/>
              <a:defRPr/>
            </a:pPr>
            <a:r>
              <a:rPr lang="ru-RU" b="1" dirty="0"/>
              <a:t>4-например</a:t>
            </a:r>
          </a:p>
          <a:p>
            <a:pPr marL="0" indent="0" fontAlgn="auto">
              <a:spcBef>
                <a:spcPts val="580"/>
              </a:spcBef>
              <a:spcAft>
                <a:spcPts val="0"/>
              </a:spcAft>
              <a:buFont typeface="Wingdings 2"/>
              <a:buNone/>
              <a:defRPr/>
            </a:pPr>
            <a:r>
              <a:rPr lang="ru-RU" b="1" dirty="0"/>
              <a:t>5-оказалось, выяснилось</a:t>
            </a:r>
          </a:p>
          <a:p>
            <a:pPr marL="0" indent="0" fontAlgn="auto">
              <a:spcBef>
                <a:spcPts val="580"/>
              </a:spcBef>
              <a:spcAft>
                <a:spcPts val="0"/>
              </a:spcAft>
              <a:buFont typeface="Wingdings 2"/>
              <a:buNone/>
              <a:defRPr/>
            </a:pPr>
            <a:r>
              <a:rPr lang="ru-RU" b="1" dirty="0"/>
              <a:t>6-несмотря на это</a:t>
            </a:r>
          </a:p>
          <a:p>
            <a:pPr marL="0" indent="0" fontAlgn="auto">
              <a:spcBef>
                <a:spcPts val="580"/>
              </a:spcBef>
              <a:spcAft>
                <a:spcPts val="0"/>
              </a:spcAft>
              <a:buFont typeface="Wingdings 2"/>
              <a:buNone/>
              <a:defRPr/>
            </a:pPr>
            <a:r>
              <a:rPr lang="ru-RU" b="1" dirty="0"/>
              <a:t>7-если</a:t>
            </a:r>
          </a:p>
          <a:p>
            <a:pPr marL="0" indent="0" fontAlgn="auto">
              <a:spcBef>
                <a:spcPts val="580"/>
              </a:spcBef>
              <a:spcAft>
                <a:spcPts val="0"/>
              </a:spcAft>
              <a:buFont typeface="Wingdings 2"/>
              <a:buNone/>
              <a:defRPr/>
            </a:pPr>
            <a:r>
              <a:rPr lang="ru-RU" b="1" dirty="0"/>
              <a:t>8 - однако, но</a:t>
            </a:r>
          </a:p>
          <a:p>
            <a:pPr marL="0" indent="0" fontAlgn="auto">
              <a:spcBef>
                <a:spcPts val="580"/>
              </a:spcBef>
              <a:spcAft>
                <a:spcPts val="0"/>
              </a:spcAft>
              <a:buFont typeface="Wingdings 2"/>
              <a:buNone/>
              <a:defRPr/>
            </a:pPr>
            <a:r>
              <a:rPr lang="ru-RU" b="1" dirty="0"/>
              <a:t>9- неслучайно</a:t>
            </a:r>
          </a:p>
          <a:p>
            <a:pPr marL="0" indent="0" fontAlgn="auto">
              <a:spcBef>
                <a:spcPts val="580"/>
              </a:spcBef>
              <a:spcAft>
                <a:spcPts val="0"/>
              </a:spcAft>
              <a:buFont typeface="Wingdings 2"/>
              <a:buNone/>
              <a:defRPr/>
            </a:pPr>
            <a:r>
              <a:rPr lang="ru-RU" b="1" dirty="0"/>
              <a:t>10- по мере того как</a:t>
            </a:r>
          </a:p>
          <a:p>
            <a:pPr marL="0" indent="0" fontAlgn="auto">
              <a:spcBef>
                <a:spcPts val="580"/>
              </a:spcBef>
              <a:spcAft>
                <a:spcPts val="0"/>
              </a:spcAft>
              <a:buFont typeface="Wingdings 2"/>
              <a:buNone/>
              <a:defRPr/>
            </a:pPr>
            <a:r>
              <a:rPr lang="ru-RU" b="1" dirty="0"/>
              <a:t>11. - так что</a:t>
            </a:r>
          </a:p>
          <a:p>
            <a:pPr marL="0" indent="0" fontAlgn="auto">
              <a:spcBef>
                <a:spcPts val="580"/>
              </a:spcBef>
              <a:spcAft>
                <a:spcPts val="0"/>
              </a:spcAft>
              <a:buFont typeface="Wingdings 2"/>
              <a:buNone/>
              <a:defRPr/>
            </a:pPr>
            <a:r>
              <a:rPr lang="ru-RU" b="1" dirty="0"/>
              <a:t>12 – вот</a:t>
            </a:r>
          </a:p>
          <a:p>
            <a:pPr marL="0" indent="0" fontAlgn="auto">
              <a:spcBef>
                <a:spcPts val="580"/>
              </a:spcBef>
              <a:spcAft>
                <a:spcPts val="0"/>
              </a:spcAft>
              <a:buFont typeface="Wingdings 2"/>
              <a:buNone/>
              <a:defRPr/>
            </a:pPr>
            <a:r>
              <a:rPr lang="ru-RU" b="1" dirty="0"/>
              <a:t>13 –бесспорно, конечно</a:t>
            </a:r>
          </a:p>
          <a:p>
            <a:pPr marL="0" indent="0" fontAlgn="auto">
              <a:spcBef>
                <a:spcPts val="580"/>
              </a:spcBef>
              <a:spcAft>
                <a:spcPts val="0"/>
              </a:spcAft>
              <a:buFont typeface="Wingdings 2"/>
              <a:buNone/>
              <a:defRPr/>
            </a:pPr>
            <a:r>
              <a:rPr lang="ru-RU" b="1" dirty="0"/>
              <a:t>14 –всё-таки</a:t>
            </a:r>
          </a:p>
          <a:p>
            <a:pPr marL="0" indent="0" fontAlgn="auto">
              <a:spcBef>
                <a:spcPts val="580"/>
              </a:spcBef>
              <a:spcAft>
                <a:spcPts val="0"/>
              </a:spcAft>
              <a:buFont typeface="Wingdings 2"/>
              <a:buNone/>
              <a:defRPr/>
            </a:pPr>
            <a:r>
              <a:rPr lang="ru-RU" b="1" dirty="0"/>
              <a:t>15 - ведь</a:t>
            </a:r>
            <a:r>
              <a:rPr lang="ru-RU" dirty="0"/>
              <a:t/>
            </a:r>
            <a:br>
              <a:rPr lang="ru-RU" dirty="0"/>
            </a:b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274638"/>
            <a:ext cx="8291264" cy="490066"/>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Aft>
                <a:spcPts val="0"/>
              </a:spcAft>
              <a:defRPr/>
            </a:pPr>
            <a:r>
              <a:rPr lang="ru-RU" sz="3200" b="1" u="sng"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Алгоритм выполнения задания</a:t>
            </a:r>
            <a:r>
              <a:rPr lang="ru-RU" sz="3200" b="1" u="sng"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a:t>
            </a:r>
            <a:endParaRPr lang="ru-RU" sz="32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15362" name="Объект 2"/>
          <p:cNvSpPr>
            <a:spLocks noGrp="1"/>
          </p:cNvSpPr>
          <p:nvPr>
            <p:ph sz="quarter" idx="1"/>
          </p:nvPr>
        </p:nvSpPr>
        <p:spPr>
          <a:xfrm>
            <a:off x="250825" y="1052513"/>
            <a:ext cx="8642350" cy="5689600"/>
          </a:xfrm>
        </p:spPr>
        <p:txBody>
          <a:bodyPr/>
          <a:lstStyle/>
          <a:p>
            <a:pPr marL="0" indent="0">
              <a:buFont typeface="Wingdings 2" pitchFamily="18" charset="2"/>
              <a:buNone/>
            </a:pPr>
            <a:r>
              <a:rPr lang="ru-RU" b="1" smtClean="0"/>
              <a:t>1.Внимательно вчитаться в текст, понять логику автора.</a:t>
            </a:r>
          </a:p>
          <a:p>
            <a:pPr marL="0" indent="0">
              <a:buFont typeface="Wingdings 2" pitchFamily="18" charset="2"/>
              <a:buNone/>
            </a:pPr>
            <a:r>
              <a:rPr lang="ru-RU" b="1" smtClean="0"/>
              <a:t>2. Определить, как в рассуждениях автора логически связано предложение с пропуском и предшествующее предложение.</a:t>
            </a:r>
          </a:p>
          <a:p>
            <a:pPr marL="0" indent="0">
              <a:buFont typeface="Wingdings 2" pitchFamily="18" charset="2"/>
              <a:buNone/>
            </a:pPr>
            <a:r>
              <a:rPr lang="ru-RU" b="1" smtClean="0"/>
              <a:t>3. Выяснить (по таблице) значение, которое вводное слово, конструкция, союз, частица или наречие вносят в рассуждения автора исходного текста.</a:t>
            </a:r>
          </a:p>
          <a:p>
            <a:pPr marL="0" indent="0">
              <a:buFont typeface="Wingdings 2" pitchFamily="18" charset="2"/>
              <a:buNone/>
            </a:pPr>
            <a:r>
              <a:rPr lang="ru-RU" b="1" smtClean="0"/>
              <a:t>4. Путём подстановки подобрать нужное слово или сочетание слов, не нарушающих логическое соответствие между предложениями.</a:t>
            </a:r>
          </a:p>
          <a:p>
            <a:pPr marL="0" indent="0">
              <a:buFont typeface="Wingdings 2" pitchFamily="18" charset="2"/>
              <a:buNone/>
            </a:pPr>
            <a:endParaRPr lang="ru-RU" b="1"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3707904" y="3200400"/>
            <a:ext cx="4824536" cy="1600200"/>
          </a:xfrm>
        </p:spPr>
        <p:txBody>
          <a:bodyPr>
            <a:normAutofit fontScale="85000" lnSpcReduction="20000"/>
            <a:scene3d>
              <a:camera prst="orthographicFront"/>
              <a:lightRig rig="flat" dir="tl">
                <a:rot lat="0" lon="0" rev="6600000"/>
              </a:lightRig>
            </a:scene3d>
            <a:sp3d extrusionH="25400" contourW="8890">
              <a:bevelT w="38100" h="31750"/>
              <a:contourClr>
                <a:schemeClr val="accent2">
                  <a:shade val="75000"/>
                </a:schemeClr>
              </a:contourClr>
            </a:sp3d>
          </a:bodyPr>
          <a:lstStyle/>
          <a:p>
            <a:pPr fontAlgn="auto">
              <a:spcBef>
                <a:spcPts val="580"/>
              </a:spcBef>
              <a:spcAft>
                <a:spcPts val="0"/>
              </a:spcAft>
              <a:buFont typeface="Wingdings 2"/>
              <a:buNone/>
              <a:defRPr/>
            </a:pP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Задание </a:t>
            </a: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24. </a:t>
            </a:r>
          </a:p>
          <a:p>
            <a:pPr fontAlgn="auto">
              <a:spcBef>
                <a:spcPts val="580"/>
              </a:spcBef>
              <a:spcAft>
                <a:spcPts val="0"/>
              </a:spcAft>
              <a:buFont typeface="Wingdings 2"/>
              <a:buNone/>
              <a:defRPr/>
            </a:pP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Средства связи предложений в тексте.</a:t>
            </a:r>
            <a:b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
            </a:r>
            <a:b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b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
        <p:nvSpPr>
          <p:cNvPr id="43010" name="Заголовок 1"/>
          <p:cNvSpPr>
            <a:spLocks noGrp="1"/>
          </p:cNvSpPr>
          <p:nvPr>
            <p:ph type="ctrTitle"/>
          </p:nvPr>
        </p:nvSpPr>
        <p:spPr>
          <a:xfrm>
            <a:off x="457200" y="1506538"/>
            <a:ext cx="8229600" cy="1470025"/>
          </a:xfrm>
        </p:spPr>
        <p:txBody>
          <a:bodyPr/>
          <a:lstStyle/>
          <a:p>
            <a:r>
              <a:rPr lang="ru-RU" b="1" smtClean="0"/>
              <a:t>Подготовка к ЕГЭ</a:t>
            </a:r>
            <a:endParaRPr lang="ru-RU"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435280" cy="418058"/>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Aft>
                <a:spcPts val="0"/>
              </a:spcAft>
              <a:defRPr/>
            </a:pPr>
            <a:r>
              <a:rPr lang="ru-RU"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ЛЕКСИЧЕСКИЕ СРЕДСТВА СВЯЗИ </a:t>
            </a:r>
            <a:r>
              <a:rPr lang="ru-RU"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ПРЕДЛОЖЕНИЙ В </a:t>
            </a:r>
            <a:r>
              <a:rPr lang="ru-RU"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ТЕКСТЕ</a:t>
            </a:r>
            <a:endParaRPr lang="ru-RU"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aphicFrame>
        <p:nvGraphicFramePr>
          <p:cNvPr id="4" name="Объект 3"/>
          <p:cNvGraphicFramePr>
            <a:graphicFrameLocks noGrp="1"/>
          </p:cNvGraphicFramePr>
          <p:nvPr>
            <p:ph sz="quarter" idx="1"/>
          </p:nvPr>
        </p:nvGraphicFramePr>
        <p:xfrm>
          <a:off x="250825" y="765175"/>
          <a:ext cx="8642350" cy="5962650"/>
        </p:xfrm>
        <a:graphic>
          <a:graphicData uri="http://schemas.openxmlformats.org/drawingml/2006/table">
            <a:tbl>
              <a:tblPr firstRow="1" bandRow="1">
                <a:tableStyleId>{5940675A-B579-460E-94D1-54222C63F5DA}</a:tableStyleId>
              </a:tblPr>
              <a:tblGrid>
                <a:gridCol w="576759"/>
                <a:gridCol w="3744416"/>
                <a:gridCol w="4321174"/>
              </a:tblGrid>
              <a:tr h="869197">
                <a:tc>
                  <a:txBody>
                    <a:bodyPr/>
                    <a:lstStyle/>
                    <a:p>
                      <a:pPr algn="ctr">
                        <a:lnSpc>
                          <a:spcPct val="115000"/>
                        </a:lnSpc>
                        <a:spcAft>
                          <a:spcPts val="0"/>
                        </a:spcAft>
                      </a:pPr>
                      <a:r>
                        <a:rPr lang="ru-RU" sz="1400" b="1" dirty="0">
                          <a:effectLst/>
                        </a:rPr>
                        <a:t>1 </a:t>
                      </a:r>
                      <a:endParaRPr lang="ru-RU" sz="1400" b="1" dirty="0">
                        <a:effectLst/>
                        <a:latin typeface="Calibri"/>
                        <a:ea typeface="Times New Roman"/>
                        <a:cs typeface="Times New Roman"/>
                      </a:endParaRPr>
                    </a:p>
                  </a:txBody>
                  <a:tcPr marL="47625" marR="47625" marT="47625" marB="47625"/>
                </a:tc>
                <a:tc>
                  <a:txBody>
                    <a:bodyPr/>
                    <a:lstStyle/>
                    <a:p>
                      <a:pPr>
                        <a:lnSpc>
                          <a:spcPct val="115000"/>
                        </a:lnSpc>
                        <a:spcAft>
                          <a:spcPts val="0"/>
                        </a:spcAft>
                      </a:pPr>
                      <a:r>
                        <a:rPr lang="ru-RU" sz="1400" b="1" dirty="0">
                          <a:effectLst/>
                        </a:rPr>
                        <a:t>Слова одной тематической группы</a:t>
                      </a:r>
                      <a:endParaRPr lang="ru-RU" sz="1400" b="1" dirty="0">
                        <a:effectLst/>
                        <a:latin typeface="Calibri"/>
                        <a:ea typeface="Times New Roman"/>
                        <a:cs typeface="Times New Roman"/>
                      </a:endParaRPr>
                    </a:p>
                  </a:txBody>
                  <a:tcPr marL="47625" marR="47625" marT="47625" marB="47625"/>
                </a:tc>
                <a:tc>
                  <a:txBody>
                    <a:bodyPr/>
                    <a:lstStyle/>
                    <a:p>
                      <a:pPr>
                        <a:lnSpc>
                          <a:spcPct val="115000"/>
                        </a:lnSpc>
                        <a:spcAft>
                          <a:spcPts val="0"/>
                        </a:spcAft>
                      </a:pPr>
                      <a:r>
                        <a:rPr lang="ru-RU" sz="1400" b="1" dirty="0">
                          <a:solidFill>
                            <a:srgbClr val="C00000"/>
                          </a:solidFill>
                          <a:effectLst/>
                        </a:rPr>
                        <a:t>Зима</a:t>
                      </a:r>
                      <a:r>
                        <a:rPr lang="ru-RU" sz="1400" b="1" dirty="0">
                          <a:effectLst/>
                        </a:rPr>
                        <a:t> в этих краях бывает суровой и долгой. </a:t>
                      </a:r>
                      <a:r>
                        <a:rPr lang="ru-RU" sz="1400" b="1" dirty="0">
                          <a:solidFill>
                            <a:srgbClr val="C00000"/>
                          </a:solidFill>
                          <a:effectLst/>
                        </a:rPr>
                        <a:t>Морозы</a:t>
                      </a:r>
                      <a:r>
                        <a:rPr lang="ru-RU" sz="1400" b="1" dirty="0">
                          <a:effectLst/>
                        </a:rPr>
                        <a:t> достигают 60 градусов. </a:t>
                      </a:r>
                      <a:r>
                        <a:rPr lang="ru-RU" sz="1400" b="1" dirty="0">
                          <a:solidFill>
                            <a:srgbClr val="C00000"/>
                          </a:solidFill>
                          <a:effectLst/>
                        </a:rPr>
                        <a:t>Снег </a:t>
                      </a:r>
                      <a:r>
                        <a:rPr lang="ru-RU" sz="1400" b="1" dirty="0">
                          <a:effectLst/>
                        </a:rPr>
                        <a:t>лежит до июня. И еще в апреле случаются </a:t>
                      </a:r>
                      <a:r>
                        <a:rPr lang="ru-RU" sz="1400" b="1" dirty="0">
                          <a:solidFill>
                            <a:srgbClr val="C00000"/>
                          </a:solidFill>
                          <a:effectLst/>
                        </a:rPr>
                        <a:t>метели.</a:t>
                      </a:r>
                      <a:r>
                        <a:rPr lang="ru-RU" sz="1400" b="1" dirty="0">
                          <a:effectLst/>
                        </a:rPr>
                        <a:t> </a:t>
                      </a:r>
                      <a:endParaRPr lang="ru-RU" sz="1400" b="1" dirty="0">
                        <a:effectLst/>
                        <a:latin typeface="Calibri"/>
                        <a:ea typeface="Times New Roman"/>
                        <a:cs typeface="Times New Roman"/>
                      </a:endParaRPr>
                    </a:p>
                  </a:txBody>
                  <a:tcPr marL="47625" marR="47625" marT="47625" marB="47625"/>
                </a:tc>
              </a:tr>
              <a:tr h="1120434">
                <a:tc>
                  <a:txBody>
                    <a:bodyPr/>
                    <a:lstStyle/>
                    <a:p>
                      <a:pPr algn="ctr">
                        <a:lnSpc>
                          <a:spcPct val="115000"/>
                        </a:lnSpc>
                        <a:spcAft>
                          <a:spcPts val="0"/>
                        </a:spcAft>
                      </a:pPr>
                      <a:r>
                        <a:rPr lang="ru-RU" sz="1400" b="1">
                          <a:effectLst/>
                        </a:rPr>
                        <a:t>2</a:t>
                      </a:r>
                      <a:endParaRPr lang="ru-RU" sz="1400" b="1">
                        <a:effectLst/>
                        <a:latin typeface="Calibri"/>
                        <a:ea typeface="Times New Roman"/>
                        <a:cs typeface="Times New Roman"/>
                      </a:endParaRPr>
                    </a:p>
                  </a:txBody>
                  <a:tcPr marL="47625" marR="47625" marT="47625" marB="47625"/>
                </a:tc>
                <a:tc>
                  <a:txBody>
                    <a:bodyPr/>
                    <a:lstStyle/>
                    <a:p>
                      <a:pPr>
                        <a:lnSpc>
                          <a:spcPct val="115000"/>
                        </a:lnSpc>
                        <a:spcAft>
                          <a:spcPts val="0"/>
                        </a:spcAft>
                      </a:pPr>
                      <a:r>
                        <a:rPr lang="ru-RU" sz="1400" b="1" dirty="0">
                          <a:effectLst/>
                        </a:rPr>
                        <a:t>Лексические повторы (повторы слов и словосочетаний), в том числе повторы ключевых слов, употребление однокоренных слов</a:t>
                      </a:r>
                      <a:endParaRPr lang="ru-RU" sz="1400" b="1" dirty="0">
                        <a:effectLst/>
                        <a:latin typeface="Calibri"/>
                        <a:ea typeface="Times New Roman"/>
                        <a:cs typeface="Times New Roman"/>
                      </a:endParaRPr>
                    </a:p>
                  </a:txBody>
                  <a:tcPr marL="47625" marR="47625" marT="47625" marB="47625"/>
                </a:tc>
                <a:tc>
                  <a:txBody>
                    <a:bodyPr/>
                    <a:lstStyle/>
                    <a:p>
                      <a:pPr>
                        <a:lnSpc>
                          <a:spcPct val="115000"/>
                        </a:lnSpc>
                        <a:spcAft>
                          <a:spcPts val="0"/>
                        </a:spcAft>
                      </a:pPr>
                      <a:r>
                        <a:rPr lang="ru-RU" sz="1400" b="1" dirty="0">
                          <a:effectLst/>
                        </a:rPr>
                        <a:t>Мы долго обсуждали прочитанную </a:t>
                      </a:r>
                      <a:r>
                        <a:rPr lang="ru-RU" sz="1400" b="1" dirty="0">
                          <a:solidFill>
                            <a:srgbClr val="C00000"/>
                          </a:solidFill>
                          <a:effectLst/>
                        </a:rPr>
                        <a:t>книгу.</a:t>
                      </a:r>
                      <a:r>
                        <a:rPr lang="ru-RU" sz="1400" b="1" dirty="0">
                          <a:effectLst/>
                        </a:rPr>
                        <a:t> В этой </a:t>
                      </a:r>
                      <a:r>
                        <a:rPr lang="ru-RU" sz="1400" b="1" dirty="0">
                          <a:solidFill>
                            <a:srgbClr val="C00000"/>
                          </a:solidFill>
                          <a:effectLst/>
                        </a:rPr>
                        <a:t>книге </a:t>
                      </a:r>
                      <a:r>
                        <a:rPr lang="ru-RU" sz="1400" b="1" dirty="0">
                          <a:effectLst/>
                        </a:rPr>
                        <a:t>было то, чего </a:t>
                      </a:r>
                      <a:r>
                        <a:rPr lang="ru-RU" sz="1400" b="1" dirty="0">
                          <a:solidFill>
                            <a:srgbClr val="C00000"/>
                          </a:solidFill>
                          <a:effectLst/>
                        </a:rPr>
                        <a:t>мы ждали</a:t>
                      </a:r>
                      <a:r>
                        <a:rPr lang="ru-RU" sz="1400" b="1" dirty="0">
                          <a:effectLst/>
                        </a:rPr>
                        <a:t>. И </a:t>
                      </a:r>
                      <a:r>
                        <a:rPr lang="ru-RU" sz="1400" b="1" dirty="0">
                          <a:solidFill>
                            <a:srgbClr val="C00000"/>
                          </a:solidFill>
                          <a:effectLst/>
                        </a:rPr>
                        <a:t>наши ожидания</a:t>
                      </a:r>
                      <a:r>
                        <a:rPr lang="ru-RU" sz="1400" b="1" dirty="0">
                          <a:effectLst/>
                        </a:rPr>
                        <a:t> оказались не напрасными. </a:t>
                      </a:r>
                      <a:endParaRPr lang="ru-RU" sz="1400" b="1" dirty="0">
                        <a:effectLst/>
                        <a:latin typeface="Calibri"/>
                        <a:ea typeface="Times New Roman"/>
                        <a:cs typeface="Times New Roman"/>
                      </a:endParaRPr>
                    </a:p>
                  </a:txBody>
                  <a:tcPr marL="47625" marR="47625" marT="47625" marB="47625"/>
                </a:tc>
              </a:tr>
              <a:tr h="1912323">
                <a:tc>
                  <a:txBody>
                    <a:bodyPr/>
                    <a:lstStyle/>
                    <a:p>
                      <a:pPr algn="ctr">
                        <a:lnSpc>
                          <a:spcPct val="115000"/>
                        </a:lnSpc>
                        <a:spcAft>
                          <a:spcPts val="0"/>
                        </a:spcAft>
                      </a:pPr>
                      <a:r>
                        <a:rPr lang="ru-RU" sz="1400" b="1">
                          <a:effectLst/>
                        </a:rPr>
                        <a:t>3</a:t>
                      </a:r>
                      <a:endParaRPr lang="ru-RU" sz="1400" b="1">
                        <a:effectLst/>
                        <a:latin typeface="Calibri"/>
                        <a:ea typeface="Times New Roman"/>
                        <a:cs typeface="Times New Roman"/>
                      </a:endParaRPr>
                    </a:p>
                  </a:txBody>
                  <a:tcPr marL="47625" marR="47625" marT="47625" marB="47625"/>
                </a:tc>
                <a:tc>
                  <a:txBody>
                    <a:bodyPr/>
                    <a:lstStyle/>
                    <a:p>
                      <a:pPr>
                        <a:lnSpc>
                          <a:spcPct val="115000"/>
                        </a:lnSpc>
                        <a:spcAft>
                          <a:spcPts val="0"/>
                        </a:spcAft>
                      </a:pPr>
                      <a:r>
                        <a:rPr lang="ru-RU" sz="1400" b="1" dirty="0">
                          <a:effectLst/>
                        </a:rPr>
                        <a:t>Синонимы и синонимические замены (в том числе контекстуальные синонимы, синонимические и описательные обороты и родовидовые обозначения)</a:t>
                      </a:r>
                      <a:endParaRPr lang="ru-RU" sz="1400" b="1" dirty="0">
                        <a:effectLst/>
                        <a:latin typeface="Calibri"/>
                        <a:ea typeface="Times New Roman"/>
                        <a:cs typeface="Times New Roman"/>
                      </a:endParaRPr>
                    </a:p>
                  </a:txBody>
                  <a:tcPr marL="47625" marR="47625" marT="47625" marB="47625"/>
                </a:tc>
                <a:tc>
                  <a:txBody>
                    <a:bodyPr/>
                    <a:lstStyle/>
                    <a:p>
                      <a:pPr>
                        <a:lnSpc>
                          <a:spcPct val="115000"/>
                        </a:lnSpc>
                        <a:spcAft>
                          <a:spcPts val="0"/>
                        </a:spcAft>
                      </a:pPr>
                      <a:r>
                        <a:rPr lang="ru-RU" sz="1400" b="1" dirty="0">
                          <a:effectLst/>
                        </a:rPr>
                        <a:t>Особое значение для развития русского литературного языка имело творчество </a:t>
                      </a:r>
                      <a:r>
                        <a:rPr lang="ru-RU" sz="1400" b="1" dirty="0">
                          <a:solidFill>
                            <a:srgbClr val="C00000"/>
                          </a:solidFill>
                          <a:effectLst/>
                        </a:rPr>
                        <a:t>А. С. Пушкина. Великому русскому поэту </a:t>
                      </a:r>
                      <a:r>
                        <a:rPr lang="ru-RU" sz="1400" b="1" dirty="0">
                          <a:effectLst/>
                        </a:rPr>
                        <a:t>удалось в своих произведениях органично соединить высокие старославянизмы, иноязычные заимствования и элементы живой разговорной речи. </a:t>
                      </a:r>
                      <a:endParaRPr lang="ru-RU" sz="1400" b="1" dirty="0">
                        <a:effectLst/>
                        <a:latin typeface="Calibri"/>
                        <a:ea typeface="Times New Roman"/>
                        <a:cs typeface="Times New Roman"/>
                      </a:endParaRPr>
                    </a:p>
                  </a:txBody>
                  <a:tcPr marL="47625" marR="47625" marT="47625" marB="47625"/>
                </a:tc>
              </a:tr>
              <a:tr h="455939">
                <a:tc>
                  <a:txBody>
                    <a:bodyPr/>
                    <a:lstStyle/>
                    <a:p>
                      <a:pPr algn="ctr">
                        <a:lnSpc>
                          <a:spcPct val="115000"/>
                        </a:lnSpc>
                        <a:spcAft>
                          <a:spcPts val="0"/>
                        </a:spcAft>
                      </a:pPr>
                      <a:r>
                        <a:rPr lang="ru-RU" sz="1400" b="1">
                          <a:effectLst/>
                        </a:rPr>
                        <a:t>4</a:t>
                      </a:r>
                      <a:endParaRPr lang="ru-RU" sz="1400" b="1">
                        <a:effectLst/>
                        <a:latin typeface="Calibri"/>
                        <a:ea typeface="Times New Roman"/>
                        <a:cs typeface="Times New Roman"/>
                      </a:endParaRPr>
                    </a:p>
                  </a:txBody>
                  <a:tcPr marL="47625" marR="47625" marT="47625" marB="47625"/>
                </a:tc>
                <a:tc>
                  <a:txBody>
                    <a:bodyPr/>
                    <a:lstStyle/>
                    <a:p>
                      <a:pPr>
                        <a:lnSpc>
                          <a:spcPct val="115000"/>
                        </a:lnSpc>
                        <a:spcAft>
                          <a:spcPts val="0"/>
                        </a:spcAft>
                      </a:pPr>
                      <a:r>
                        <a:rPr lang="ru-RU" sz="1400" b="1">
                          <a:effectLst/>
                        </a:rPr>
                        <a:t>Антонимы (в том числе контекстуальные)</a:t>
                      </a:r>
                      <a:endParaRPr lang="ru-RU" sz="1400" b="1">
                        <a:effectLst/>
                        <a:latin typeface="Calibri"/>
                        <a:ea typeface="Times New Roman"/>
                        <a:cs typeface="Times New Roman"/>
                      </a:endParaRPr>
                    </a:p>
                  </a:txBody>
                  <a:tcPr marL="47625" marR="47625" marT="47625" marB="47625"/>
                </a:tc>
                <a:tc>
                  <a:txBody>
                    <a:bodyPr/>
                    <a:lstStyle/>
                    <a:p>
                      <a:pPr>
                        <a:lnSpc>
                          <a:spcPct val="115000"/>
                        </a:lnSpc>
                        <a:spcAft>
                          <a:spcPts val="0"/>
                        </a:spcAft>
                      </a:pPr>
                      <a:r>
                        <a:rPr lang="ru-RU" sz="1400" b="1" dirty="0">
                          <a:solidFill>
                            <a:srgbClr val="C00000"/>
                          </a:solidFill>
                          <a:effectLst/>
                        </a:rPr>
                        <a:t>Недруг </a:t>
                      </a:r>
                      <a:r>
                        <a:rPr lang="ru-RU" sz="1400" b="1" dirty="0">
                          <a:effectLst/>
                        </a:rPr>
                        <a:t>поддакивает. </a:t>
                      </a:r>
                      <a:r>
                        <a:rPr lang="ru-RU" sz="1400" b="1" dirty="0">
                          <a:solidFill>
                            <a:srgbClr val="C00000"/>
                          </a:solidFill>
                          <a:effectLst/>
                        </a:rPr>
                        <a:t>Друг </a:t>
                      </a:r>
                      <a:r>
                        <a:rPr lang="ru-RU" sz="1400" b="1" dirty="0">
                          <a:effectLst/>
                        </a:rPr>
                        <a:t>спорит. </a:t>
                      </a:r>
                      <a:endParaRPr lang="ru-RU" sz="1400" b="1" dirty="0">
                        <a:effectLst/>
                        <a:latin typeface="Calibri"/>
                        <a:ea typeface="Times New Roman"/>
                        <a:cs typeface="Times New Roman"/>
                      </a:endParaRPr>
                    </a:p>
                  </a:txBody>
                  <a:tcPr marL="47625" marR="47625" marT="47625" marB="47625"/>
                </a:tc>
              </a:tr>
              <a:tr h="1474754">
                <a:tc>
                  <a:txBody>
                    <a:bodyPr/>
                    <a:lstStyle/>
                    <a:p>
                      <a:pPr algn="ctr">
                        <a:lnSpc>
                          <a:spcPct val="115000"/>
                        </a:lnSpc>
                        <a:spcAft>
                          <a:spcPts val="0"/>
                        </a:spcAft>
                      </a:pPr>
                      <a:r>
                        <a:rPr lang="ru-RU" sz="1400" b="1">
                          <a:effectLst/>
                        </a:rPr>
                        <a:t>5</a:t>
                      </a:r>
                      <a:endParaRPr lang="ru-RU" sz="1400" b="1">
                        <a:effectLst/>
                        <a:latin typeface="Calibri"/>
                        <a:ea typeface="Times New Roman"/>
                        <a:cs typeface="Times New Roman"/>
                      </a:endParaRPr>
                    </a:p>
                  </a:txBody>
                  <a:tcPr marL="47625" marR="47625" marT="47625" marB="47625"/>
                </a:tc>
                <a:tc>
                  <a:txBody>
                    <a:bodyPr/>
                    <a:lstStyle/>
                    <a:p>
                      <a:pPr>
                        <a:lnSpc>
                          <a:spcPct val="115000"/>
                        </a:lnSpc>
                        <a:spcAft>
                          <a:spcPts val="0"/>
                        </a:spcAft>
                      </a:pPr>
                      <a:r>
                        <a:rPr lang="ru-RU" sz="1400" b="1" dirty="0">
                          <a:effectLst/>
                        </a:rPr>
                        <a:t>Слова и словосочетания со значением логических связей предложений и резюмирующие слова типа вот почему, поэтому, из этого следует, подведем итог, в заключение и т. п.</a:t>
                      </a:r>
                      <a:endParaRPr lang="ru-RU" sz="1400" b="1" dirty="0">
                        <a:effectLst/>
                        <a:latin typeface="Calibri"/>
                        <a:ea typeface="Times New Roman"/>
                        <a:cs typeface="Times New Roman"/>
                      </a:endParaRPr>
                    </a:p>
                  </a:txBody>
                  <a:tcPr marL="47625" marR="47625" marT="47625" marB="47625"/>
                </a:tc>
                <a:tc>
                  <a:txBody>
                    <a:bodyPr/>
                    <a:lstStyle/>
                    <a:p>
                      <a:pPr>
                        <a:lnSpc>
                          <a:spcPct val="115000"/>
                        </a:lnSpc>
                        <a:spcAft>
                          <a:spcPts val="0"/>
                        </a:spcAft>
                      </a:pPr>
                      <a:r>
                        <a:rPr lang="ru-RU" sz="1400" b="1" dirty="0">
                          <a:effectLst/>
                        </a:rPr>
                        <a:t>Морская вода содержит много соли. </a:t>
                      </a:r>
                      <a:r>
                        <a:rPr lang="ru-RU" sz="1400" b="1" dirty="0">
                          <a:solidFill>
                            <a:srgbClr val="C00000"/>
                          </a:solidFill>
                          <a:effectLst/>
                        </a:rPr>
                        <a:t>Вот почему </a:t>
                      </a:r>
                      <a:r>
                        <a:rPr lang="ru-RU" sz="1400" b="1" dirty="0">
                          <a:effectLst/>
                        </a:rPr>
                        <a:t>она не пригодна для приготовления пищи. </a:t>
                      </a:r>
                      <a:endParaRPr lang="ru-RU" sz="1400" b="1" dirty="0">
                        <a:effectLst/>
                        <a:latin typeface="Calibri"/>
                        <a:ea typeface="Times New Roman"/>
                        <a:cs typeface="Times New Roman"/>
                      </a:endParaRPr>
                    </a:p>
                  </a:txBody>
                  <a:tcPr marL="47625" marR="47625" marT="47625" marB="47625"/>
                </a:tc>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435280" cy="418058"/>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Aft>
                <a:spcPts val="0"/>
              </a:spcAft>
              <a:defRPr/>
            </a:pPr>
            <a:r>
              <a:rPr lang="ru-RU"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МОРФОЛОГИЧЕСКИЕ СРЕДСТВА СВЯЗИ ПРЕДЛОЖЕНИЙ</a:t>
            </a:r>
            <a:endParaRPr lang="ru-RU"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aphicFrame>
        <p:nvGraphicFramePr>
          <p:cNvPr id="4" name="Объект 3"/>
          <p:cNvGraphicFramePr>
            <a:graphicFrameLocks noGrp="1"/>
          </p:cNvGraphicFramePr>
          <p:nvPr>
            <p:ph sz="quarter" idx="1"/>
          </p:nvPr>
        </p:nvGraphicFramePr>
        <p:xfrm>
          <a:off x="250825" y="765175"/>
          <a:ext cx="8642350" cy="5565775"/>
        </p:xfrm>
        <a:graphic>
          <a:graphicData uri="http://schemas.openxmlformats.org/drawingml/2006/table">
            <a:tbl>
              <a:tblPr/>
              <a:tblGrid>
                <a:gridCol w="576263"/>
                <a:gridCol w="3744912"/>
                <a:gridCol w="4321175"/>
              </a:tblGrid>
              <a:tr h="7207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Cambria" pitchFamily="18" charset="0"/>
                          <a:cs typeface="Arial" charset="0"/>
                        </a:rPr>
                        <a:t>1 </a:t>
                      </a:r>
                      <a:endParaRPr kumimoji="0" lang="ru-RU" sz="14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Союзы, союзные слова и частицы в начале предложений</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За окном шумит дождь. </a:t>
                      </a: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Зато </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в доме тепло и уютно.</a:t>
                      </a: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07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Cambria" pitchFamily="18" charset="0"/>
                          <a:cs typeface="Arial" charset="0"/>
                        </a:rPr>
                        <a:t>2</a:t>
                      </a:r>
                      <a:endParaRPr kumimoji="0" lang="ru-RU" sz="14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Использование личных (в 3-м л.), указательных и некоторых других местоимений вместо слов из предшествующих предложений</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Язык не передается человеку по наследству. </a:t>
                      </a: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Он </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развивается лишь в процессе общения.</a:t>
                      </a: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938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Cambria" pitchFamily="18" charset="0"/>
                          <a:cs typeface="Arial" charset="0"/>
                        </a:rPr>
                        <a:t>3</a:t>
                      </a:r>
                      <a:endParaRPr kumimoji="0" lang="ru-RU" sz="14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Использование наречий времени и места, которые по смыслу могут относиться сразу к нескольким самостоятельным предложениям</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Слева</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 виднелись горы. Узкой полосой блестела река. Зеленели небольшие рощи. </a:t>
                      </a: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Везде здесь </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было тихо и спокойно.</a:t>
                      </a: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56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Cambria" pitchFamily="18" charset="0"/>
                          <a:cs typeface="Arial" charset="0"/>
                        </a:rPr>
                        <a:t>4</a:t>
                      </a:r>
                      <a:endParaRPr kumimoji="0" lang="ru-RU" sz="14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Единство временных форм глаголов-сказуемых</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Ночь </a:t>
                      </a: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наступила</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 неожиданно. </a:t>
                      </a: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Стало </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темно. На небе </a:t>
                      </a: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загорелись</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 звезды.</a:t>
                      </a: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747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Cambria" pitchFamily="18" charset="0"/>
                          <a:cs typeface="Arial" charset="0"/>
                        </a:rPr>
                        <a:t>5</a:t>
                      </a:r>
                      <a:endParaRPr kumimoji="0" lang="ru-RU" sz="14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Использование степеней сравнения прилагательных и наречий</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Место было прекрасное. </a:t>
                      </a: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Лучше</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 и придумать было нельзя.</a:t>
                      </a: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 </a:t>
                      </a:r>
                      <a:br>
                        <a:rPr kumimoji="0" lang="ru-RU" sz="1700" b="1" i="0" u="none" strike="noStrike" cap="none" normalizeH="0" baseline="0" smtClean="0">
                          <a:ln>
                            <a:noFill/>
                          </a:ln>
                          <a:solidFill>
                            <a:schemeClr val="tx1"/>
                          </a:solidFill>
                          <a:effectLst/>
                          <a:latin typeface="Times New Roman" pitchFamily="18" charset="0"/>
                          <a:cs typeface="Times New Roman" pitchFamily="18" charset="0"/>
                        </a:rPr>
                      </a:b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Мы оказались над облаками. </a:t>
                      </a: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Выше </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уже ничего не было</a:t>
                      </a: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507288" cy="562074"/>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Aft>
                <a:spcPts val="0"/>
              </a:spcAft>
              <a:defRPr/>
            </a:pP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Разряды </a:t>
            </a: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местоимений</a:t>
            </a: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aphicFrame>
        <p:nvGraphicFramePr>
          <p:cNvPr id="4" name="Объект 3"/>
          <p:cNvGraphicFramePr>
            <a:graphicFrameLocks noGrp="1"/>
          </p:cNvGraphicFramePr>
          <p:nvPr>
            <p:ph sz="quarter" idx="1"/>
          </p:nvPr>
        </p:nvGraphicFramePr>
        <p:xfrm>
          <a:off x="323850" y="836613"/>
          <a:ext cx="8640763" cy="5819775"/>
        </p:xfrm>
        <a:graphic>
          <a:graphicData uri="http://schemas.openxmlformats.org/drawingml/2006/table">
            <a:tbl>
              <a:tblPr firstRow="1" bandRow="1">
                <a:tableStyleId>{5940675A-B579-460E-94D1-54222C63F5DA}</a:tableStyleId>
              </a:tblPr>
              <a:tblGrid>
                <a:gridCol w="2975627"/>
                <a:gridCol w="5665011"/>
              </a:tblGrid>
              <a:tr h="444470">
                <a:tc>
                  <a:txBody>
                    <a:bodyPr/>
                    <a:lstStyle/>
                    <a:p>
                      <a:pPr>
                        <a:lnSpc>
                          <a:spcPct val="115000"/>
                        </a:lnSpc>
                        <a:spcAft>
                          <a:spcPts val="0"/>
                        </a:spcAft>
                      </a:pPr>
                      <a:r>
                        <a:rPr lang="ru-RU" sz="2000" b="1" dirty="0">
                          <a:effectLst/>
                        </a:rPr>
                        <a:t>Личные</a:t>
                      </a:r>
                      <a:endParaRPr lang="ru-RU" sz="2000" b="1" dirty="0">
                        <a:effectLst/>
                        <a:latin typeface="Calibri"/>
                        <a:ea typeface="Times New Roman"/>
                        <a:cs typeface="Times New Roman"/>
                      </a:endParaRPr>
                    </a:p>
                  </a:txBody>
                  <a:tcPr marL="38735" marR="38735" marT="38735" marB="38735" anchor="ctr"/>
                </a:tc>
                <a:tc>
                  <a:txBody>
                    <a:bodyPr/>
                    <a:lstStyle/>
                    <a:p>
                      <a:pPr>
                        <a:lnSpc>
                          <a:spcPct val="115000"/>
                        </a:lnSpc>
                        <a:spcAft>
                          <a:spcPts val="0"/>
                        </a:spcAft>
                      </a:pPr>
                      <a:r>
                        <a:rPr lang="ru-RU" sz="2000" b="1">
                          <a:effectLst/>
                        </a:rPr>
                        <a:t>я, ты, он, она, оно, мы, вы, они</a:t>
                      </a:r>
                      <a:endParaRPr lang="ru-RU" sz="2000" b="1">
                        <a:effectLst/>
                        <a:latin typeface="Calibri"/>
                        <a:ea typeface="Times New Roman"/>
                        <a:cs typeface="Times New Roman"/>
                      </a:endParaRPr>
                    </a:p>
                  </a:txBody>
                  <a:tcPr marL="38735" marR="38735" marT="38735" marB="38735" anchor="ctr"/>
                </a:tc>
              </a:tr>
              <a:tr h="444470">
                <a:tc>
                  <a:txBody>
                    <a:bodyPr/>
                    <a:lstStyle/>
                    <a:p>
                      <a:pPr>
                        <a:lnSpc>
                          <a:spcPct val="115000"/>
                        </a:lnSpc>
                        <a:spcAft>
                          <a:spcPts val="0"/>
                        </a:spcAft>
                      </a:pPr>
                      <a:r>
                        <a:rPr lang="ru-RU" sz="2000" b="1" dirty="0">
                          <a:effectLst/>
                        </a:rPr>
                        <a:t>Возвратное</a:t>
                      </a:r>
                      <a:endParaRPr lang="ru-RU" sz="2000" b="1" dirty="0">
                        <a:effectLst/>
                        <a:latin typeface="Calibri"/>
                        <a:ea typeface="Times New Roman"/>
                        <a:cs typeface="Times New Roman"/>
                      </a:endParaRPr>
                    </a:p>
                  </a:txBody>
                  <a:tcPr marL="38735" marR="38735" marT="38735" marB="38735" anchor="ctr"/>
                </a:tc>
                <a:tc>
                  <a:txBody>
                    <a:bodyPr/>
                    <a:lstStyle/>
                    <a:p>
                      <a:pPr>
                        <a:lnSpc>
                          <a:spcPct val="115000"/>
                        </a:lnSpc>
                        <a:spcAft>
                          <a:spcPts val="0"/>
                        </a:spcAft>
                      </a:pPr>
                      <a:r>
                        <a:rPr lang="ru-RU" sz="2000" b="1" dirty="0">
                          <a:effectLst/>
                        </a:rPr>
                        <a:t>себя</a:t>
                      </a:r>
                      <a:endParaRPr lang="ru-RU" sz="2000" b="1" dirty="0">
                        <a:effectLst/>
                        <a:latin typeface="Calibri"/>
                        <a:ea typeface="Times New Roman"/>
                        <a:cs typeface="Times New Roman"/>
                      </a:endParaRPr>
                    </a:p>
                  </a:txBody>
                  <a:tcPr marL="38735" marR="38735" marT="38735" marB="38735" anchor="ctr"/>
                </a:tc>
              </a:tr>
              <a:tr h="444470">
                <a:tc>
                  <a:txBody>
                    <a:bodyPr/>
                    <a:lstStyle/>
                    <a:p>
                      <a:pPr>
                        <a:lnSpc>
                          <a:spcPct val="115000"/>
                        </a:lnSpc>
                        <a:spcAft>
                          <a:spcPts val="0"/>
                        </a:spcAft>
                      </a:pPr>
                      <a:r>
                        <a:rPr lang="ru-RU" sz="2000" b="1">
                          <a:effectLst/>
                        </a:rPr>
                        <a:t>Притяжательные</a:t>
                      </a:r>
                      <a:endParaRPr lang="ru-RU" sz="2000" b="1">
                        <a:effectLst/>
                        <a:latin typeface="Calibri"/>
                        <a:ea typeface="Times New Roman"/>
                        <a:cs typeface="Times New Roman"/>
                      </a:endParaRPr>
                    </a:p>
                  </a:txBody>
                  <a:tcPr marL="38735" marR="38735" marT="38735" marB="38735" anchor="ctr"/>
                </a:tc>
                <a:tc>
                  <a:txBody>
                    <a:bodyPr/>
                    <a:lstStyle/>
                    <a:p>
                      <a:pPr>
                        <a:lnSpc>
                          <a:spcPct val="115000"/>
                        </a:lnSpc>
                        <a:spcAft>
                          <a:spcPts val="0"/>
                        </a:spcAft>
                      </a:pPr>
                      <a:r>
                        <a:rPr lang="ru-RU" sz="2000" b="1" dirty="0">
                          <a:effectLst/>
                        </a:rPr>
                        <a:t>мой, твой, свой, ваш, наш, его, её, их</a:t>
                      </a:r>
                      <a:endParaRPr lang="ru-RU" sz="2000" b="1" dirty="0">
                        <a:effectLst/>
                        <a:latin typeface="Calibri"/>
                        <a:ea typeface="Times New Roman"/>
                        <a:cs typeface="Times New Roman"/>
                      </a:endParaRPr>
                    </a:p>
                  </a:txBody>
                  <a:tcPr marL="38735" marR="38735" marT="38735" marB="38735" anchor="ctr"/>
                </a:tc>
              </a:tr>
              <a:tr h="808486">
                <a:tc>
                  <a:txBody>
                    <a:bodyPr/>
                    <a:lstStyle/>
                    <a:p>
                      <a:pPr>
                        <a:lnSpc>
                          <a:spcPct val="115000"/>
                        </a:lnSpc>
                        <a:spcAft>
                          <a:spcPts val="0"/>
                        </a:spcAft>
                      </a:pPr>
                      <a:r>
                        <a:rPr lang="ru-RU" sz="2000" b="1">
                          <a:effectLst/>
                        </a:rPr>
                        <a:t>Вопросительные</a:t>
                      </a:r>
                      <a:endParaRPr lang="ru-RU" sz="2000" b="1">
                        <a:effectLst/>
                        <a:latin typeface="Calibri"/>
                        <a:ea typeface="Times New Roman"/>
                        <a:cs typeface="Times New Roman"/>
                      </a:endParaRPr>
                    </a:p>
                  </a:txBody>
                  <a:tcPr marL="38735" marR="38735" marT="38735" marB="38735" anchor="ctr"/>
                </a:tc>
                <a:tc>
                  <a:txBody>
                    <a:bodyPr/>
                    <a:lstStyle/>
                    <a:p>
                      <a:pPr>
                        <a:lnSpc>
                          <a:spcPct val="115000"/>
                        </a:lnSpc>
                        <a:spcAft>
                          <a:spcPts val="0"/>
                        </a:spcAft>
                      </a:pPr>
                      <a:r>
                        <a:rPr lang="ru-RU" sz="2000" b="1" dirty="0">
                          <a:effectLst/>
                        </a:rPr>
                        <a:t>кто, что, какой, чей, где, который, откуда, сколько, каковой, каков, зачем</a:t>
                      </a:r>
                      <a:endParaRPr lang="ru-RU" sz="2000" b="1" dirty="0">
                        <a:effectLst/>
                        <a:latin typeface="Calibri"/>
                        <a:ea typeface="Times New Roman"/>
                        <a:cs typeface="Times New Roman"/>
                      </a:endParaRPr>
                    </a:p>
                  </a:txBody>
                  <a:tcPr marL="38735" marR="38735" marT="38735" marB="38735" anchor="ctr"/>
                </a:tc>
              </a:tr>
              <a:tr h="808486">
                <a:tc>
                  <a:txBody>
                    <a:bodyPr/>
                    <a:lstStyle/>
                    <a:p>
                      <a:pPr>
                        <a:lnSpc>
                          <a:spcPct val="115000"/>
                        </a:lnSpc>
                        <a:spcAft>
                          <a:spcPts val="0"/>
                        </a:spcAft>
                      </a:pPr>
                      <a:r>
                        <a:rPr lang="ru-RU" sz="2000" b="1">
                          <a:effectLst/>
                        </a:rPr>
                        <a:t>Относительные</a:t>
                      </a:r>
                      <a:endParaRPr lang="ru-RU" sz="2000" b="1">
                        <a:effectLst/>
                        <a:latin typeface="Calibri"/>
                        <a:ea typeface="Times New Roman"/>
                        <a:cs typeface="Times New Roman"/>
                      </a:endParaRPr>
                    </a:p>
                  </a:txBody>
                  <a:tcPr marL="38735" marR="38735" marT="38735" marB="38735" anchor="ctr"/>
                </a:tc>
                <a:tc>
                  <a:txBody>
                    <a:bodyPr/>
                    <a:lstStyle/>
                    <a:p>
                      <a:pPr>
                        <a:lnSpc>
                          <a:spcPct val="115000"/>
                        </a:lnSpc>
                        <a:spcAft>
                          <a:spcPts val="0"/>
                        </a:spcAft>
                      </a:pPr>
                      <a:r>
                        <a:rPr lang="ru-RU" sz="2000" b="1" dirty="0">
                          <a:effectLst/>
                        </a:rPr>
                        <a:t>кто, что, какой, который, чей, сколько, каковой, каков, зачем, когда</a:t>
                      </a:r>
                      <a:endParaRPr lang="ru-RU" sz="2000" b="1" dirty="0">
                        <a:effectLst/>
                        <a:latin typeface="Calibri"/>
                        <a:ea typeface="Times New Roman"/>
                        <a:cs typeface="Times New Roman"/>
                      </a:endParaRPr>
                    </a:p>
                  </a:txBody>
                  <a:tcPr marL="38735" marR="38735" marT="38735" marB="38735" anchor="ctr"/>
                </a:tc>
              </a:tr>
              <a:tr h="444470">
                <a:tc>
                  <a:txBody>
                    <a:bodyPr/>
                    <a:lstStyle/>
                    <a:p>
                      <a:pPr>
                        <a:lnSpc>
                          <a:spcPct val="115000"/>
                        </a:lnSpc>
                        <a:spcAft>
                          <a:spcPts val="0"/>
                        </a:spcAft>
                      </a:pPr>
                      <a:r>
                        <a:rPr lang="ru-RU" sz="2000" b="1">
                          <a:effectLst/>
                        </a:rPr>
                        <a:t>Указательные</a:t>
                      </a:r>
                      <a:endParaRPr lang="ru-RU" sz="2000" b="1">
                        <a:effectLst/>
                        <a:latin typeface="Calibri"/>
                        <a:ea typeface="Times New Roman"/>
                        <a:cs typeface="Times New Roman"/>
                      </a:endParaRPr>
                    </a:p>
                  </a:txBody>
                  <a:tcPr marL="38735" marR="38735" marT="38735" marB="38735" anchor="ctr"/>
                </a:tc>
                <a:tc>
                  <a:txBody>
                    <a:bodyPr/>
                    <a:lstStyle/>
                    <a:p>
                      <a:pPr>
                        <a:lnSpc>
                          <a:spcPct val="115000"/>
                        </a:lnSpc>
                        <a:spcAft>
                          <a:spcPts val="0"/>
                        </a:spcAft>
                      </a:pPr>
                      <a:r>
                        <a:rPr lang="ru-RU" sz="2000" b="1" dirty="0">
                          <a:effectLst/>
                        </a:rPr>
                        <a:t>тот, этот, столько, такой, таков, сей, там</a:t>
                      </a:r>
                      <a:endParaRPr lang="ru-RU" sz="2000" b="1" dirty="0">
                        <a:effectLst/>
                        <a:latin typeface="Calibri"/>
                        <a:ea typeface="Times New Roman"/>
                        <a:cs typeface="Times New Roman"/>
                      </a:endParaRPr>
                    </a:p>
                  </a:txBody>
                  <a:tcPr marL="38735" marR="38735" marT="38735" marB="38735" anchor="ctr"/>
                </a:tc>
              </a:tr>
              <a:tr h="808486">
                <a:tc>
                  <a:txBody>
                    <a:bodyPr/>
                    <a:lstStyle/>
                    <a:p>
                      <a:pPr>
                        <a:lnSpc>
                          <a:spcPct val="115000"/>
                        </a:lnSpc>
                        <a:spcAft>
                          <a:spcPts val="0"/>
                        </a:spcAft>
                      </a:pPr>
                      <a:r>
                        <a:rPr lang="ru-RU" sz="2000" b="1">
                          <a:effectLst/>
                        </a:rPr>
                        <a:t>Определительные</a:t>
                      </a:r>
                      <a:endParaRPr lang="ru-RU" sz="2000" b="1">
                        <a:effectLst/>
                        <a:latin typeface="Calibri"/>
                        <a:ea typeface="Times New Roman"/>
                        <a:cs typeface="Times New Roman"/>
                      </a:endParaRPr>
                    </a:p>
                  </a:txBody>
                  <a:tcPr marL="38735" marR="38735" marT="38735" marB="38735" anchor="ctr"/>
                </a:tc>
                <a:tc>
                  <a:txBody>
                    <a:bodyPr/>
                    <a:lstStyle/>
                    <a:p>
                      <a:pPr>
                        <a:lnSpc>
                          <a:spcPct val="115000"/>
                        </a:lnSpc>
                        <a:spcAft>
                          <a:spcPts val="0"/>
                        </a:spcAft>
                      </a:pPr>
                      <a:r>
                        <a:rPr lang="ru-RU" sz="2000" b="1" dirty="0">
                          <a:effectLst/>
                        </a:rPr>
                        <a:t>всякий, каждый, сам, самый, любой, иной, другой, весь</a:t>
                      </a:r>
                      <a:endParaRPr lang="ru-RU" sz="2000" b="1" dirty="0">
                        <a:effectLst/>
                        <a:latin typeface="Calibri"/>
                        <a:ea typeface="Times New Roman"/>
                        <a:cs typeface="Times New Roman"/>
                      </a:endParaRPr>
                    </a:p>
                  </a:txBody>
                  <a:tcPr marL="38735" marR="38735" marT="38735" marB="38735" anchor="ctr"/>
                </a:tc>
              </a:tr>
              <a:tr h="808486">
                <a:tc>
                  <a:txBody>
                    <a:bodyPr/>
                    <a:lstStyle/>
                    <a:p>
                      <a:pPr>
                        <a:lnSpc>
                          <a:spcPct val="115000"/>
                        </a:lnSpc>
                        <a:spcAft>
                          <a:spcPts val="0"/>
                        </a:spcAft>
                      </a:pPr>
                      <a:r>
                        <a:rPr lang="ru-RU" sz="2000" b="1">
                          <a:effectLst/>
                        </a:rPr>
                        <a:t>Отрицательные</a:t>
                      </a:r>
                      <a:endParaRPr lang="ru-RU" sz="2000" b="1">
                        <a:effectLst/>
                        <a:latin typeface="Calibri"/>
                        <a:ea typeface="Times New Roman"/>
                        <a:cs typeface="Times New Roman"/>
                      </a:endParaRPr>
                    </a:p>
                  </a:txBody>
                  <a:tcPr marL="38735" marR="38735" marT="38735" marB="38735" anchor="ctr"/>
                </a:tc>
                <a:tc>
                  <a:txBody>
                    <a:bodyPr/>
                    <a:lstStyle/>
                    <a:p>
                      <a:pPr>
                        <a:lnSpc>
                          <a:spcPct val="115000"/>
                        </a:lnSpc>
                        <a:spcAft>
                          <a:spcPts val="0"/>
                        </a:spcAft>
                      </a:pPr>
                      <a:r>
                        <a:rPr lang="ru-RU" sz="2000" b="1" dirty="0">
                          <a:effectLst/>
                        </a:rPr>
                        <a:t>никто, ничто, никакой, ничей, некого, нечего, незачем</a:t>
                      </a:r>
                      <a:endParaRPr lang="ru-RU" sz="2000" b="1" dirty="0">
                        <a:effectLst/>
                        <a:latin typeface="Calibri"/>
                        <a:ea typeface="Times New Roman"/>
                        <a:cs typeface="Times New Roman"/>
                      </a:endParaRPr>
                    </a:p>
                  </a:txBody>
                  <a:tcPr marL="38735" marR="38735" marT="38735" marB="38735" anchor="ctr"/>
                </a:tc>
              </a:tr>
              <a:tr h="808486">
                <a:tc>
                  <a:txBody>
                    <a:bodyPr/>
                    <a:lstStyle/>
                    <a:p>
                      <a:pPr>
                        <a:lnSpc>
                          <a:spcPct val="115000"/>
                        </a:lnSpc>
                        <a:spcAft>
                          <a:spcPts val="0"/>
                        </a:spcAft>
                      </a:pPr>
                      <a:r>
                        <a:rPr lang="ru-RU" sz="2000" b="1">
                          <a:effectLst/>
                        </a:rPr>
                        <a:t>Неопределенные</a:t>
                      </a:r>
                      <a:endParaRPr lang="ru-RU" sz="2000" b="1">
                        <a:effectLst/>
                        <a:latin typeface="Calibri"/>
                        <a:ea typeface="Times New Roman"/>
                        <a:cs typeface="Times New Roman"/>
                      </a:endParaRPr>
                    </a:p>
                  </a:txBody>
                  <a:tcPr marL="38735" marR="38735" marT="38735" marB="38735" anchor="ctr"/>
                </a:tc>
                <a:tc>
                  <a:txBody>
                    <a:bodyPr/>
                    <a:lstStyle/>
                    <a:p>
                      <a:pPr>
                        <a:lnSpc>
                          <a:spcPct val="115000"/>
                        </a:lnSpc>
                        <a:spcAft>
                          <a:spcPts val="0"/>
                        </a:spcAft>
                      </a:pPr>
                      <a:r>
                        <a:rPr lang="ru-RU" sz="2000" b="1" dirty="0">
                          <a:effectLst/>
                        </a:rPr>
                        <a:t>некто, весь, нечто, некоторый, несколько, кто-то, что-нибудь, какой-либо, всегда и пр.</a:t>
                      </a:r>
                      <a:endParaRPr lang="ru-RU" sz="2000" b="1" dirty="0">
                        <a:effectLst/>
                        <a:latin typeface="Calibri"/>
                        <a:ea typeface="Times New Roman"/>
                        <a:cs typeface="Times New Roman"/>
                      </a:endParaRPr>
                    </a:p>
                  </a:txBody>
                  <a:tcPr marL="38735" marR="38735" marT="38735" marB="38735" anchor="ctr"/>
                </a:tc>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507288" cy="562074"/>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Aft>
                <a:spcPts val="0"/>
              </a:spcAft>
              <a:defRPr/>
            </a:pP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Разряды </a:t>
            </a: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частиц</a:t>
            </a: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aphicFrame>
        <p:nvGraphicFramePr>
          <p:cNvPr id="4" name="Объект 3"/>
          <p:cNvGraphicFramePr>
            <a:graphicFrameLocks noGrp="1"/>
          </p:cNvGraphicFramePr>
          <p:nvPr>
            <p:ph sz="quarter" idx="1"/>
          </p:nvPr>
        </p:nvGraphicFramePr>
        <p:xfrm>
          <a:off x="323850" y="836613"/>
          <a:ext cx="8640763" cy="5819775"/>
        </p:xfrm>
        <a:graphic>
          <a:graphicData uri="http://schemas.openxmlformats.org/drawingml/2006/table">
            <a:tbl>
              <a:tblPr/>
              <a:tblGrid>
                <a:gridCol w="3240088"/>
                <a:gridCol w="5400675"/>
              </a:tblGrid>
              <a:tr h="444500">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отрицание</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не, ни, вовсе не, далеко не, отнюдь не</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4500">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вопрос</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неужели, разве, ли (ль)</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4500">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указание</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вот, вон, это</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8038">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уточнение</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именно, как раз, прямо, точно, точь-в-точь</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8038">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ограничение, выделение</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только, лишь, исключительно, почти, единственно, -то</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4500">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восклицательные</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что за, ну и, как</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8038">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усиление</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даже, же, ни, ведь, уж, всё, всё-таки, ну</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8038">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сомнение</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едва ли, вряд ли.</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08038">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смягчение требования</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4763" marR="0" lvl="0" indent="0" algn="l" defTabSz="914400" rtl="0" eaLnBrk="1" fontAlgn="base" latinLnBrk="0" hangingPunct="1">
                        <a:lnSpc>
                          <a:spcPct val="115000"/>
                        </a:lnSpc>
                        <a:spcBef>
                          <a:spcPct val="0"/>
                        </a:spcBef>
                        <a:spcAft>
                          <a:spcPct val="0"/>
                        </a:spcAft>
                        <a:buClrTx/>
                        <a:buSzTx/>
                        <a:buFontTx/>
                        <a:buNone/>
                        <a:tabLst/>
                      </a:pPr>
                      <a:r>
                        <a:rPr kumimoji="0" lang="ru-RU" sz="2000" b="1" i="0" u="none" strike="noStrike" cap="none" normalizeH="0" baseline="0" smtClean="0">
                          <a:ln>
                            <a:noFill/>
                          </a:ln>
                          <a:solidFill>
                            <a:schemeClr val="tx1"/>
                          </a:solidFill>
                          <a:effectLst/>
                          <a:latin typeface="Times New Roman" pitchFamily="18" charset="0"/>
                          <a:cs typeface="Times New Roman" pitchFamily="18" charset="0"/>
                        </a:rPr>
                        <a:t>-ка</a:t>
                      </a:r>
                      <a:endParaRPr kumimoji="0" lang="ru-RU" sz="2000" b="1" i="0" u="none" strike="noStrike" cap="none" normalizeH="0" baseline="0" smtClean="0">
                        <a:ln>
                          <a:noFill/>
                        </a:ln>
                        <a:solidFill>
                          <a:schemeClr val="tx1"/>
                        </a:solidFill>
                        <a:effectLst/>
                        <a:latin typeface="Calibri" pitchFamily="34" charset="0"/>
                        <a:cs typeface="Times New Roman" pitchFamily="18" charset="0"/>
                      </a:endParaRPr>
                    </a:p>
                  </a:txBody>
                  <a:tcPr marL="9525" marR="9525" marT="9525" marB="952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435280" cy="418058"/>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Aft>
                <a:spcPts val="0"/>
              </a:spcAft>
              <a:defRPr/>
            </a:pPr>
            <a:r>
              <a:rPr lang="ru-RU"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СИНТАКСИЧЕСКИЕ СРЕДСТВА СВЯЗИ ПРЕДЛОЖЕНИЙ</a:t>
            </a:r>
            <a:endParaRPr lang="ru-RU"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aphicFrame>
        <p:nvGraphicFramePr>
          <p:cNvPr id="4" name="Объект 3"/>
          <p:cNvGraphicFramePr>
            <a:graphicFrameLocks noGrp="1"/>
          </p:cNvGraphicFramePr>
          <p:nvPr>
            <p:ph sz="quarter" idx="1"/>
          </p:nvPr>
        </p:nvGraphicFramePr>
        <p:xfrm>
          <a:off x="107950" y="798513"/>
          <a:ext cx="8928100" cy="6037262"/>
        </p:xfrm>
        <a:graphic>
          <a:graphicData uri="http://schemas.openxmlformats.org/drawingml/2006/table">
            <a:tbl>
              <a:tblPr/>
              <a:tblGrid>
                <a:gridCol w="595313"/>
                <a:gridCol w="4314825"/>
                <a:gridCol w="4017962"/>
              </a:tblGrid>
              <a:tr h="14382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Cambria" pitchFamily="18" charset="0"/>
                          <a:cs typeface="Arial" charset="0"/>
                        </a:rPr>
                        <a:t>1 </a:t>
                      </a:r>
                      <a:endParaRPr kumimoji="0" lang="ru-RU" sz="14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Синтаксический параллелизм, предполагающий одинаковый порядок слов и одинаковую морфологическую оформленность членов стоящих рядом предложений</a:t>
                      </a:r>
                      <a:endParaRPr kumimoji="0" lang="ru-RU" sz="16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Юность — время надежд.</a:t>
                      </a: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sz="1600" b="1"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Зрелость — пора свершений.</a:t>
                      </a:r>
                      <a:endParaRPr kumimoji="0" lang="ru-RU" sz="16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684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Cambria" pitchFamily="18" charset="0"/>
                          <a:cs typeface="Arial" charset="0"/>
                        </a:rPr>
                        <a:t>2</a:t>
                      </a:r>
                      <a:endParaRPr kumimoji="0" lang="ru-RU" sz="14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Парцелляция (деление) конструкций, изъятие из предложения какой-либо части и оформление ее (после точки) в виде самостоятельного неполного предложения</a:t>
                      </a:r>
                      <a:endParaRPr kumimoji="0" lang="ru-RU" sz="16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Любить Родину — значит жить с ней одной жизнью. </a:t>
                      </a:r>
                      <a:r>
                        <a:rPr kumimoji="0" lang="ru-RU" sz="1600" b="1" i="1" u="none" strike="noStrike" cap="none" normalizeH="0" baseline="0" smtClean="0">
                          <a:ln>
                            <a:noFill/>
                          </a:ln>
                          <a:solidFill>
                            <a:srgbClr val="C00000"/>
                          </a:solidFill>
                          <a:effectLst/>
                          <a:latin typeface="Times New Roman" pitchFamily="18" charset="0"/>
                          <a:cs typeface="Times New Roman" pitchFamily="18" charset="0"/>
                        </a:rPr>
                        <a:t>Радоваться</a:t>
                      </a: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 когда у нее праздник. </a:t>
                      </a:r>
                      <a:r>
                        <a:rPr kumimoji="0" lang="ru-RU" sz="1600" b="1" i="1" u="none" strike="noStrike" cap="none" normalizeH="0" baseline="0" smtClean="0">
                          <a:ln>
                            <a:noFill/>
                          </a:ln>
                          <a:solidFill>
                            <a:srgbClr val="C00000"/>
                          </a:solidFill>
                          <a:effectLst/>
                          <a:latin typeface="Times New Roman" pitchFamily="18" charset="0"/>
                          <a:cs typeface="Times New Roman" pitchFamily="18" charset="0"/>
                        </a:rPr>
                        <a:t>Страдать</a:t>
                      </a: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 когда Родине тяжело.</a:t>
                      </a: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sz="16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15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Cambria" pitchFamily="18" charset="0"/>
                          <a:cs typeface="Arial" charset="0"/>
                        </a:rPr>
                        <a:t>3</a:t>
                      </a:r>
                      <a:endParaRPr kumimoji="0" lang="ru-RU" sz="14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Использование неполных предложений</a:t>
                      </a:r>
                      <a:endParaRPr kumimoji="0" lang="ru-RU" sz="16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a:t>
                      </a: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 </a:t>
                      </a: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Знаете, о чем мы спорили?</a:t>
                      </a:r>
                      <a:endParaRPr kumimoji="0" lang="ru-RU" sz="1600" b="1"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a:t>
                      </a: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 </a:t>
                      </a:r>
                      <a:r>
                        <a:rPr kumimoji="0" lang="ru-RU" sz="1600" b="1" i="1" u="none" strike="noStrike" cap="none" normalizeH="0" baseline="0" smtClean="0">
                          <a:ln>
                            <a:noFill/>
                          </a:ln>
                          <a:solidFill>
                            <a:srgbClr val="C00000"/>
                          </a:solidFill>
                          <a:effectLst/>
                          <a:latin typeface="Times New Roman" pitchFamily="18" charset="0"/>
                          <a:cs typeface="Times New Roman" pitchFamily="18" charset="0"/>
                        </a:rPr>
                        <a:t>О литературе, музыке, живописи.</a:t>
                      </a:r>
                      <a:r>
                        <a:rPr kumimoji="0" lang="ru-RU" sz="1600" b="1" i="0" u="none" strike="noStrike" cap="none" normalizeH="0" baseline="0" smtClean="0">
                          <a:ln>
                            <a:noFill/>
                          </a:ln>
                          <a:solidFill>
                            <a:srgbClr val="C00000"/>
                          </a:solidFill>
                          <a:effectLst/>
                          <a:latin typeface="Times New Roman" pitchFamily="18" charset="0"/>
                          <a:cs typeface="Times New Roman" pitchFamily="18" charset="0"/>
                        </a:rPr>
                        <a:t> </a:t>
                      </a:r>
                      <a:endParaRPr kumimoji="0" lang="ru-RU" sz="1600" b="1" i="0" u="none" strike="noStrike" cap="none" normalizeH="0" baseline="0" smtClean="0">
                        <a:ln>
                          <a:noFill/>
                        </a:ln>
                        <a:solidFill>
                          <a:srgbClr val="C00000"/>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382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Cambria" pitchFamily="18" charset="0"/>
                          <a:cs typeface="Arial" charset="0"/>
                        </a:rPr>
                        <a:t>4</a:t>
                      </a:r>
                      <a:endParaRPr kumimoji="0" lang="ru-RU" sz="14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Использование вводных слов и предложений, обращений, риторических вопросов</a:t>
                      </a:r>
                      <a:endParaRPr kumimoji="0" lang="ru-RU" sz="16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600" b="1" i="1" u="none" strike="noStrike" cap="none" normalizeH="0" baseline="0" smtClean="0">
                          <a:ln>
                            <a:noFill/>
                          </a:ln>
                          <a:solidFill>
                            <a:srgbClr val="C00000"/>
                          </a:solidFill>
                          <a:effectLst/>
                          <a:latin typeface="Times New Roman" pitchFamily="18" charset="0"/>
                          <a:cs typeface="Times New Roman" pitchFamily="18" charset="0"/>
                        </a:rPr>
                        <a:t>Во-первых,</a:t>
                      </a: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 необходимо решить, что же сейчас важнее всего. А </a:t>
                      </a:r>
                      <a:r>
                        <a:rPr kumimoji="0" lang="ru-RU" sz="1600" b="1" i="1" u="none" strike="noStrike" cap="none" normalizeH="0" baseline="0" smtClean="0">
                          <a:ln>
                            <a:noFill/>
                          </a:ln>
                          <a:solidFill>
                            <a:srgbClr val="C00000"/>
                          </a:solidFill>
                          <a:effectLst/>
                          <a:latin typeface="Times New Roman" pitchFamily="18" charset="0"/>
                          <a:cs typeface="Times New Roman" pitchFamily="18" charset="0"/>
                        </a:rPr>
                        <a:t>во-вторых</a:t>
                      </a: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 нужно начать действовать.</a:t>
                      </a:r>
                      <a:endParaRPr kumimoji="0" lang="ru-RU" sz="1600" b="1" i="0" u="none" strike="noStrike" cap="none" normalizeH="0" baseline="0" smtClean="0">
                        <a:ln>
                          <a:noFill/>
                        </a:ln>
                        <a:solidFill>
                          <a:schemeClr val="tx1"/>
                        </a:solidFill>
                        <a:effectLst/>
                        <a:latin typeface="Calibri" pitchFamily="34" charset="0"/>
                        <a:cs typeface="Times New Roman" pitchFamily="18" charset="0"/>
                      </a:endParaRPr>
                    </a:p>
                    <a:p>
                      <a:pPr marL="0" marR="0" lvl="0" indent="0" algn="l" defTabSz="914400" rtl="0" eaLnBrk="1" fontAlgn="base" latinLnBrk="0" hangingPunct="1">
                        <a:lnSpc>
                          <a:spcPct val="115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Можно ли забыть землю, на которой ты вырос?</a:t>
                      </a:r>
                      <a:endParaRPr kumimoji="0" lang="ru-RU" sz="16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55700">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Cambria" pitchFamily="18" charset="0"/>
                          <a:cs typeface="Arial" charset="0"/>
                        </a:rPr>
                        <a:t>5</a:t>
                      </a:r>
                      <a:endParaRPr kumimoji="0" lang="ru-RU" sz="14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Использование прямого и обратного порядка слов</a:t>
                      </a:r>
                      <a:endParaRPr kumimoji="0" lang="ru-RU" sz="16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Я приду вечером. </a:t>
                      </a:r>
                      <a:r>
                        <a:rPr kumimoji="0" lang="ru-RU" sz="1600" b="1" i="1" u="none" strike="noStrike" cap="none" normalizeH="0" baseline="0" smtClean="0">
                          <a:ln>
                            <a:noFill/>
                          </a:ln>
                          <a:solidFill>
                            <a:srgbClr val="C00000"/>
                          </a:solidFill>
                          <a:effectLst/>
                          <a:latin typeface="Times New Roman" pitchFamily="18" charset="0"/>
                          <a:cs typeface="Times New Roman" pitchFamily="18" charset="0"/>
                        </a:rPr>
                        <a:t>Приду я</a:t>
                      </a:r>
                      <a:r>
                        <a:rPr kumimoji="0" lang="ru-RU" sz="1600" b="1" i="1" u="none" strike="noStrike" cap="none" normalizeH="0" baseline="0" smtClean="0">
                          <a:ln>
                            <a:noFill/>
                          </a:ln>
                          <a:solidFill>
                            <a:schemeClr val="tx1"/>
                          </a:solidFill>
                          <a:effectLst/>
                          <a:latin typeface="Times New Roman" pitchFamily="18" charset="0"/>
                          <a:cs typeface="Times New Roman" pitchFamily="18" charset="0"/>
                        </a:rPr>
                        <a:t>, чтобы, наконец, увидеть тебя.</a:t>
                      </a:r>
                      <a:r>
                        <a:rPr kumimoji="0" lang="ru-RU" sz="16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sz="16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Заголовок 1"/>
          <p:cNvSpPr>
            <a:spLocks noGrp="1"/>
          </p:cNvSpPr>
          <p:nvPr>
            <p:ph type="title"/>
          </p:nvPr>
        </p:nvSpPr>
        <p:spPr>
          <a:xfrm>
            <a:off x="395288" y="274638"/>
            <a:ext cx="8291512" cy="1498600"/>
          </a:xfrm>
        </p:spPr>
        <p:txBody>
          <a:bodyPr/>
          <a:lstStyle/>
          <a:p>
            <a:pPr algn="ctr"/>
            <a:r>
              <a:rPr lang="ru-RU" sz="2800" b="1" smtClean="0">
                <a:solidFill>
                  <a:srgbClr val="002060"/>
                </a:solidFill>
              </a:rPr>
              <a:t>1. Среди предложений 19–25 найдите такое(-ие), которое(-ые) связано(-ы) с предыдущим при помощи притяжательного местоимения. </a:t>
            </a:r>
          </a:p>
        </p:txBody>
      </p:sp>
      <p:sp>
        <p:nvSpPr>
          <p:cNvPr id="3" name="Объект 2"/>
          <p:cNvSpPr>
            <a:spLocks noGrp="1"/>
          </p:cNvSpPr>
          <p:nvPr>
            <p:ph sz="quarter" idx="1"/>
          </p:nvPr>
        </p:nvSpPr>
        <p:spPr>
          <a:xfrm>
            <a:off x="250825" y="1916113"/>
            <a:ext cx="8642350" cy="4826000"/>
          </a:xfrm>
        </p:spPr>
        <p:txBody>
          <a:bodyPr>
            <a:normAutofit fontScale="92500" lnSpcReduction="20000"/>
          </a:bodyPr>
          <a:lstStyle/>
          <a:p>
            <a:pPr marL="0" indent="0" algn="just" fontAlgn="auto">
              <a:spcBef>
                <a:spcPts val="580"/>
              </a:spcBef>
              <a:spcAft>
                <a:spcPts val="0"/>
              </a:spcAft>
              <a:buFont typeface="Wingdings 2"/>
              <a:buNone/>
              <a:defRPr/>
            </a:pPr>
            <a:r>
              <a:rPr lang="ru-RU" b="1" dirty="0"/>
              <a:t>(19)Годами не убывающая очередь стоит в Эрмитаж. (20)С утра до вечера его залы полны горожан и приезжих издалека. (21)Какая-то часть из приходящих сюда действительно что-то получит для себя, как-то взволнуется произведениями великих</a:t>
            </a:r>
          </a:p>
          <a:p>
            <a:pPr marL="0" indent="0" algn="just" fontAlgn="auto">
              <a:spcBef>
                <a:spcPts val="580"/>
              </a:spcBef>
              <a:spcAft>
                <a:spcPts val="0"/>
              </a:spcAft>
              <a:buFont typeface="Wingdings 2"/>
              <a:buNone/>
              <a:defRPr/>
            </a:pPr>
            <a:r>
              <a:rPr lang="ru-RU" b="1" dirty="0"/>
              <a:t>мастеров, но сколько зайдёт сюда, чтобы отметиться, чтобы сказать, что был в Эрмитаже, для престижа, сколько из них скользят равнодушно-спокойным взглядом, запоминая, чтобы знать! (22)Ермаков, тот вообще не был в Эрмитаже, и в Павловске не был, и в Пушкине. (23)Был в Петергофе, фонтаны смотрел. (24)Огромная культурно-художественная жизнь такого города, как Петербург, проходит мимо него. (25)Но, может быть, этот откровенный </a:t>
            </a:r>
            <a:r>
              <a:rPr lang="ru-RU" b="1" dirty="0" err="1"/>
              <a:t>неинтерес</a:t>
            </a:r>
            <a:r>
              <a:rPr lang="ru-RU" b="1" dirty="0"/>
              <a:t> более честен, чем формальное приобщение к культуре.</a:t>
            </a:r>
          </a:p>
          <a:p>
            <a:pPr marL="0" indent="0" algn="just" fontAlgn="auto">
              <a:spcBef>
                <a:spcPts val="580"/>
              </a:spcBef>
              <a:spcAft>
                <a:spcPts val="0"/>
              </a:spcAft>
              <a:buFont typeface="Wingdings 2"/>
              <a:buNone/>
              <a:defRPr/>
            </a:pPr>
            <a:endParaRPr lang="ru-RU" b="1"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Заголовок 1"/>
          <p:cNvSpPr>
            <a:spLocks noGrp="1"/>
          </p:cNvSpPr>
          <p:nvPr>
            <p:ph type="title"/>
          </p:nvPr>
        </p:nvSpPr>
        <p:spPr>
          <a:xfrm>
            <a:off x="395288" y="274638"/>
            <a:ext cx="8291512" cy="1570037"/>
          </a:xfrm>
        </p:spPr>
        <p:txBody>
          <a:bodyPr/>
          <a:lstStyle/>
          <a:p>
            <a:pPr algn="ctr"/>
            <a:r>
              <a:rPr lang="ru-RU" sz="2800" b="1" smtClean="0">
                <a:solidFill>
                  <a:srgbClr val="002060"/>
                </a:solidFill>
              </a:rPr>
              <a:t>2. Среди предложений 44−48 найдите такое(-ие), которое(-ые) связано(-ы) с предыдущим при помощи личного местоимения. </a:t>
            </a:r>
          </a:p>
        </p:txBody>
      </p:sp>
      <p:sp>
        <p:nvSpPr>
          <p:cNvPr id="50178" name="Объект 2"/>
          <p:cNvSpPr>
            <a:spLocks noGrp="1"/>
          </p:cNvSpPr>
          <p:nvPr>
            <p:ph sz="quarter" idx="1"/>
          </p:nvPr>
        </p:nvSpPr>
        <p:spPr>
          <a:xfrm>
            <a:off x="395288" y="2349500"/>
            <a:ext cx="8291512" cy="4392613"/>
          </a:xfrm>
        </p:spPr>
        <p:txBody>
          <a:bodyPr/>
          <a:lstStyle/>
          <a:p>
            <a:pPr marL="0" indent="0">
              <a:buFont typeface="Wingdings 2" pitchFamily="18" charset="2"/>
              <a:buNone/>
            </a:pPr>
            <a:r>
              <a:rPr lang="ru-RU" b="1" smtClean="0"/>
              <a:t>(44)- Постой здесь! (45)Я спрошу у кого-нибудь! — сказал я и направился через дорогу к женщине, которая возилась с</a:t>
            </a:r>
          </a:p>
          <a:p>
            <a:pPr marL="0" indent="0" algn="just">
              <a:buFont typeface="Wingdings 2" pitchFamily="18" charset="2"/>
              <a:buNone/>
            </a:pPr>
            <a:r>
              <a:rPr lang="ru-RU" b="1" smtClean="0"/>
              <a:t>цветами в палисаднике. (46)Ничего не узнав от неё, я пошёл дальше. (47)Но во дворах никого не было, я пересёк улицу, потом ещё один проулок... (48)А потом пошёл в университет.</a:t>
            </a:r>
          </a:p>
          <a:p>
            <a:pPr marL="0" indent="0">
              <a:buFont typeface="Wingdings 2" pitchFamily="18" charset="2"/>
              <a:buNone/>
            </a:pPr>
            <a:endParaRPr lang="ru-RU"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74638"/>
            <a:ext cx="8291512" cy="1570037"/>
          </a:xfrm>
        </p:spPr>
        <p:txBody>
          <a:bodyPr>
            <a:normAutofit fontScale="90000"/>
          </a:bodyPr>
          <a:lstStyle/>
          <a:p>
            <a:pPr algn="ctr" fontAlgn="auto">
              <a:spcAft>
                <a:spcPts val="0"/>
              </a:spcAft>
              <a:defRPr/>
            </a:pPr>
            <a:r>
              <a:rPr lang="ru-RU" sz="2800" b="1" dirty="0" smtClean="0">
                <a:solidFill>
                  <a:srgbClr val="002060"/>
                </a:solidFill>
              </a:rPr>
              <a:t>3. Среди </a:t>
            </a:r>
            <a:r>
              <a:rPr lang="ru-RU" sz="2800" b="1" dirty="0">
                <a:solidFill>
                  <a:srgbClr val="002060"/>
                </a:solidFill>
              </a:rPr>
              <a:t>предложений 26−29 найдите такое(-</a:t>
            </a:r>
            <a:r>
              <a:rPr lang="ru-RU" sz="2800" b="1" dirty="0" err="1">
                <a:solidFill>
                  <a:srgbClr val="002060"/>
                </a:solidFill>
              </a:rPr>
              <a:t>ие</a:t>
            </a:r>
            <a:r>
              <a:rPr lang="ru-RU" sz="2800" b="1" dirty="0">
                <a:solidFill>
                  <a:srgbClr val="002060"/>
                </a:solidFill>
              </a:rPr>
              <a:t>), которое(-</a:t>
            </a:r>
            <a:r>
              <a:rPr lang="ru-RU" sz="2800" b="1" dirty="0" err="1">
                <a:solidFill>
                  <a:srgbClr val="002060"/>
                </a:solidFill>
              </a:rPr>
              <a:t>ые</a:t>
            </a:r>
            <a:r>
              <a:rPr lang="ru-RU" sz="2800" b="1" dirty="0">
                <a:solidFill>
                  <a:srgbClr val="002060"/>
                </a:solidFill>
              </a:rPr>
              <a:t>) связано(-ы) с предыдущим при помощи личного местоимения и контекстных синонимов. </a:t>
            </a:r>
          </a:p>
        </p:txBody>
      </p:sp>
      <p:sp>
        <p:nvSpPr>
          <p:cNvPr id="3" name="Объект 2"/>
          <p:cNvSpPr>
            <a:spLocks noGrp="1"/>
          </p:cNvSpPr>
          <p:nvPr>
            <p:ph sz="quarter" idx="1"/>
          </p:nvPr>
        </p:nvSpPr>
        <p:spPr>
          <a:xfrm>
            <a:off x="395288" y="2060575"/>
            <a:ext cx="8291512" cy="4681538"/>
          </a:xfrm>
        </p:spPr>
        <p:txBody>
          <a:bodyPr>
            <a:normAutofit fontScale="92500"/>
          </a:bodyPr>
          <a:lstStyle/>
          <a:p>
            <a:pPr marL="0" indent="0" algn="just" fontAlgn="auto">
              <a:spcBef>
                <a:spcPts val="580"/>
              </a:spcBef>
              <a:spcAft>
                <a:spcPts val="0"/>
              </a:spcAft>
              <a:buFont typeface="Wingdings 2"/>
              <a:buNone/>
              <a:defRPr/>
            </a:pPr>
            <a:r>
              <a:rPr lang="ru-RU" b="1" dirty="0"/>
              <a:t>(25)Но кто был подлинным творцом седьмого чуда, его настоящим строителем? (26)Люди узнали об этом через много лет. (27)Оказывается, архитектор сделал на каменных плитах маяка углубления и в них высек слова: "</a:t>
            </a:r>
            <a:r>
              <a:rPr lang="ru-RU" b="1" dirty="0" err="1"/>
              <a:t>Сострат</a:t>
            </a:r>
            <a:r>
              <a:rPr lang="ru-RU" b="1" dirty="0"/>
              <a:t>, сын </a:t>
            </a:r>
            <a:r>
              <a:rPr lang="ru-RU" b="1" dirty="0" err="1"/>
              <a:t>Дексифана</a:t>
            </a:r>
            <a:r>
              <a:rPr lang="ru-RU" b="1" dirty="0"/>
              <a:t> из </a:t>
            </a:r>
            <a:r>
              <a:rPr lang="ru-RU" b="1" dirty="0" err="1"/>
              <a:t>Книда</a:t>
            </a:r>
            <a:r>
              <a:rPr lang="ru-RU" b="1" dirty="0"/>
              <a:t>, - богам-спасителям ради мореходов". (28)Надпись он залепил известью, затёр её мраморной крошкой и на ней начертал, как того требовал фараон: "Птолемей </a:t>
            </a:r>
            <a:r>
              <a:rPr lang="ru-RU" b="1" dirty="0" err="1"/>
              <a:t>Филадельф</a:t>
            </a:r>
            <a:r>
              <a:rPr lang="ru-RU" b="1" dirty="0" smtClean="0"/>
              <a:t>".</a:t>
            </a:r>
            <a:endParaRPr lang="ru-RU" b="1" dirty="0"/>
          </a:p>
          <a:p>
            <a:pPr marL="0" indent="0" algn="just" fontAlgn="auto">
              <a:spcBef>
                <a:spcPts val="580"/>
              </a:spcBef>
              <a:spcAft>
                <a:spcPts val="0"/>
              </a:spcAft>
              <a:buFont typeface="Wingdings 2"/>
              <a:buNone/>
              <a:defRPr/>
            </a:pPr>
            <a:r>
              <a:rPr lang="ru-RU" b="1" dirty="0"/>
              <a:t>(29)Так всегда бывает. (30)Истинная цена человека рано или поздно всё равно обнаруживается. </a:t>
            </a:r>
          </a:p>
          <a:p>
            <a:pPr marL="0" indent="0" fontAlgn="auto">
              <a:spcBef>
                <a:spcPts val="580"/>
              </a:spcBef>
              <a:spcAft>
                <a:spcPts val="0"/>
              </a:spcAft>
              <a:buFont typeface="Wingdings 2"/>
              <a:buNone/>
              <a:defRPr/>
            </a:pPr>
            <a:endParaRPr lang="ru-RU"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74638"/>
            <a:ext cx="8291512" cy="1570037"/>
          </a:xfrm>
        </p:spPr>
        <p:txBody>
          <a:bodyPr>
            <a:normAutofit fontScale="90000"/>
          </a:bodyPr>
          <a:lstStyle/>
          <a:p>
            <a:pPr algn="ctr" fontAlgn="auto">
              <a:spcAft>
                <a:spcPts val="0"/>
              </a:spcAft>
              <a:defRPr/>
            </a:pPr>
            <a:r>
              <a:rPr lang="ru-RU" sz="2800" b="1" dirty="0" smtClean="0">
                <a:solidFill>
                  <a:srgbClr val="002060"/>
                </a:solidFill>
              </a:rPr>
              <a:t>4. Среди </a:t>
            </a:r>
            <a:r>
              <a:rPr lang="ru-RU" sz="2800" b="1" dirty="0">
                <a:solidFill>
                  <a:srgbClr val="002060"/>
                </a:solidFill>
              </a:rPr>
              <a:t>предложений 27−34 найдите такое(-</a:t>
            </a:r>
            <a:r>
              <a:rPr lang="ru-RU" sz="2800" b="1" dirty="0" err="1">
                <a:solidFill>
                  <a:srgbClr val="002060"/>
                </a:solidFill>
              </a:rPr>
              <a:t>ие</a:t>
            </a:r>
            <a:r>
              <a:rPr lang="ru-RU" sz="2800" b="1" dirty="0">
                <a:solidFill>
                  <a:srgbClr val="002060"/>
                </a:solidFill>
              </a:rPr>
              <a:t>), которое(-</a:t>
            </a:r>
            <a:r>
              <a:rPr lang="ru-RU" sz="2800" b="1" dirty="0" err="1">
                <a:solidFill>
                  <a:srgbClr val="002060"/>
                </a:solidFill>
              </a:rPr>
              <a:t>ые</a:t>
            </a:r>
            <a:r>
              <a:rPr lang="ru-RU" sz="2800" b="1" dirty="0">
                <a:solidFill>
                  <a:srgbClr val="002060"/>
                </a:solidFill>
              </a:rPr>
              <a:t>) связано(-ы) с предыдущим при помощи лексического повтора и контекстного синонима. </a:t>
            </a:r>
          </a:p>
        </p:txBody>
      </p:sp>
      <p:sp>
        <p:nvSpPr>
          <p:cNvPr id="3" name="Объект 2"/>
          <p:cNvSpPr>
            <a:spLocks noGrp="1"/>
          </p:cNvSpPr>
          <p:nvPr>
            <p:ph sz="quarter" idx="1"/>
          </p:nvPr>
        </p:nvSpPr>
        <p:spPr>
          <a:xfrm>
            <a:off x="395288" y="2060575"/>
            <a:ext cx="8291512" cy="4681538"/>
          </a:xfrm>
        </p:spPr>
        <p:txBody>
          <a:bodyPr>
            <a:normAutofit fontScale="92500" lnSpcReduction="10000"/>
          </a:bodyPr>
          <a:lstStyle/>
          <a:p>
            <a:pPr marL="0" indent="0" algn="just" fontAlgn="auto">
              <a:spcBef>
                <a:spcPts val="580"/>
              </a:spcBef>
              <a:spcAft>
                <a:spcPts val="0"/>
              </a:spcAft>
              <a:buFont typeface="Wingdings 2"/>
              <a:buNone/>
              <a:defRPr/>
            </a:pPr>
            <a:r>
              <a:rPr lang="ru-RU" b="1" dirty="0"/>
              <a:t>(26)Тут у меня распустилась обмотка. (27)Я поставил ногу на табурет и начал обматывать ею ногу, но продолжал говорить:</a:t>
            </a:r>
          </a:p>
          <a:p>
            <a:pPr marL="0" indent="0" algn="just" fontAlgn="auto">
              <a:spcBef>
                <a:spcPts val="580"/>
              </a:spcBef>
              <a:spcAft>
                <a:spcPts val="0"/>
              </a:spcAft>
              <a:buFont typeface="Wingdings 2"/>
              <a:buNone/>
              <a:defRPr/>
            </a:pPr>
            <a:r>
              <a:rPr lang="ru-RU" b="1" dirty="0"/>
              <a:t>(28)— И этому научу вас!</a:t>
            </a:r>
          </a:p>
          <a:p>
            <a:pPr marL="0" indent="0" algn="just" fontAlgn="auto">
              <a:spcBef>
                <a:spcPts val="580"/>
              </a:spcBef>
              <a:spcAft>
                <a:spcPts val="0"/>
              </a:spcAft>
              <a:buFont typeface="Wingdings 2"/>
              <a:buNone/>
              <a:defRPr/>
            </a:pPr>
            <a:r>
              <a:rPr lang="ru-RU" b="1" dirty="0"/>
              <a:t>(29)Слушатели задохнулись от смеха.</a:t>
            </a:r>
          </a:p>
          <a:p>
            <a:pPr marL="0" indent="0" algn="just" fontAlgn="auto">
              <a:spcBef>
                <a:spcPts val="580"/>
              </a:spcBef>
              <a:spcAft>
                <a:spcPts val="0"/>
              </a:spcAft>
              <a:buFont typeface="Wingdings 2"/>
              <a:buNone/>
              <a:defRPr/>
            </a:pPr>
            <a:r>
              <a:rPr lang="ru-RU" b="1" dirty="0"/>
              <a:t>(30)«Всё погибло!» — подумал я с отчаянием.</a:t>
            </a:r>
          </a:p>
          <a:p>
            <a:pPr marL="0" indent="0" algn="just" fontAlgn="auto">
              <a:spcBef>
                <a:spcPts val="580"/>
              </a:spcBef>
              <a:spcAft>
                <a:spcPts val="0"/>
              </a:spcAft>
              <a:buFont typeface="Wingdings 2"/>
              <a:buNone/>
              <a:defRPr/>
            </a:pPr>
            <a:r>
              <a:rPr lang="ru-RU" b="1" dirty="0"/>
              <a:t>(31)Но отступать некуда. (32)Делая вид, что не слышу смеха, я приказал:</a:t>
            </a:r>
          </a:p>
          <a:p>
            <a:pPr marL="0" indent="0" algn="just" fontAlgn="auto">
              <a:spcBef>
                <a:spcPts val="580"/>
              </a:spcBef>
              <a:spcAft>
                <a:spcPts val="0"/>
              </a:spcAft>
              <a:buFont typeface="Wingdings 2"/>
              <a:buNone/>
              <a:defRPr/>
            </a:pPr>
            <a:r>
              <a:rPr lang="ru-RU" b="1" dirty="0"/>
              <a:t>(33)— Раскрыть любой устав на любом месте!</a:t>
            </a:r>
          </a:p>
          <a:p>
            <a:pPr marL="0" indent="0" algn="just" fontAlgn="auto">
              <a:spcBef>
                <a:spcPts val="580"/>
              </a:spcBef>
              <a:spcAft>
                <a:spcPts val="0"/>
              </a:spcAft>
              <a:buFont typeface="Wingdings 2"/>
              <a:buNone/>
              <a:defRPr/>
            </a:pPr>
            <a:endParaRPr lang="ru-RU" b="1" dirty="0"/>
          </a:p>
          <a:p>
            <a:pPr marL="0" indent="0" algn="just" fontAlgn="auto">
              <a:spcBef>
                <a:spcPts val="580"/>
              </a:spcBef>
              <a:spcAft>
                <a:spcPts val="0"/>
              </a:spcAft>
              <a:buFont typeface="Wingdings 2"/>
              <a:buNone/>
              <a:defRPr/>
            </a:pPr>
            <a:r>
              <a:rPr lang="ru-RU" b="1" dirty="0"/>
              <a:t>(34)Дежурный поспешил раскрыть одну из синих книжек. </a:t>
            </a:r>
          </a:p>
          <a:p>
            <a:pPr marL="274320" indent="-274320" fontAlgn="auto">
              <a:spcBef>
                <a:spcPts val="580"/>
              </a:spcBef>
              <a:spcAft>
                <a:spcPts val="0"/>
              </a:spcAft>
              <a:buFont typeface="Wingdings 2"/>
              <a:buChar char=""/>
              <a:defRPr/>
            </a:pP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274638"/>
            <a:ext cx="8435280" cy="418058"/>
          </a:xfrm>
        </p:spPr>
        <p:txBody>
          <a:bodyPr>
            <a:no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Aft>
                <a:spcPts val="0"/>
              </a:spcAft>
              <a:defRPr/>
            </a:pPr>
            <a:r>
              <a:rPr lang="ru-RU" sz="2400"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МОРФОЛОГИЧЕСКИЕ СРЕДСТВА СВЯЗИ ПРЕДЛОЖЕНИЙ</a:t>
            </a:r>
            <a:endParaRPr lang="ru-RU" sz="24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aphicFrame>
        <p:nvGraphicFramePr>
          <p:cNvPr id="4" name="Объект 3"/>
          <p:cNvGraphicFramePr>
            <a:graphicFrameLocks noGrp="1"/>
          </p:cNvGraphicFramePr>
          <p:nvPr>
            <p:ph sz="quarter" idx="1"/>
          </p:nvPr>
        </p:nvGraphicFramePr>
        <p:xfrm>
          <a:off x="250825" y="765175"/>
          <a:ext cx="8642350" cy="5565775"/>
        </p:xfrm>
        <a:graphic>
          <a:graphicData uri="http://schemas.openxmlformats.org/drawingml/2006/table">
            <a:tbl>
              <a:tblPr/>
              <a:tblGrid>
                <a:gridCol w="576263"/>
                <a:gridCol w="3744912"/>
                <a:gridCol w="4321175"/>
              </a:tblGrid>
              <a:tr h="7207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Cambria" pitchFamily="18" charset="0"/>
                          <a:cs typeface="Arial" charset="0"/>
                        </a:rPr>
                        <a:t>1 </a:t>
                      </a:r>
                      <a:endParaRPr kumimoji="0" lang="ru-RU" sz="14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Союзы, союзные слова и частицы в начале предложений</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За окном шумит дождь. </a:t>
                      </a: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Зато </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в доме тепло и уютно.</a:t>
                      </a: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077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Cambria" pitchFamily="18" charset="0"/>
                          <a:cs typeface="Arial" charset="0"/>
                        </a:rPr>
                        <a:t>2</a:t>
                      </a:r>
                      <a:endParaRPr kumimoji="0" lang="ru-RU" sz="14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Использование личных (в 3-м л.), указательных и некоторых других местоимений вместо слов из предшествующих предложений</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Язык не передается человеку по наследству. </a:t>
                      </a: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Он </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развивается лишь в процессе общения.</a:t>
                      </a: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93825">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Cambria" pitchFamily="18" charset="0"/>
                          <a:cs typeface="Arial" charset="0"/>
                        </a:rPr>
                        <a:t>3</a:t>
                      </a:r>
                      <a:endParaRPr kumimoji="0" lang="ru-RU" sz="14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Использование наречий времени и места, которые по смыслу могут относиться сразу к нескольким самостоятельным предложениям</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Слева</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 виднелись горы. Узкой полосой блестела река. Зеленели небольшие рощи. </a:t>
                      </a: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Везде здесь </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было тихо и спокойно.</a:t>
                      </a: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5613">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Cambria" pitchFamily="18" charset="0"/>
                          <a:cs typeface="Arial" charset="0"/>
                        </a:rPr>
                        <a:t>4</a:t>
                      </a:r>
                      <a:endParaRPr kumimoji="0" lang="ru-RU" sz="14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Единство временных форм глаголов-сказуемых</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Ночь </a:t>
                      </a: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наступила</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 неожиданно. </a:t>
                      </a: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Стало </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темно. На небе </a:t>
                      </a: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загорелись</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 звезды.</a:t>
                      </a: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 </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747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400" b="1" i="0" u="none" strike="noStrike" cap="none" normalizeH="0" baseline="0" smtClean="0">
                          <a:ln>
                            <a:noFill/>
                          </a:ln>
                          <a:solidFill>
                            <a:schemeClr val="tx1"/>
                          </a:solidFill>
                          <a:effectLst/>
                          <a:latin typeface="Cambria" pitchFamily="18" charset="0"/>
                          <a:cs typeface="Arial" charset="0"/>
                        </a:rPr>
                        <a:t>5</a:t>
                      </a:r>
                      <a:endParaRPr kumimoji="0" lang="ru-RU" sz="14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Использование степеней сравнения прилагательных и наречий</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Место было прекрасное. </a:t>
                      </a: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Лучше</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 и придумать было нельзя.</a:t>
                      </a: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 </a:t>
                      </a:r>
                      <a:br>
                        <a:rPr kumimoji="0" lang="ru-RU" sz="1700" b="1" i="0" u="none" strike="noStrike" cap="none" normalizeH="0" baseline="0" smtClean="0">
                          <a:ln>
                            <a:noFill/>
                          </a:ln>
                          <a:solidFill>
                            <a:schemeClr val="tx1"/>
                          </a:solidFill>
                          <a:effectLst/>
                          <a:latin typeface="Times New Roman" pitchFamily="18" charset="0"/>
                          <a:cs typeface="Times New Roman" pitchFamily="18" charset="0"/>
                        </a:rPr>
                      </a:b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Мы оказались над облаками. </a:t>
                      </a:r>
                      <a:r>
                        <a:rPr kumimoji="0" lang="ru-RU" sz="1700" b="1" i="1" u="none" strike="noStrike" cap="none" normalizeH="0" baseline="0" smtClean="0">
                          <a:ln>
                            <a:noFill/>
                          </a:ln>
                          <a:solidFill>
                            <a:srgbClr val="C00000"/>
                          </a:solidFill>
                          <a:effectLst/>
                          <a:latin typeface="Times New Roman" pitchFamily="18" charset="0"/>
                          <a:cs typeface="Times New Roman" pitchFamily="18" charset="0"/>
                        </a:rPr>
                        <a:t>Выше </a:t>
                      </a:r>
                      <a:r>
                        <a:rPr kumimoji="0" lang="ru-RU" sz="1700" b="1" i="1" u="none" strike="noStrike" cap="none" normalizeH="0" baseline="0" smtClean="0">
                          <a:ln>
                            <a:noFill/>
                          </a:ln>
                          <a:solidFill>
                            <a:schemeClr val="tx1"/>
                          </a:solidFill>
                          <a:effectLst/>
                          <a:latin typeface="Times New Roman" pitchFamily="18" charset="0"/>
                          <a:cs typeface="Times New Roman" pitchFamily="18" charset="0"/>
                        </a:rPr>
                        <a:t>уже ничего не было</a:t>
                      </a:r>
                      <a:r>
                        <a:rPr kumimoji="0" lang="ru-RU" sz="1700" b="1" i="0" u="none" strike="noStrike" cap="none" normalizeH="0" baseline="0" smtClean="0">
                          <a:ln>
                            <a:noFill/>
                          </a:ln>
                          <a:solidFill>
                            <a:schemeClr val="tx1"/>
                          </a:solidFill>
                          <a:effectLst/>
                          <a:latin typeface="Times New Roman" pitchFamily="18" charset="0"/>
                          <a:cs typeface="Times New Roman" pitchFamily="18" charset="0"/>
                        </a:rPr>
                        <a:t>.</a:t>
                      </a:r>
                      <a:endParaRPr kumimoji="0" lang="ru-RU" sz="1700" b="1" i="0" u="none" strike="noStrike" cap="none" normalizeH="0" baseline="0" smtClean="0">
                        <a:ln>
                          <a:noFill/>
                        </a:ln>
                        <a:solidFill>
                          <a:schemeClr val="tx1"/>
                        </a:solidFill>
                        <a:effectLst/>
                        <a:latin typeface="Calibri" pitchFamily="34" charset="0"/>
                        <a:cs typeface="Times New Roman" pitchFamily="18" charset="0"/>
                      </a:endParaRPr>
                    </a:p>
                  </a:txBody>
                  <a:tcPr marL="47625" marR="47625" marT="47625" marB="4762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Заголовок 1"/>
          <p:cNvSpPr>
            <a:spLocks noGrp="1"/>
          </p:cNvSpPr>
          <p:nvPr>
            <p:ph type="title"/>
          </p:nvPr>
        </p:nvSpPr>
        <p:spPr>
          <a:xfrm>
            <a:off x="395288" y="274638"/>
            <a:ext cx="8291512" cy="1570037"/>
          </a:xfrm>
        </p:spPr>
        <p:txBody>
          <a:bodyPr/>
          <a:lstStyle/>
          <a:p>
            <a:pPr algn="ctr"/>
            <a:r>
              <a:rPr lang="ru-RU" sz="2800" b="1" smtClean="0">
                <a:solidFill>
                  <a:srgbClr val="002060"/>
                </a:solidFill>
              </a:rPr>
              <a:t>5. Среди предложений 43−48 найдите такое(-ие), которое(-ые) связано(-ы) с предыдущим при помощи союза и личного местоимения. </a:t>
            </a:r>
          </a:p>
        </p:txBody>
      </p:sp>
      <p:sp>
        <p:nvSpPr>
          <p:cNvPr id="3" name="Объект 2"/>
          <p:cNvSpPr>
            <a:spLocks noGrp="1"/>
          </p:cNvSpPr>
          <p:nvPr>
            <p:ph sz="quarter" idx="1"/>
          </p:nvPr>
        </p:nvSpPr>
        <p:spPr>
          <a:xfrm>
            <a:off x="395288" y="2060575"/>
            <a:ext cx="8291512" cy="4681538"/>
          </a:xfrm>
        </p:spPr>
        <p:txBody>
          <a:bodyPr>
            <a:normAutofit fontScale="92500"/>
          </a:bodyPr>
          <a:lstStyle/>
          <a:p>
            <a:pPr marL="0" indent="0" algn="just" fontAlgn="auto">
              <a:spcBef>
                <a:spcPts val="580"/>
              </a:spcBef>
              <a:spcAft>
                <a:spcPts val="0"/>
              </a:spcAft>
              <a:buFont typeface="Wingdings 2"/>
              <a:buNone/>
              <a:defRPr/>
            </a:pPr>
            <a:r>
              <a:rPr lang="ru-RU" b="1" dirty="0"/>
              <a:t>(43)Наверное, у всех, как и у меня, отступило, забылось дневное, несладкое, а проснулось, нахлынуло иное, ведь и вправду Новый год близок</a:t>
            </a:r>
            <a:r>
              <a:rPr lang="ru-RU" b="1" dirty="0" smtClean="0"/>
              <a:t>...</a:t>
            </a:r>
            <a:endParaRPr lang="ru-RU" b="1" dirty="0"/>
          </a:p>
          <a:p>
            <a:pPr marL="0" indent="0" algn="just" fontAlgn="auto">
              <a:spcBef>
                <a:spcPts val="580"/>
              </a:spcBef>
              <a:spcAft>
                <a:spcPts val="0"/>
              </a:spcAft>
              <a:buFont typeface="Wingdings 2"/>
              <a:buNone/>
              <a:defRPr/>
            </a:pPr>
            <a:r>
              <a:rPr lang="ru-RU" b="1" dirty="0"/>
              <a:t>(44)Я вышел из вагона с лёгким сердцем, торопиться не стал, пропуская спешащих. (45)Дорога славная: берёзы да сосны сторожат тропинку; не больно холодно, а на душе вовсе тепло. (46)Спасибо той девочке, которую унесла электричка. (47)А в помощь ей — малиновый чистый закат над чёрными елями, бормочущая во тьме речушка под гибким деревянным мостком, говор вдали, детский смех и, конечно, надежда. (48)Так что шагай, человече...</a:t>
            </a:r>
          </a:p>
          <a:p>
            <a:pPr marL="274320" indent="-274320" fontAlgn="auto">
              <a:spcBef>
                <a:spcPts val="580"/>
              </a:spcBef>
              <a:spcAft>
                <a:spcPts val="0"/>
              </a:spcAft>
              <a:buFont typeface="Wingdings 2"/>
              <a:buChar char=""/>
              <a:defRPr/>
            </a:pPr>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74638"/>
            <a:ext cx="8291512" cy="1282700"/>
          </a:xfrm>
        </p:spPr>
        <p:txBody>
          <a:bodyPr>
            <a:normAutofit fontScale="90000"/>
          </a:bodyPr>
          <a:lstStyle/>
          <a:p>
            <a:pPr algn="ctr" fontAlgn="auto">
              <a:spcAft>
                <a:spcPts val="0"/>
              </a:spcAft>
              <a:defRPr/>
            </a:pPr>
            <a:r>
              <a:rPr lang="ru-RU" sz="2800" b="1" dirty="0" smtClean="0">
                <a:solidFill>
                  <a:srgbClr val="002060"/>
                </a:solidFill>
              </a:rPr>
              <a:t>6. Среди </a:t>
            </a:r>
            <a:r>
              <a:rPr lang="ru-RU" sz="2800" b="1" dirty="0">
                <a:solidFill>
                  <a:srgbClr val="002060"/>
                </a:solidFill>
              </a:rPr>
              <a:t>предложений 6−11 найдите такое(-</a:t>
            </a:r>
            <a:r>
              <a:rPr lang="ru-RU" sz="2800" b="1" dirty="0" err="1">
                <a:solidFill>
                  <a:srgbClr val="002060"/>
                </a:solidFill>
              </a:rPr>
              <a:t>ие</a:t>
            </a:r>
            <a:r>
              <a:rPr lang="ru-RU" sz="2800" b="1" dirty="0">
                <a:solidFill>
                  <a:srgbClr val="002060"/>
                </a:solidFill>
              </a:rPr>
              <a:t>), которое(-</a:t>
            </a:r>
            <a:r>
              <a:rPr lang="ru-RU" sz="2800" b="1" dirty="0" err="1">
                <a:solidFill>
                  <a:srgbClr val="002060"/>
                </a:solidFill>
              </a:rPr>
              <a:t>ые</a:t>
            </a:r>
            <a:r>
              <a:rPr lang="ru-RU" sz="2800" b="1" dirty="0">
                <a:solidFill>
                  <a:srgbClr val="002060"/>
                </a:solidFill>
              </a:rPr>
              <a:t>) связано(-ы) с предыдущим при помощи наречия и лексического повтора. </a:t>
            </a:r>
          </a:p>
        </p:txBody>
      </p:sp>
      <p:sp>
        <p:nvSpPr>
          <p:cNvPr id="3" name="Объект 2"/>
          <p:cNvSpPr>
            <a:spLocks noGrp="1"/>
          </p:cNvSpPr>
          <p:nvPr>
            <p:ph sz="quarter" idx="1"/>
          </p:nvPr>
        </p:nvSpPr>
        <p:spPr>
          <a:xfrm>
            <a:off x="179388" y="1557338"/>
            <a:ext cx="8785225" cy="5300662"/>
          </a:xfrm>
        </p:spPr>
        <p:txBody>
          <a:bodyPr>
            <a:normAutofit fontScale="85000" lnSpcReduction="20000"/>
          </a:bodyPr>
          <a:lstStyle/>
          <a:p>
            <a:pPr marL="0" indent="0" algn="just" fontAlgn="auto">
              <a:spcBef>
                <a:spcPts val="580"/>
              </a:spcBef>
              <a:spcAft>
                <a:spcPts val="0"/>
              </a:spcAft>
              <a:buFont typeface="Wingdings 2"/>
              <a:buNone/>
              <a:defRPr/>
            </a:pPr>
            <a:r>
              <a:rPr lang="ru-RU" dirty="0" smtClean="0"/>
              <a:t>(</a:t>
            </a:r>
            <a:r>
              <a:rPr lang="ru-RU" b="1" dirty="0"/>
              <a:t>б)Однажды в одной из столичных газет, известной своим обличительным пафосом, мне попалась статья, в которой автор утверждал, что патриотизм свойствен лишь натурам серым, примитивным, недостаточно развитым, в которых индивидуальное чувство ещё не вызрело в полной мере. (7)3атем автор, доказывая тезис о том, что героическая самоотверженность порождена не благородством, как это принято думать, а неразвитостью личностного начала, приводит выдержки из прощального письма </a:t>
            </a:r>
            <a:r>
              <a:rPr lang="ru-RU" b="1" dirty="0" err="1"/>
              <a:t>Ульяны</a:t>
            </a:r>
            <a:r>
              <a:rPr lang="ru-RU" b="1" dirty="0"/>
              <a:t> Громовой</a:t>
            </a:r>
            <a:r>
              <a:rPr lang="ru-RU" b="1" dirty="0" smtClean="0"/>
              <a:t>.</a:t>
            </a:r>
            <a:endParaRPr lang="ru-RU" b="1" dirty="0"/>
          </a:p>
          <a:p>
            <a:pPr marL="0" indent="0" fontAlgn="auto">
              <a:spcBef>
                <a:spcPts val="580"/>
              </a:spcBef>
              <a:spcAft>
                <a:spcPts val="0"/>
              </a:spcAft>
              <a:buFont typeface="Wingdings 2"/>
              <a:buNone/>
              <a:defRPr/>
            </a:pPr>
            <a:r>
              <a:rPr lang="ru-RU" b="1" dirty="0"/>
              <a:t>(8)Эта девушка во время Великой Отечественной войны стала одним из руководителей подпольной организации «Молодая гвардия», куда входили люди, многим из которых не было и двадцати лет. (9)Ребята расклеивали листовки с сообщениями о положении на фронте, вывешивали красные флаги, показывали всем, что оккупанты завоевали город, но не покорили людей. (10)Фашисты схватили подпольщиков, изуверски пытали их, а потом казнили. (11)Ульяна Громова перед самой смертью успела написать письмо родным.</a:t>
            </a:r>
          </a:p>
          <a:p>
            <a:pPr marL="0" indent="0" fontAlgn="auto">
              <a:spcBef>
                <a:spcPts val="580"/>
              </a:spcBef>
              <a:spcAft>
                <a:spcPts val="0"/>
              </a:spcAft>
              <a:buFont typeface="Wingdings 2"/>
              <a:buNone/>
              <a:defRPr/>
            </a:pPr>
            <a:endParaRPr lang="ru-RU"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Заголовок 1"/>
          <p:cNvSpPr>
            <a:spLocks noGrp="1"/>
          </p:cNvSpPr>
          <p:nvPr>
            <p:ph type="title"/>
          </p:nvPr>
        </p:nvSpPr>
        <p:spPr>
          <a:xfrm>
            <a:off x="395288" y="274638"/>
            <a:ext cx="8291512" cy="1570037"/>
          </a:xfrm>
        </p:spPr>
        <p:txBody>
          <a:bodyPr/>
          <a:lstStyle/>
          <a:p>
            <a:pPr algn="ctr"/>
            <a:r>
              <a:rPr lang="ru-RU" sz="2800" b="1" smtClean="0">
                <a:solidFill>
                  <a:srgbClr val="002060"/>
                </a:solidFill>
              </a:rPr>
              <a:t>7. Среди предложений 2–6 найдите такое(-ие), которое(-ые) связано(-ы) с предыдущим при помощи указательного местоимения и синонимов. </a:t>
            </a:r>
          </a:p>
        </p:txBody>
      </p:sp>
      <p:sp>
        <p:nvSpPr>
          <p:cNvPr id="3" name="Объект 2"/>
          <p:cNvSpPr>
            <a:spLocks noGrp="1"/>
          </p:cNvSpPr>
          <p:nvPr>
            <p:ph sz="quarter" idx="1"/>
          </p:nvPr>
        </p:nvSpPr>
        <p:spPr>
          <a:xfrm>
            <a:off x="179388" y="2060575"/>
            <a:ext cx="8713787" cy="4681538"/>
          </a:xfrm>
        </p:spPr>
        <p:txBody>
          <a:bodyPr>
            <a:normAutofit fontScale="92500" lnSpcReduction="20000"/>
          </a:bodyPr>
          <a:lstStyle/>
          <a:p>
            <a:pPr marL="0" indent="0" algn="just" fontAlgn="auto">
              <a:spcBef>
                <a:spcPts val="580"/>
              </a:spcBef>
              <a:spcAft>
                <a:spcPts val="0"/>
              </a:spcAft>
              <a:buFont typeface="Wingdings 2"/>
              <a:buNone/>
              <a:defRPr/>
            </a:pPr>
            <a:r>
              <a:rPr lang="ru-RU" b="1" dirty="0"/>
              <a:t>(1)О Бородинском сражении написаны сотни книг, каждая минута этого драматического события изучена вдоль и поперёк в мельчайших деталях. (2)Но есть один момент, таинственный, почти мистический, который требует глубокого осмысления.</a:t>
            </a:r>
          </a:p>
          <a:p>
            <a:pPr marL="0" indent="0" algn="just" fontAlgn="auto">
              <a:spcBef>
                <a:spcPts val="580"/>
              </a:spcBef>
              <a:spcAft>
                <a:spcPts val="0"/>
              </a:spcAft>
              <a:buFont typeface="Wingdings 2"/>
              <a:buNone/>
              <a:defRPr/>
            </a:pPr>
            <a:r>
              <a:rPr lang="ru-RU" b="1" dirty="0"/>
              <a:t> </a:t>
            </a:r>
          </a:p>
          <a:p>
            <a:pPr marL="0" indent="0" algn="just" fontAlgn="auto">
              <a:spcBef>
                <a:spcPts val="580"/>
              </a:spcBef>
              <a:spcAft>
                <a:spcPts val="0"/>
              </a:spcAft>
              <a:buFont typeface="Wingdings 2"/>
              <a:buNone/>
              <a:defRPr/>
            </a:pPr>
            <a:r>
              <a:rPr lang="ru-RU" b="1" dirty="0"/>
              <a:t>(З)Представим, что вы играете в шахматы с уважаемым гроссмейстером. (4)Ваше положение аховое, столпившиеся зрители уже обречённо махнули рукой, предлагают вам не тянуть понапрасну время и выбросить белый флаг. (5)Что сделает в такой ситуации любой человек, знакомый с правилами игры? (6)Он проанализирует позицию на доске и, осознав бесперспективность своего сопротивления, смиренно капитулирует.</a:t>
            </a:r>
          </a:p>
          <a:p>
            <a:pPr marL="274320" indent="-274320" fontAlgn="auto">
              <a:spcBef>
                <a:spcPts val="580"/>
              </a:spcBef>
              <a:spcAft>
                <a:spcPts val="0"/>
              </a:spcAft>
              <a:buFont typeface="Wingdings 2"/>
              <a:buChar char=""/>
              <a:defRPr/>
            </a:pPr>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Заголовок 1"/>
          <p:cNvSpPr>
            <a:spLocks noGrp="1"/>
          </p:cNvSpPr>
          <p:nvPr>
            <p:ph type="title"/>
          </p:nvPr>
        </p:nvSpPr>
        <p:spPr>
          <a:xfrm>
            <a:off x="395288" y="274638"/>
            <a:ext cx="8291512" cy="1570037"/>
          </a:xfrm>
        </p:spPr>
        <p:txBody>
          <a:bodyPr/>
          <a:lstStyle/>
          <a:p>
            <a:pPr algn="ctr"/>
            <a:r>
              <a:rPr lang="ru-RU" sz="2800" b="1" smtClean="0">
                <a:solidFill>
                  <a:srgbClr val="002060"/>
                </a:solidFill>
              </a:rPr>
              <a:t>8. Среди предложений 29–35 найдите такое(-ие), которое(-ые) связано(-ы) с предыдущим при помощи притяжательного и личного местоимений. </a:t>
            </a:r>
          </a:p>
        </p:txBody>
      </p:sp>
      <p:sp>
        <p:nvSpPr>
          <p:cNvPr id="3" name="Объект 2"/>
          <p:cNvSpPr>
            <a:spLocks noGrp="1"/>
          </p:cNvSpPr>
          <p:nvPr>
            <p:ph sz="quarter" idx="1"/>
          </p:nvPr>
        </p:nvSpPr>
        <p:spPr>
          <a:xfrm>
            <a:off x="107950" y="2060575"/>
            <a:ext cx="8928100" cy="4681538"/>
          </a:xfrm>
        </p:spPr>
        <p:txBody>
          <a:bodyPr>
            <a:normAutofit fontScale="92500" lnSpcReduction="20000"/>
          </a:bodyPr>
          <a:lstStyle/>
          <a:p>
            <a:pPr marL="0" indent="0" algn="just" fontAlgn="auto">
              <a:spcBef>
                <a:spcPts val="580"/>
              </a:spcBef>
              <a:spcAft>
                <a:spcPts val="0"/>
              </a:spcAft>
              <a:buFont typeface="Wingdings 2"/>
              <a:buNone/>
              <a:defRPr/>
            </a:pPr>
            <a:r>
              <a:rPr lang="ru-RU" b="1" dirty="0"/>
              <a:t>(29)Там действительно собралось много начальства. (30)И это были последние слова Славы, потому что он-то знал, что уже никто не может выйти из лодки. (31)Но вокруг него в отсеке были люди, и старший помощник командира считал необходимым острить, чтобы поддержать в них волю. (32)Шторм оборвал аварийный буй, через который осуществлялась связь, и больше Слава ничего не смог сказать.</a:t>
            </a:r>
          </a:p>
          <a:p>
            <a:pPr marL="0" indent="0" algn="just" fontAlgn="auto">
              <a:spcBef>
                <a:spcPts val="580"/>
              </a:spcBef>
              <a:spcAft>
                <a:spcPts val="0"/>
              </a:spcAft>
              <a:buFont typeface="Wingdings 2"/>
              <a:buNone/>
              <a:defRPr/>
            </a:pPr>
            <a:r>
              <a:rPr lang="ru-RU" b="1" dirty="0"/>
              <a:t> </a:t>
            </a:r>
          </a:p>
          <a:p>
            <a:pPr marL="0" indent="0" algn="just" fontAlgn="auto">
              <a:spcBef>
                <a:spcPts val="580"/>
              </a:spcBef>
              <a:spcAft>
                <a:spcPts val="0"/>
              </a:spcAft>
              <a:buFont typeface="Wingdings 2"/>
              <a:buNone/>
              <a:defRPr/>
            </a:pPr>
            <a:r>
              <a:rPr lang="ru-RU" b="1" dirty="0"/>
              <a:t>(ЗЗ)Когда лодку подняли, старшего помощника нашли на самой нижней ступеньке трапа к выходному люку. (34)Его</a:t>
            </a:r>
          </a:p>
          <a:p>
            <a:pPr marL="0" indent="0" algn="just" fontAlgn="auto">
              <a:spcBef>
                <a:spcPts val="580"/>
              </a:spcBef>
              <a:spcAft>
                <a:spcPts val="0"/>
              </a:spcAft>
              <a:buFont typeface="Wingdings 2"/>
              <a:buNone/>
              <a:defRPr/>
            </a:pPr>
            <a:r>
              <a:rPr lang="ru-RU" b="1" dirty="0"/>
              <a:t>подчинённые были впереди него. (35)Он выполнил свой долг морского офицера до самого конца. (</a:t>
            </a:r>
            <a:r>
              <a:rPr lang="ru-RU" b="1" dirty="0" err="1"/>
              <a:t>Зб</a:t>
            </a:r>
            <a:r>
              <a:rPr lang="ru-RU" b="1" dirty="0"/>
              <a:t>)Если бы им и удалось покинуть лодку, он вышел бы последним. </a:t>
            </a:r>
          </a:p>
          <a:p>
            <a:pPr marL="274320" indent="-274320" fontAlgn="auto">
              <a:spcBef>
                <a:spcPts val="580"/>
              </a:spcBef>
              <a:spcAft>
                <a:spcPts val="0"/>
              </a:spcAft>
              <a:buFont typeface="Wingdings 2"/>
              <a:buChar char=""/>
              <a:defRPr/>
            </a:pPr>
            <a:endParaRPr lang="ru-RU"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Заголовок 1"/>
          <p:cNvSpPr>
            <a:spLocks noGrp="1"/>
          </p:cNvSpPr>
          <p:nvPr>
            <p:ph type="title"/>
          </p:nvPr>
        </p:nvSpPr>
        <p:spPr>
          <a:xfrm>
            <a:off x="395288" y="274638"/>
            <a:ext cx="8291512" cy="1570037"/>
          </a:xfrm>
        </p:spPr>
        <p:txBody>
          <a:bodyPr/>
          <a:lstStyle/>
          <a:p>
            <a:pPr algn="ctr"/>
            <a:r>
              <a:rPr lang="ru-RU" sz="2800" b="1" smtClean="0">
                <a:solidFill>
                  <a:srgbClr val="002060"/>
                </a:solidFill>
              </a:rPr>
              <a:t>9. Среди предложений 1–8 найдите такое(-ие), которое(-ые) связано(-ы) с предыдущим при помощи однокоренных слов. </a:t>
            </a:r>
          </a:p>
        </p:txBody>
      </p:sp>
      <p:sp>
        <p:nvSpPr>
          <p:cNvPr id="3" name="Объект 2"/>
          <p:cNvSpPr>
            <a:spLocks noGrp="1"/>
          </p:cNvSpPr>
          <p:nvPr>
            <p:ph sz="quarter" idx="1"/>
          </p:nvPr>
        </p:nvSpPr>
        <p:spPr>
          <a:xfrm>
            <a:off x="179388" y="1844675"/>
            <a:ext cx="8785225" cy="4897438"/>
          </a:xfrm>
        </p:spPr>
        <p:txBody>
          <a:bodyPr>
            <a:normAutofit fontScale="92500" lnSpcReduction="20000"/>
          </a:bodyPr>
          <a:lstStyle/>
          <a:p>
            <a:pPr marL="0" indent="0" algn="just" fontAlgn="auto">
              <a:spcBef>
                <a:spcPts val="580"/>
              </a:spcBef>
              <a:spcAft>
                <a:spcPts val="0"/>
              </a:spcAft>
              <a:buFont typeface="Wingdings 2"/>
              <a:buNone/>
              <a:defRPr/>
            </a:pPr>
            <a:r>
              <a:rPr lang="ru-RU" dirty="0"/>
              <a:t>(</a:t>
            </a:r>
            <a:r>
              <a:rPr lang="ru-RU" b="1" dirty="0"/>
              <a:t>1)Сто двадцать пять лет очень немного на весах истинного искусства. (2)За такое короткое время можно, однако, успеть повернуться спиной к своему собственному восторгу и поставить над вчерашним днём подлинного искусства вопросительный знак.</a:t>
            </a:r>
          </a:p>
          <a:p>
            <a:pPr marL="0" indent="0" algn="just" fontAlgn="auto">
              <a:spcBef>
                <a:spcPts val="580"/>
              </a:spcBef>
              <a:spcAft>
                <a:spcPts val="0"/>
              </a:spcAft>
              <a:buFont typeface="Wingdings 2"/>
              <a:buNone/>
              <a:defRPr/>
            </a:pPr>
            <a:r>
              <a:rPr lang="ru-RU" b="1" dirty="0"/>
              <a:t>(3)Мы призваны — согласились — и я в том числе — писать о гении. (4)Писать — значит судить. (5)Подлежит ли гений суду? (6)Возможна ли канцелярская бумага, посланная Александру Сергеевичу Пушкину с требованием немедленно пересмотреть «Бориса Годунова» и выкинуть из этой книги всё, что я не понимаю или с чем не согласен?</a:t>
            </a:r>
          </a:p>
          <a:p>
            <a:pPr marL="0" indent="0" algn="just" fontAlgn="auto">
              <a:spcBef>
                <a:spcPts val="580"/>
              </a:spcBef>
              <a:spcAft>
                <a:spcPts val="0"/>
              </a:spcAft>
              <a:buFont typeface="Wingdings 2"/>
              <a:buNone/>
              <a:defRPr/>
            </a:pPr>
            <a:r>
              <a:rPr lang="ru-RU" b="1" dirty="0"/>
              <a:t>(7)Ответ ясен. (8)Итак, можно написать только, что дал он тебе и что ты взял от него и, пожалуй, ещё: сохранил ли до сего дня?</a:t>
            </a:r>
          </a:p>
          <a:p>
            <a:pPr marL="274320" indent="-274320" fontAlgn="auto">
              <a:spcBef>
                <a:spcPts val="580"/>
              </a:spcBef>
              <a:spcAft>
                <a:spcPts val="0"/>
              </a:spcAft>
              <a:buFont typeface="Wingdings 2"/>
              <a:buChar char=""/>
              <a:defRPr/>
            </a:pPr>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Заголовок 1"/>
          <p:cNvSpPr>
            <a:spLocks noGrp="1"/>
          </p:cNvSpPr>
          <p:nvPr>
            <p:ph type="title"/>
          </p:nvPr>
        </p:nvSpPr>
        <p:spPr>
          <a:xfrm>
            <a:off x="395288" y="274638"/>
            <a:ext cx="8291512" cy="1570037"/>
          </a:xfrm>
        </p:spPr>
        <p:txBody>
          <a:bodyPr/>
          <a:lstStyle/>
          <a:p>
            <a:pPr algn="ctr"/>
            <a:r>
              <a:rPr lang="ru-RU" sz="2800" b="1" smtClean="0">
                <a:solidFill>
                  <a:srgbClr val="002060"/>
                </a:solidFill>
              </a:rPr>
              <a:t>10. Среди предложений 14−17 найдите такое(-ие), которое(-ые) связано(-ы) с предыдущим при помощи помощи союза. </a:t>
            </a:r>
          </a:p>
        </p:txBody>
      </p:sp>
      <p:sp>
        <p:nvSpPr>
          <p:cNvPr id="3" name="Объект 2"/>
          <p:cNvSpPr>
            <a:spLocks noGrp="1"/>
          </p:cNvSpPr>
          <p:nvPr>
            <p:ph sz="quarter" idx="1"/>
          </p:nvPr>
        </p:nvSpPr>
        <p:spPr>
          <a:xfrm>
            <a:off x="323850" y="2060575"/>
            <a:ext cx="8640763" cy="4681538"/>
          </a:xfrm>
        </p:spPr>
        <p:txBody>
          <a:bodyPr>
            <a:normAutofit fontScale="92500" lnSpcReduction="20000"/>
          </a:bodyPr>
          <a:lstStyle/>
          <a:p>
            <a:pPr marL="0" indent="0" algn="just" fontAlgn="auto">
              <a:spcBef>
                <a:spcPts val="580"/>
              </a:spcBef>
              <a:spcAft>
                <a:spcPts val="0"/>
              </a:spcAft>
              <a:buFont typeface="Wingdings 2"/>
              <a:buNone/>
              <a:defRPr/>
            </a:pPr>
            <a:r>
              <a:rPr lang="ru-RU" b="1" dirty="0"/>
              <a:t>(14)Нечто подобное испытываешь во сне, когда, подкравшись к двери, слышишь за нею скрытное, затаившееся дыхание какого-то неописуемого существа, которое только и ждёт момента вставить колено, чуть приоткроется малая щёлка, и ворваться к </a:t>
            </a:r>
            <a:r>
              <a:rPr lang="ru-RU" b="1" dirty="0" smtClean="0"/>
              <a:t>тебе в </a:t>
            </a:r>
            <a:r>
              <a:rPr lang="ru-RU" b="1" dirty="0"/>
              <a:t>тёплое, обжитое жильё.</a:t>
            </a:r>
          </a:p>
          <a:p>
            <a:pPr marL="0" indent="0" algn="just" fontAlgn="auto">
              <a:spcBef>
                <a:spcPts val="580"/>
              </a:spcBef>
              <a:spcAft>
                <a:spcPts val="0"/>
              </a:spcAft>
              <a:buFont typeface="Wingdings 2"/>
              <a:buNone/>
              <a:defRPr/>
            </a:pPr>
            <a:r>
              <a:rPr lang="ru-RU" b="1" dirty="0"/>
              <a:t>(15)Такое впечатление, что человечество приблизилось к финалу отпущенной ему скромной вечности. (16)А наука, с разбегу пробившись сквозь нулевую фазу времени и физического бытия, ворвётся в иное, ещё не освоенное математическое пространство с переносом туда интеллектуальной столицы мироздания. (17)Очевидный теперь крах вчерашней эры завершится неминуемым пересмотром печально не оправдавшей себя парности Добра и Зла.</a:t>
            </a:r>
          </a:p>
          <a:p>
            <a:pPr marL="274320" indent="-274320" fontAlgn="auto">
              <a:spcBef>
                <a:spcPts val="580"/>
              </a:spcBef>
              <a:spcAft>
                <a:spcPts val="0"/>
              </a:spcAft>
              <a:buFont typeface="Wingdings 2"/>
              <a:buChar char=""/>
              <a:defRPr/>
            </a:pPr>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74638"/>
            <a:ext cx="8291512" cy="1282700"/>
          </a:xfrm>
        </p:spPr>
        <p:txBody>
          <a:bodyPr>
            <a:normAutofit fontScale="90000"/>
          </a:bodyPr>
          <a:lstStyle/>
          <a:p>
            <a:pPr algn="ctr" fontAlgn="auto">
              <a:spcAft>
                <a:spcPts val="0"/>
              </a:spcAft>
              <a:defRPr/>
            </a:pPr>
            <a:r>
              <a:rPr lang="ru-RU" sz="2800" b="1" dirty="0" smtClean="0">
                <a:solidFill>
                  <a:srgbClr val="002060"/>
                </a:solidFill>
              </a:rPr>
              <a:t>11. Среди </a:t>
            </a:r>
            <a:r>
              <a:rPr lang="ru-RU" sz="2800" b="1" dirty="0">
                <a:solidFill>
                  <a:srgbClr val="002060"/>
                </a:solidFill>
              </a:rPr>
              <a:t>предложений 37-43 найдите такое(-</a:t>
            </a:r>
            <a:r>
              <a:rPr lang="ru-RU" sz="2800" b="1" dirty="0" err="1">
                <a:solidFill>
                  <a:srgbClr val="002060"/>
                </a:solidFill>
              </a:rPr>
              <a:t>ие</a:t>
            </a:r>
            <a:r>
              <a:rPr lang="ru-RU" sz="2800" b="1" dirty="0">
                <a:solidFill>
                  <a:srgbClr val="002060"/>
                </a:solidFill>
              </a:rPr>
              <a:t>), которое(-</a:t>
            </a:r>
            <a:r>
              <a:rPr lang="ru-RU" sz="2800" b="1" dirty="0" err="1">
                <a:solidFill>
                  <a:srgbClr val="002060"/>
                </a:solidFill>
              </a:rPr>
              <a:t>ые</a:t>
            </a:r>
            <a:r>
              <a:rPr lang="ru-RU" sz="2800" b="1" dirty="0">
                <a:solidFill>
                  <a:srgbClr val="002060"/>
                </a:solidFill>
              </a:rPr>
              <a:t>) связано(-ы) с предыдущим при помощи указательного местоимения, синонимов и форм слова. </a:t>
            </a:r>
          </a:p>
        </p:txBody>
      </p:sp>
      <p:sp>
        <p:nvSpPr>
          <p:cNvPr id="3" name="Объект 2"/>
          <p:cNvSpPr>
            <a:spLocks noGrp="1"/>
          </p:cNvSpPr>
          <p:nvPr>
            <p:ph sz="quarter" idx="1"/>
          </p:nvPr>
        </p:nvSpPr>
        <p:spPr>
          <a:xfrm>
            <a:off x="179388" y="1844675"/>
            <a:ext cx="8713787" cy="4897438"/>
          </a:xfrm>
        </p:spPr>
        <p:txBody>
          <a:bodyPr>
            <a:normAutofit fontScale="92500" lnSpcReduction="20000"/>
          </a:bodyPr>
          <a:lstStyle/>
          <a:p>
            <a:pPr marL="0" indent="0" algn="just" fontAlgn="auto">
              <a:spcBef>
                <a:spcPts val="580"/>
              </a:spcBef>
              <a:spcAft>
                <a:spcPts val="0"/>
              </a:spcAft>
              <a:buFont typeface="Wingdings 2"/>
              <a:buNone/>
              <a:defRPr/>
            </a:pPr>
            <a:r>
              <a:rPr lang="ru-RU" b="1" dirty="0"/>
              <a:t>(36)Кажется, они чего-то ищут. (37)Кажется, в их душах живёт смутное представление о каком-то неведомом крае, где жизнь праведнее и лучше. (38) Но ещё вернее будет сказать, что они от чего-то бегут. (39)А бегут, конечно, от тоски — этой совсем особенной, непонятной, невыразимой, иногда беспричинной русской тоски.</a:t>
            </a:r>
          </a:p>
          <a:p>
            <a:pPr marL="0" indent="0" algn="just" fontAlgn="auto">
              <a:spcBef>
                <a:spcPts val="580"/>
              </a:spcBef>
              <a:spcAft>
                <a:spcPts val="0"/>
              </a:spcAft>
              <a:buFont typeface="Wingdings 2"/>
              <a:buNone/>
              <a:defRPr/>
            </a:pPr>
            <a:r>
              <a:rPr lang="ru-RU" b="1" dirty="0"/>
              <a:t>(40)В «Борисе Годунове» Мусоргским с потрясающей силой нарисован своеобразный представитель этой бродяжной России — </a:t>
            </a:r>
            <a:r>
              <a:rPr lang="ru-RU" b="1" dirty="0" err="1"/>
              <a:t>Варлаам</a:t>
            </a:r>
            <a:r>
              <a:rPr lang="ru-RU" b="1" dirty="0"/>
              <a:t>. (41) Мусоргский с несравненным искусством и мощью передал мироощущение этого бродяги — не то монаха-расстриги, не то просто какого-то бывшего церковного служителя. (42)Тоска в </a:t>
            </a:r>
            <a:r>
              <a:rPr lang="ru-RU" b="1" dirty="0" err="1"/>
              <a:t>Варлааме</a:t>
            </a:r>
            <a:r>
              <a:rPr lang="ru-RU" b="1" dirty="0"/>
              <a:t> бездонная, как океан. (43)Куда бы этот бродяга ни пошёл, он идёт с готовым сознанием своей абсолютной ненужности. </a:t>
            </a:r>
          </a:p>
          <a:p>
            <a:pPr marL="274320" indent="-274320" fontAlgn="auto">
              <a:spcBef>
                <a:spcPts val="580"/>
              </a:spcBef>
              <a:spcAft>
                <a:spcPts val="0"/>
              </a:spcAft>
              <a:buFont typeface="Wingdings 2"/>
              <a:buChar char=""/>
              <a:defRPr/>
            </a:pPr>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Заголовок 1"/>
          <p:cNvSpPr>
            <a:spLocks noGrp="1"/>
          </p:cNvSpPr>
          <p:nvPr>
            <p:ph type="title"/>
          </p:nvPr>
        </p:nvSpPr>
        <p:spPr>
          <a:xfrm>
            <a:off x="395288" y="274638"/>
            <a:ext cx="8291512" cy="1930400"/>
          </a:xfrm>
        </p:spPr>
        <p:txBody>
          <a:bodyPr/>
          <a:lstStyle/>
          <a:p>
            <a:pPr algn="ctr"/>
            <a:r>
              <a:rPr lang="ru-RU" sz="2800" b="1" smtClean="0">
                <a:solidFill>
                  <a:srgbClr val="002060"/>
                </a:solidFill>
              </a:rPr>
              <a:t>12. Среди предложений 52-62 найдите такое(-ие), которое(-ые) связано(-ы) с предыдущим при помощи союза, личного местоимения и указательного местоимения. </a:t>
            </a:r>
          </a:p>
        </p:txBody>
      </p:sp>
      <p:sp>
        <p:nvSpPr>
          <p:cNvPr id="3" name="Объект 2"/>
          <p:cNvSpPr>
            <a:spLocks noGrp="1"/>
          </p:cNvSpPr>
          <p:nvPr>
            <p:ph sz="quarter" idx="1"/>
          </p:nvPr>
        </p:nvSpPr>
        <p:spPr>
          <a:xfrm>
            <a:off x="179388" y="2205038"/>
            <a:ext cx="8856662" cy="4537075"/>
          </a:xfrm>
        </p:spPr>
        <p:txBody>
          <a:bodyPr>
            <a:normAutofit fontScale="92500" lnSpcReduction="10000"/>
          </a:bodyPr>
          <a:lstStyle/>
          <a:p>
            <a:pPr marL="0" indent="0" algn="just" fontAlgn="auto">
              <a:spcBef>
                <a:spcPts val="580"/>
              </a:spcBef>
              <a:spcAft>
                <a:spcPts val="0"/>
              </a:spcAft>
              <a:buFont typeface="Wingdings 2"/>
              <a:buNone/>
              <a:defRPr/>
            </a:pPr>
            <a:r>
              <a:rPr lang="ru-RU" b="1" dirty="0"/>
              <a:t>(52)Трусость в тяжкий для Родины час требует наказания. (53)Но у кого поднялась бы сейчас рука на этого жалкого, ссохшегося, с потухшими от страдания глазами человека, пережившего семь тысяч дней страха, наказавшего себя сверх всякой меры! (54)Этот человек и теперь говорит: «Живём один раз». (55)Но он понимает, как беспощадны для него эти слова. (56)Двадцать золотых лет зачёркнуто в жизни. (57)Да и теперь что за жизнь? (58)Не всякий подаёт руку. (59)А когда идёт по селу, острый слух ловит шёпот:</a:t>
            </a:r>
          </a:p>
          <a:p>
            <a:pPr marL="0" indent="0" fontAlgn="auto">
              <a:spcBef>
                <a:spcPts val="580"/>
              </a:spcBef>
              <a:spcAft>
                <a:spcPts val="0"/>
              </a:spcAft>
              <a:buFont typeface="Wingdings 2"/>
              <a:buNone/>
              <a:defRPr/>
            </a:pPr>
            <a:r>
              <a:rPr lang="ru-RU" b="1" dirty="0"/>
              <a:t>–(60)Дезертир...</a:t>
            </a:r>
          </a:p>
          <a:p>
            <a:pPr marL="0" indent="0" algn="just" fontAlgn="auto">
              <a:spcBef>
                <a:spcPts val="580"/>
              </a:spcBef>
              <a:spcAft>
                <a:spcPts val="0"/>
              </a:spcAft>
              <a:buFont typeface="Wingdings 2"/>
              <a:buNone/>
              <a:defRPr/>
            </a:pPr>
            <a:r>
              <a:rPr lang="ru-RU" b="1" dirty="0"/>
              <a:t>(61)Презрение людей – самое тяжкое наказание для человека. (62)А живём один раз...</a:t>
            </a:r>
          </a:p>
          <a:p>
            <a:pPr marL="274320" indent="-274320" fontAlgn="auto">
              <a:spcBef>
                <a:spcPts val="580"/>
              </a:spcBef>
              <a:spcAft>
                <a:spcPts val="0"/>
              </a:spcAft>
              <a:buFont typeface="Wingdings 2"/>
              <a:buChar char=""/>
              <a:defRPr/>
            </a:pPr>
            <a:endParaRPr lang="ru-RU"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288" y="274638"/>
            <a:ext cx="8291512" cy="417512"/>
          </a:xfrm>
        </p:spPr>
        <p:txBody>
          <a:bodyPr>
            <a:normAutofit fontScale="90000"/>
          </a:bodyPr>
          <a:lstStyle/>
          <a:p>
            <a:pPr algn="ctr" fontAlgn="auto">
              <a:spcAft>
                <a:spcPts val="0"/>
              </a:spcAft>
              <a:defRPr/>
            </a:pPr>
            <a:r>
              <a:rPr lang="ru-RU" sz="2800" b="1" dirty="0" smtClean="0">
                <a:solidFill>
                  <a:srgbClr val="002060"/>
                </a:solidFill>
              </a:rPr>
              <a:t>Ответы</a:t>
            </a:r>
            <a:endParaRPr lang="ru-RU" sz="2800" b="1" dirty="0">
              <a:solidFill>
                <a:srgbClr val="002060"/>
              </a:solidFill>
            </a:endParaRPr>
          </a:p>
        </p:txBody>
      </p:sp>
      <p:sp>
        <p:nvSpPr>
          <p:cNvPr id="61442" name="Объект 2"/>
          <p:cNvSpPr>
            <a:spLocks noGrp="1"/>
          </p:cNvSpPr>
          <p:nvPr>
            <p:ph sz="quarter" idx="1"/>
          </p:nvPr>
        </p:nvSpPr>
        <p:spPr>
          <a:xfrm>
            <a:off x="3708400" y="981075"/>
            <a:ext cx="2232025" cy="5761038"/>
          </a:xfrm>
        </p:spPr>
        <p:txBody>
          <a:bodyPr/>
          <a:lstStyle/>
          <a:p>
            <a:pPr marL="514350" indent="-514350">
              <a:buFont typeface="Wingdings 2" pitchFamily="18" charset="2"/>
              <a:buAutoNum type="arabicPeriod"/>
            </a:pPr>
            <a:r>
              <a:rPr lang="ru-RU" b="1" smtClean="0"/>
              <a:t>20</a:t>
            </a:r>
          </a:p>
          <a:p>
            <a:pPr marL="514350" indent="-514350">
              <a:buFont typeface="Wingdings 2" pitchFamily="18" charset="2"/>
              <a:buAutoNum type="arabicPeriod"/>
            </a:pPr>
            <a:r>
              <a:rPr lang="ru-RU" b="1" smtClean="0"/>
              <a:t> 46</a:t>
            </a:r>
          </a:p>
          <a:p>
            <a:pPr marL="514350" indent="-514350">
              <a:buFont typeface="Wingdings 2" pitchFamily="18" charset="2"/>
              <a:buAutoNum type="arabicPeriod"/>
            </a:pPr>
            <a:r>
              <a:rPr lang="ru-RU" b="1" smtClean="0"/>
              <a:t>28</a:t>
            </a:r>
          </a:p>
          <a:p>
            <a:pPr marL="514350" indent="-514350">
              <a:buFont typeface="Wingdings 2" pitchFamily="18" charset="2"/>
              <a:buAutoNum type="arabicPeriod"/>
            </a:pPr>
            <a:r>
              <a:rPr lang="ru-RU" b="1" smtClean="0"/>
              <a:t>34</a:t>
            </a:r>
          </a:p>
          <a:p>
            <a:pPr marL="514350" indent="-514350">
              <a:buFont typeface="Wingdings 2" pitchFamily="18" charset="2"/>
              <a:buAutoNum type="arabicPeriod"/>
            </a:pPr>
            <a:r>
              <a:rPr lang="ru-RU" b="1" smtClean="0"/>
              <a:t>47</a:t>
            </a:r>
          </a:p>
          <a:p>
            <a:pPr marL="514350" indent="-514350">
              <a:buFont typeface="Wingdings 2" pitchFamily="18" charset="2"/>
              <a:buAutoNum type="arabicPeriod"/>
            </a:pPr>
            <a:r>
              <a:rPr lang="ru-RU" b="1" smtClean="0"/>
              <a:t>7</a:t>
            </a:r>
          </a:p>
          <a:p>
            <a:pPr marL="514350" indent="-514350">
              <a:buFont typeface="Wingdings 2" pitchFamily="18" charset="2"/>
              <a:buAutoNum type="arabicPeriod"/>
            </a:pPr>
            <a:r>
              <a:rPr lang="ru-RU" b="1" smtClean="0"/>
              <a:t>5</a:t>
            </a:r>
          </a:p>
          <a:p>
            <a:pPr marL="514350" indent="-514350">
              <a:buFont typeface="Wingdings 2" pitchFamily="18" charset="2"/>
              <a:buAutoNum type="arabicPeriod"/>
            </a:pPr>
            <a:r>
              <a:rPr lang="ru-RU" b="1" smtClean="0"/>
              <a:t>34</a:t>
            </a:r>
          </a:p>
          <a:p>
            <a:pPr marL="514350" indent="-514350">
              <a:buFont typeface="Wingdings 2" pitchFamily="18" charset="2"/>
              <a:buAutoNum type="arabicPeriod"/>
            </a:pPr>
            <a:r>
              <a:rPr lang="ru-RU" b="1" smtClean="0"/>
              <a:t>5</a:t>
            </a:r>
          </a:p>
          <a:p>
            <a:pPr marL="514350" indent="-514350">
              <a:buFont typeface="Wingdings 2" pitchFamily="18" charset="2"/>
              <a:buAutoNum type="arabicPeriod"/>
            </a:pPr>
            <a:r>
              <a:rPr lang="ru-RU" b="1" smtClean="0"/>
              <a:t>16</a:t>
            </a:r>
          </a:p>
          <a:p>
            <a:pPr marL="514350" indent="-514350">
              <a:buFont typeface="Wingdings 2" pitchFamily="18" charset="2"/>
              <a:buAutoNum type="arabicPeriod"/>
            </a:pPr>
            <a:r>
              <a:rPr lang="ru-RU" b="1" smtClean="0"/>
              <a:t>41</a:t>
            </a:r>
          </a:p>
          <a:p>
            <a:pPr marL="514350" indent="-514350">
              <a:buFont typeface="Wingdings 2" pitchFamily="18" charset="2"/>
              <a:buAutoNum type="arabicPeriod"/>
            </a:pPr>
            <a:r>
              <a:rPr lang="ru-RU" b="1" smtClean="0"/>
              <a:t>55</a:t>
            </a:r>
          </a:p>
          <a:p>
            <a:pPr marL="514350" indent="-514350">
              <a:buFont typeface="Wingdings 2" pitchFamily="18" charset="2"/>
              <a:buAutoNum type="arabicPeriod"/>
            </a:pPr>
            <a:endParaRPr lang="ru-RU" b="1" smtClean="0"/>
          </a:p>
          <a:p>
            <a:pPr marL="514350" indent="-514350">
              <a:buFont typeface="Wingdings 2" pitchFamily="18" charset="2"/>
              <a:buAutoNum type="arabicPeriod"/>
            </a:pPr>
            <a:endParaRPr lang="ru-RU" smtClean="0"/>
          </a:p>
          <a:p>
            <a:pPr marL="514350" indent="-514350">
              <a:buFont typeface="Wingdings 2" pitchFamily="18" charset="2"/>
              <a:buAutoNum type="arabicPeriod"/>
            </a:pPr>
            <a:endParaRPr lang="ru-RU" smtClean="0"/>
          </a:p>
          <a:p>
            <a:pPr marL="514350" indent="-514350">
              <a:buFont typeface="Wingdings 2" pitchFamily="18" charset="2"/>
              <a:buAutoNum type="arabicPeriod"/>
            </a:pPr>
            <a:endParaRPr lang="ru-RU" smtClean="0"/>
          </a:p>
          <a:p>
            <a:pPr marL="514350" indent="-514350">
              <a:buFont typeface="Wingdings 2" pitchFamily="18" charset="2"/>
              <a:buAutoNum type="arabicPeriod"/>
            </a:pPr>
            <a:endParaRPr lang="ru-RU" smtClean="0"/>
          </a:p>
          <a:p>
            <a:pPr marL="514350" indent="-514350">
              <a:buFont typeface="Wingdings 2" pitchFamily="18" charset="2"/>
              <a:buAutoNum type="arabicPeriod"/>
            </a:pPr>
            <a:endParaRPr lang="ru-RU" smtClean="0"/>
          </a:p>
          <a:p>
            <a:pPr marL="514350" indent="-514350">
              <a:buFont typeface="Wingdings 2" pitchFamily="18" charset="2"/>
              <a:buAutoNum type="arabicPeriod"/>
            </a:pPr>
            <a:endParaRPr lang="ru-RU"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274638"/>
            <a:ext cx="8507288" cy="562074"/>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Aft>
                <a:spcPts val="0"/>
              </a:spcAft>
              <a:defRPr/>
            </a:pP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Сочинительные </a:t>
            </a:r>
            <a:r>
              <a:rPr lang="ru-RU" b="1"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союзы</a:t>
            </a:r>
            <a:endPar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graphicFrame>
        <p:nvGraphicFramePr>
          <p:cNvPr id="5" name="Объект 4"/>
          <p:cNvGraphicFramePr>
            <a:graphicFrameLocks noGrp="1"/>
          </p:cNvGraphicFramePr>
          <p:nvPr>
            <p:ph sz="quarter" idx="1"/>
          </p:nvPr>
        </p:nvGraphicFramePr>
        <p:xfrm>
          <a:off x="22225" y="1052513"/>
          <a:ext cx="8942388" cy="3752850"/>
        </p:xfrm>
        <a:graphic>
          <a:graphicData uri="http://schemas.openxmlformats.org/drawingml/2006/table">
            <a:tbl>
              <a:tblPr firstRow="1" firstCol="1" bandRow="1">
                <a:tableStyleId>{5940675A-B579-460E-94D1-54222C63F5DA}</a:tableStyleId>
              </a:tblPr>
              <a:tblGrid>
                <a:gridCol w="3024334"/>
                <a:gridCol w="2880320"/>
                <a:gridCol w="3038147"/>
              </a:tblGrid>
              <a:tr h="387342">
                <a:tc>
                  <a:txBody>
                    <a:bodyPr/>
                    <a:lstStyle/>
                    <a:p>
                      <a:pPr marL="457200" algn="ctr">
                        <a:lnSpc>
                          <a:spcPct val="115000"/>
                        </a:lnSpc>
                        <a:spcAft>
                          <a:spcPts val="0"/>
                        </a:spcAft>
                      </a:pPr>
                      <a:r>
                        <a:rPr lang="ru-RU" sz="2200" b="1" dirty="0">
                          <a:effectLst/>
                        </a:rPr>
                        <a:t>соединительные</a:t>
                      </a:r>
                      <a:endParaRPr lang="ru-RU" sz="2200" b="1" dirty="0">
                        <a:effectLst/>
                        <a:latin typeface="Calibri"/>
                        <a:ea typeface="Calibri"/>
                        <a:cs typeface="Times New Roman"/>
                      </a:endParaRPr>
                    </a:p>
                  </a:txBody>
                  <a:tcPr marL="68580" marR="68580" marT="0" marB="0"/>
                </a:tc>
                <a:tc>
                  <a:txBody>
                    <a:bodyPr/>
                    <a:lstStyle/>
                    <a:p>
                      <a:pPr marL="457200" algn="ctr">
                        <a:lnSpc>
                          <a:spcPct val="115000"/>
                        </a:lnSpc>
                        <a:spcAft>
                          <a:spcPts val="0"/>
                        </a:spcAft>
                      </a:pPr>
                      <a:r>
                        <a:rPr lang="ru-RU" sz="2200" b="1" dirty="0">
                          <a:effectLst/>
                        </a:rPr>
                        <a:t>разделительные</a:t>
                      </a:r>
                      <a:endParaRPr lang="ru-RU" sz="2200" b="1" dirty="0">
                        <a:effectLst/>
                        <a:latin typeface="Calibri"/>
                        <a:ea typeface="Calibri"/>
                        <a:cs typeface="Times New Roman"/>
                      </a:endParaRPr>
                    </a:p>
                  </a:txBody>
                  <a:tcPr marL="68580" marR="68580" marT="0" marB="0"/>
                </a:tc>
                <a:tc>
                  <a:txBody>
                    <a:bodyPr/>
                    <a:lstStyle/>
                    <a:p>
                      <a:pPr marL="457200" algn="ctr">
                        <a:lnSpc>
                          <a:spcPct val="115000"/>
                        </a:lnSpc>
                        <a:spcAft>
                          <a:spcPts val="0"/>
                        </a:spcAft>
                      </a:pPr>
                      <a:r>
                        <a:rPr lang="ru-RU" sz="2200" b="1" dirty="0">
                          <a:effectLst/>
                        </a:rPr>
                        <a:t>противительные</a:t>
                      </a:r>
                      <a:endParaRPr lang="ru-RU" sz="2200" b="1" dirty="0">
                        <a:effectLst/>
                        <a:latin typeface="Calibri"/>
                        <a:ea typeface="Calibri"/>
                        <a:cs typeface="Times New Roman"/>
                      </a:endParaRPr>
                    </a:p>
                  </a:txBody>
                  <a:tcPr marL="68580" marR="68580" marT="0" marB="0"/>
                </a:tc>
              </a:tr>
              <a:tr h="3285084">
                <a:tc>
                  <a:txBody>
                    <a:bodyPr/>
                    <a:lstStyle/>
                    <a:p>
                      <a:pPr marL="457200" algn="ctr">
                        <a:lnSpc>
                          <a:spcPct val="115000"/>
                        </a:lnSpc>
                        <a:spcAft>
                          <a:spcPts val="0"/>
                        </a:spcAft>
                      </a:pPr>
                      <a:r>
                        <a:rPr lang="ru-RU" sz="2400" b="1" dirty="0">
                          <a:effectLst/>
                        </a:rPr>
                        <a:t>И</a:t>
                      </a:r>
                    </a:p>
                    <a:p>
                      <a:pPr marL="457200" algn="ctr">
                        <a:lnSpc>
                          <a:spcPct val="115000"/>
                        </a:lnSpc>
                        <a:spcAft>
                          <a:spcPts val="0"/>
                        </a:spcAft>
                      </a:pPr>
                      <a:r>
                        <a:rPr lang="ru-RU" sz="2400" b="1" dirty="0">
                          <a:effectLst/>
                        </a:rPr>
                        <a:t>Да (= и)</a:t>
                      </a:r>
                    </a:p>
                    <a:p>
                      <a:pPr marL="457200" algn="ctr">
                        <a:lnSpc>
                          <a:spcPct val="115000"/>
                        </a:lnSpc>
                        <a:spcAft>
                          <a:spcPts val="0"/>
                        </a:spcAft>
                      </a:pPr>
                      <a:r>
                        <a:rPr lang="ru-RU" sz="2400" b="1" dirty="0">
                          <a:effectLst/>
                        </a:rPr>
                        <a:t>И-и</a:t>
                      </a:r>
                    </a:p>
                    <a:p>
                      <a:pPr marL="457200" algn="ctr">
                        <a:lnSpc>
                          <a:spcPct val="115000"/>
                        </a:lnSpc>
                        <a:spcAft>
                          <a:spcPts val="0"/>
                        </a:spcAft>
                      </a:pPr>
                      <a:r>
                        <a:rPr lang="ru-RU" sz="2400" b="1" dirty="0" smtClean="0">
                          <a:effectLst/>
                        </a:rPr>
                        <a:t>Ни-ни</a:t>
                      </a:r>
                    </a:p>
                    <a:p>
                      <a:pPr marL="457200" algn="ctr">
                        <a:lnSpc>
                          <a:spcPct val="115000"/>
                        </a:lnSpc>
                        <a:spcAft>
                          <a:spcPts val="0"/>
                        </a:spcAft>
                      </a:pPr>
                      <a:r>
                        <a:rPr lang="ru-RU" sz="2400" b="1" dirty="0" smtClean="0">
                          <a:effectLst/>
                        </a:rPr>
                        <a:t>Не </a:t>
                      </a:r>
                      <a:r>
                        <a:rPr lang="ru-RU" sz="2400" b="1" dirty="0">
                          <a:effectLst/>
                        </a:rPr>
                        <a:t>только – но и</a:t>
                      </a:r>
                    </a:p>
                    <a:p>
                      <a:pPr marL="457200" algn="ctr">
                        <a:lnSpc>
                          <a:spcPct val="115000"/>
                        </a:lnSpc>
                        <a:spcAft>
                          <a:spcPts val="0"/>
                        </a:spcAft>
                      </a:pPr>
                      <a:r>
                        <a:rPr lang="ru-RU" sz="2400" b="1" dirty="0">
                          <a:effectLst/>
                        </a:rPr>
                        <a:t>Как-так и</a:t>
                      </a:r>
                    </a:p>
                    <a:p>
                      <a:pPr marL="457200" algn="ctr">
                        <a:lnSpc>
                          <a:spcPct val="115000"/>
                        </a:lnSpc>
                        <a:spcAft>
                          <a:spcPts val="0"/>
                        </a:spcAft>
                      </a:pPr>
                      <a:r>
                        <a:rPr lang="ru-RU" sz="2400" b="1" dirty="0">
                          <a:effectLst/>
                        </a:rPr>
                        <a:t>Тоже</a:t>
                      </a:r>
                    </a:p>
                    <a:p>
                      <a:pPr marL="457200" algn="ctr">
                        <a:lnSpc>
                          <a:spcPct val="115000"/>
                        </a:lnSpc>
                        <a:spcAft>
                          <a:spcPts val="0"/>
                        </a:spcAft>
                      </a:pPr>
                      <a:r>
                        <a:rPr lang="ru-RU" sz="2400" b="1" dirty="0">
                          <a:effectLst/>
                        </a:rPr>
                        <a:t>Также</a:t>
                      </a:r>
                      <a:endParaRPr lang="ru-RU" sz="2400" b="1" dirty="0">
                        <a:effectLst/>
                        <a:latin typeface="Calibri"/>
                        <a:ea typeface="Calibri"/>
                        <a:cs typeface="Times New Roman"/>
                      </a:endParaRPr>
                    </a:p>
                  </a:txBody>
                  <a:tcPr marL="68580" marR="68580" marT="0" marB="0"/>
                </a:tc>
                <a:tc>
                  <a:txBody>
                    <a:bodyPr/>
                    <a:lstStyle/>
                    <a:p>
                      <a:pPr marL="457200" algn="ctr">
                        <a:lnSpc>
                          <a:spcPct val="115000"/>
                        </a:lnSpc>
                        <a:spcAft>
                          <a:spcPts val="0"/>
                        </a:spcAft>
                      </a:pPr>
                      <a:r>
                        <a:rPr lang="ru-RU" sz="2400" b="1" dirty="0">
                          <a:effectLst/>
                        </a:rPr>
                        <a:t>Или </a:t>
                      </a:r>
                    </a:p>
                    <a:p>
                      <a:pPr marL="457200" algn="ctr">
                        <a:lnSpc>
                          <a:spcPct val="115000"/>
                        </a:lnSpc>
                        <a:spcAft>
                          <a:spcPts val="0"/>
                        </a:spcAft>
                      </a:pPr>
                      <a:r>
                        <a:rPr lang="ru-RU" sz="2400" b="1" dirty="0">
                          <a:effectLst/>
                        </a:rPr>
                        <a:t>Либо </a:t>
                      </a:r>
                    </a:p>
                    <a:p>
                      <a:pPr marL="457200" algn="ctr">
                        <a:lnSpc>
                          <a:spcPct val="115000"/>
                        </a:lnSpc>
                        <a:spcAft>
                          <a:spcPts val="0"/>
                        </a:spcAft>
                      </a:pPr>
                      <a:r>
                        <a:rPr lang="ru-RU" sz="2400" b="1" dirty="0">
                          <a:effectLst/>
                        </a:rPr>
                        <a:t>Или-или</a:t>
                      </a:r>
                    </a:p>
                    <a:p>
                      <a:pPr marL="457200" algn="ctr">
                        <a:lnSpc>
                          <a:spcPct val="115000"/>
                        </a:lnSpc>
                        <a:spcAft>
                          <a:spcPts val="0"/>
                        </a:spcAft>
                      </a:pPr>
                      <a:r>
                        <a:rPr lang="ru-RU" sz="2400" b="1" dirty="0">
                          <a:effectLst/>
                        </a:rPr>
                        <a:t>Либо-либо</a:t>
                      </a:r>
                    </a:p>
                    <a:p>
                      <a:pPr marL="457200" algn="ctr">
                        <a:lnSpc>
                          <a:spcPct val="115000"/>
                        </a:lnSpc>
                        <a:spcAft>
                          <a:spcPts val="0"/>
                        </a:spcAft>
                      </a:pPr>
                      <a:r>
                        <a:rPr lang="ru-RU" sz="2400" b="1" dirty="0">
                          <a:effectLst/>
                        </a:rPr>
                        <a:t>То-то</a:t>
                      </a:r>
                    </a:p>
                    <a:p>
                      <a:pPr marL="457200" algn="ctr">
                        <a:lnSpc>
                          <a:spcPct val="115000"/>
                        </a:lnSpc>
                        <a:spcAft>
                          <a:spcPts val="0"/>
                        </a:spcAft>
                      </a:pPr>
                      <a:r>
                        <a:rPr lang="ru-RU" sz="2400" b="1" dirty="0">
                          <a:effectLst/>
                        </a:rPr>
                        <a:t>Не то- не то</a:t>
                      </a:r>
                      <a:endParaRPr lang="ru-RU" sz="2400" b="1" dirty="0">
                        <a:effectLst/>
                        <a:latin typeface="Calibri"/>
                        <a:ea typeface="Calibri"/>
                        <a:cs typeface="Times New Roman"/>
                      </a:endParaRPr>
                    </a:p>
                  </a:txBody>
                  <a:tcPr marL="68580" marR="68580" marT="0" marB="0"/>
                </a:tc>
                <a:tc>
                  <a:txBody>
                    <a:bodyPr/>
                    <a:lstStyle/>
                    <a:p>
                      <a:pPr marL="457200" algn="ctr">
                        <a:lnSpc>
                          <a:spcPct val="115000"/>
                        </a:lnSpc>
                        <a:spcAft>
                          <a:spcPts val="0"/>
                        </a:spcAft>
                      </a:pPr>
                      <a:r>
                        <a:rPr lang="ru-RU" sz="2400" b="1" dirty="0">
                          <a:effectLst/>
                        </a:rPr>
                        <a:t>А </a:t>
                      </a:r>
                    </a:p>
                    <a:p>
                      <a:pPr marL="457200" algn="ctr">
                        <a:lnSpc>
                          <a:spcPct val="115000"/>
                        </a:lnSpc>
                        <a:spcAft>
                          <a:spcPts val="0"/>
                        </a:spcAft>
                      </a:pPr>
                      <a:r>
                        <a:rPr lang="ru-RU" sz="2400" b="1" dirty="0">
                          <a:effectLst/>
                        </a:rPr>
                        <a:t>Но </a:t>
                      </a:r>
                    </a:p>
                    <a:p>
                      <a:pPr marL="457200" algn="ctr">
                        <a:lnSpc>
                          <a:spcPct val="115000"/>
                        </a:lnSpc>
                        <a:spcAft>
                          <a:spcPts val="0"/>
                        </a:spcAft>
                      </a:pPr>
                      <a:r>
                        <a:rPr lang="ru-RU" sz="2400" b="1" dirty="0">
                          <a:effectLst/>
                        </a:rPr>
                        <a:t>Да (= но)</a:t>
                      </a:r>
                    </a:p>
                    <a:p>
                      <a:pPr marL="457200" algn="ctr">
                        <a:lnSpc>
                          <a:spcPct val="115000"/>
                        </a:lnSpc>
                        <a:spcAft>
                          <a:spcPts val="0"/>
                        </a:spcAft>
                      </a:pPr>
                      <a:r>
                        <a:rPr lang="ru-RU" sz="2400" b="1" dirty="0">
                          <a:effectLst/>
                        </a:rPr>
                        <a:t>Зато </a:t>
                      </a:r>
                    </a:p>
                    <a:p>
                      <a:pPr marL="457200" algn="ctr">
                        <a:lnSpc>
                          <a:spcPct val="115000"/>
                        </a:lnSpc>
                        <a:spcAft>
                          <a:spcPts val="0"/>
                        </a:spcAft>
                      </a:pPr>
                      <a:r>
                        <a:rPr lang="ru-RU" sz="2400" b="1" dirty="0">
                          <a:effectLst/>
                        </a:rPr>
                        <a:t>Однако </a:t>
                      </a:r>
                      <a:endParaRPr lang="ru-RU" sz="2400" b="1" dirty="0">
                        <a:effectLst/>
                        <a:latin typeface="Calibri"/>
                        <a:ea typeface="Calibri"/>
                        <a:cs typeface="Times New Roman"/>
                      </a:endParaRPr>
                    </a:p>
                  </a:txBody>
                  <a:tcPr marL="68580" marR="68580" marT="0" marB="0"/>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51520" y="908720"/>
            <a:ext cx="8507288" cy="562074"/>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Aft>
                <a:spcPts val="0"/>
              </a:spcAft>
              <a:defRPr/>
            </a:pP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Смысловые отношения, выражаемые сочинительными союзами:</a:t>
            </a:r>
          </a:p>
        </p:txBody>
      </p:sp>
      <p:sp>
        <p:nvSpPr>
          <p:cNvPr id="18434" name="Объект 2"/>
          <p:cNvSpPr>
            <a:spLocks noGrp="1"/>
          </p:cNvSpPr>
          <p:nvPr>
            <p:ph sz="quarter" idx="1"/>
          </p:nvPr>
        </p:nvSpPr>
        <p:spPr>
          <a:xfrm>
            <a:off x="107950" y="1447800"/>
            <a:ext cx="8578850" cy="4572000"/>
          </a:xfrm>
        </p:spPr>
        <p:txBody>
          <a:bodyPr/>
          <a:lstStyle/>
          <a:p>
            <a:r>
              <a:rPr lang="ru-RU" b="1" smtClean="0"/>
              <a:t>Соединительные: </a:t>
            </a:r>
            <a:r>
              <a:rPr lang="ru-RU" b="1" i="1" smtClean="0"/>
              <a:t>и, да(=и), и…и…, не только… но и, как… так и, также, тоже</a:t>
            </a:r>
            <a:endParaRPr lang="ru-RU" b="1" smtClean="0"/>
          </a:p>
          <a:p>
            <a:r>
              <a:rPr lang="ru-RU" b="1" smtClean="0"/>
              <a:t>Разделительные: </a:t>
            </a:r>
            <a:r>
              <a:rPr lang="ru-RU" b="1" i="1" smtClean="0"/>
              <a:t>или, либо, то…то, не то… не то, или… или, то ли… то ли</a:t>
            </a:r>
            <a:endParaRPr lang="ru-RU" b="1" smtClean="0"/>
          </a:p>
          <a:p>
            <a:r>
              <a:rPr lang="ru-RU" b="1" smtClean="0"/>
              <a:t>Противительные: </a:t>
            </a:r>
            <a:r>
              <a:rPr lang="ru-RU" b="1" i="1" smtClean="0"/>
              <a:t>а, но, да (=но), однако, зато</a:t>
            </a:r>
            <a:endParaRPr lang="ru-RU" b="1" smtClean="0"/>
          </a:p>
          <a:p>
            <a:r>
              <a:rPr lang="ru-RU" b="1" smtClean="0"/>
              <a:t>Градационные: </a:t>
            </a:r>
            <a:r>
              <a:rPr lang="ru-RU" b="1" i="1" smtClean="0"/>
              <a:t>не только, но и, не столько… сколько, не то чтобы… а</a:t>
            </a:r>
            <a:endParaRPr lang="ru-RU" b="1" smtClean="0"/>
          </a:p>
          <a:p>
            <a:r>
              <a:rPr lang="ru-RU" b="1" smtClean="0"/>
              <a:t>Пояснительные: </a:t>
            </a:r>
            <a:r>
              <a:rPr lang="ru-RU" b="1" i="1" smtClean="0"/>
              <a:t>то есть, а именно</a:t>
            </a:r>
            <a:endParaRPr lang="ru-RU" b="1" smtClean="0"/>
          </a:p>
          <a:p>
            <a:r>
              <a:rPr lang="ru-RU" b="1" smtClean="0"/>
              <a:t>Присоединительные: </a:t>
            </a:r>
            <a:r>
              <a:rPr lang="ru-RU" b="1" i="1" smtClean="0"/>
              <a:t>также, тоже, да и, и притом, причём</a:t>
            </a:r>
            <a:endParaRPr lang="ru-RU" b="1" smtClean="0"/>
          </a:p>
          <a:p>
            <a:endParaRPr lang="ru-RU"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0" y="274638"/>
            <a:ext cx="8507413" cy="561975"/>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Aft>
                <a:spcPts val="0"/>
              </a:spcAft>
              <a:defRPr/>
            </a:pP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Подчинительные союзы</a:t>
            </a:r>
          </a:p>
        </p:txBody>
      </p:sp>
      <p:graphicFrame>
        <p:nvGraphicFramePr>
          <p:cNvPr id="6" name="Таблица 5"/>
          <p:cNvGraphicFramePr>
            <a:graphicFrameLocks noGrp="1"/>
          </p:cNvGraphicFramePr>
          <p:nvPr/>
        </p:nvGraphicFramePr>
        <p:xfrm>
          <a:off x="107950" y="836613"/>
          <a:ext cx="8856663" cy="6083300"/>
        </p:xfrm>
        <a:graphic>
          <a:graphicData uri="http://schemas.openxmlformats.org/drawingml/2006/table">
            <a:tbl>
              <a:tblPr firstRow="1" firstCol="1" bandRow="1">
                <a:tableStyleId>{5940675A-B579-460E-94D1-54222C63F5DA}</a:tableStyleId>
              </a:tblPr>
              <a:tblGrid>
                <a:gridCol w="2088232"/>
                <a:gridCol w="2088232"/>
                <a:gridCol w="4680520"/>
              </a:tblGrid>
              <a:tr h="832618">
                <a:tc>
                  <a:txBody>
                    <a:bodyPr/>
                    <a:lstStyle/>
                    <a:p>
                      <a:pPr algn="ctr">
                        <a:lnSpc>
                          <a:spcPct val="115000"/>
                        </a:lnSpc>
                        <a:spcAft>
                          <a:spcPts val="0"/>
                        </a:spcAft>
                      </a:pPr>
                      <a:r>
                        <a:rPr lang="ru-RU" sz="1400" dirty="0">
                          <a:effectLst/>
                        </a:rPr>
                        <a:t>Типы подчинительных союзов</a:t>
                      </a:r>
                      <a:endParaRPr lang="ru-RU" sz="1400" dirty="0">
                        <a:effectLst/>
                        <a:latin typeface="Calibri"/>
                        <a:ea typeface="Times New Roman"/>
                        <a:cs typeface="Times New Roman"/>
                      </a:endParaRPr>
                    </a:p>
                  </a:txBody>
                  <a:tcPr marL="64737" marR="64737" marT="64737" marB="64737"/>
                </a:tc>
                <a:tc>
                  <a:txBody>
                    <a:bodyPr/>
                    <a:lstStyle/>
                    <a:p>
                      <a:pPr algn="ctr">
                        <a:lnSpc>
                          <a:spcPct val="115000"/>
                        </a:lnSpc>
                        <a:spcAft>
                          <a:spcPts val="0"/>
                        </a:spcAft>
                      </a:pPr>
                      <a:r>
                        <a:rPr lang="ru-RU" sz="1400" dirty="0">
                          <a:effectLst/>
                        </a:rPr>
                        <a:t>Выражаемые отношения</a:t>
                      </a:r>
                      <a:endParaRPr lang="ru-RU" sz="1400" dirty="0">
                        <a:effectLst/>
                        <a:latin typeface="Calibri"/>
                        <a:ea typeface="Times New Roman"/>
                        <a:cs typeface="Times New Roman"/>
                      </a:endParaRPr>
                    </a:p>
                  </a:txBody>
                  <a:tcPr marL="64737" marR="64737" marT="64737" marB="64737"/>
                </a:tc>
                <a:tc>
                  <a:txBody>
                    <a:bodyPr/>
                    <a:lstStyle/>
                    <a:p>
                      <a:pPr algn="ctr">
                        <a:lnSpc>
                          <a:spcPct val="115000"/>
                        </a:lnSpc>
                        <a:spcAft>
                          <a:spcPts val="0"/>
                        </a:spcAft>
                      </a:pPr>
                      <a:r>
                        <a:rPr lang="ru-RU" sz="1400" dirty="0">
                          <a:effectLst/>
                        </a:rPr>
                        <a:t>Примеры</a:t>
                      </a:r>
                      <a:endParaRPr lang="ru-RU" sz="1400" dirty="0">
                        <a:effectLst/>
                        <a:latin typeface="Calibri"/>
                        <a:ea typeface="Times New Roman"/>
                        <a:cs typeface="Times New Roman"/>
                      </a:endParaRPr>
                    </a:p>
                  </a:txBody>
                  <a:tcPr marL="64737" marR="64737" marT="64737" marB="64737"/>
                </a:tc>
              </a:tr>
              <a:tr h="1054181">
                <a:tc>
                  <a:txBody>
                    <a:bodyPr/>
                    <a:lstStyle/>
                    <a:p>
                      <a:pPr>
                        <a:lnSpc>
                          <a:spcPct val="115000"/>
                        </a:lnSpc>
                        <a:spcAft>
                          <a:spcPts val="0"/>
                        </a:spcAft>
                      </a:pPr>
                      <a:r>
                        <a:rPr lang="ru-RU" sz="1800" dirty="0">
                          <a:effectLst/>
                        </a:rPr>
                        <a:t>Изъяснительные</a:t>
                      </a:r>
                      <a:endParaRPr lang="ru-RU" sz="1800" dirty="0">
                        <a:effectLst/>
                        <a:latin typeface="Calibri"/>
                        <a:ea typeface="Times New Roman"/>
                        <a:cs typeface="Times New Roman"/>
                      </a:endParaRPr>
                    </a:p>
                  </a:txBody>
                  <a:tcPr marL="64737" marR="64737" marT="64737" marB="64737"/>
                </a:tc>
                <a:tc>
                  <a:txBody>
                    <a:bodyPr/>
                    <a:lstStyle/>
                    <a:p>
                      <a:pPr>
                        <a:lnSpc>
                          <a:spcPct val="115000"/>
                        </a:lnSpc>
                        <a:spcAft>
                          <a:spcPts val="0"/>
                        </a:spcAft>
                      </a:pPr>
                      <a:r>
                        <a:rPr lang="ru-RU" sz="1800" dirty="0">
                          <a:effectLst/>
                        </a:rPr>
                        <a:t>Выражают отношения пояснения.</a:t>
                      </a:r>
                      <a:endParaRPr lang="ru-RU" sz="1800" dirty="0">
                        <a:effectLst/>
                        <a:latin typeface="Calibri"/>
                        <a:ea typeface="Times New Roman"/>
                        <a:cs typeface="Times New Roman"/>
                      </a:endParaRPr>
                    </a:p>
                  </a:txBody>
                  <a:tcPr marL="64737" marR="64737" marT="64737" marB="64737"/>
                </a:tc>
                <a:tc>
                  <a:txBody>
                    <a:bodyPr/>
                    <a:lstStyle/>
                    <a:p>
                      <a:pPr>
                        <a:lnSpc>
                          <a:spcPct val="115000"/>
                        </a:lnSpc>
                        <a:spcAft>
                          <a:spcPts val="0"/>
                        </a:spcAft>
                      </a:pPr>
                      <a:r>
                        <a:rPr lang="ru-RU" sz="1800" dirty="0">
                          <a:effectLst/>
                        </a:rPr>
                        <a:t>Что, чтобы, как, будто бы</a:t>
                      </a:r>
                      <a:endParaRPr lang="ru-RU" sz="1800" dirty="0">
                        <a:effectLst/>
                        <a:latin typeface="Calibri"/>
                        <a:ea typeface="Times New Roman"/>
                        <a:cs typeface="Times New Roman"/>
                      </a:endParaRPr>
                    </a:p>
                  </a:txBody>
                  <a:tcPr marL="64737" marR="64737" marT="64737" marB="64737"/>
                </a:tc>
              </a:tr>
              <a:tr h="1363287">
                <a:tc>
                  <a:txBody>
                    <a:bodyPr/>
                    <a:lstStyle/>
                    <a:p>
                      <a:pPr>
                        <a:lnSpc>
                          <a:spcPct val="115000"/>
                        </a:lnSpc>
                        <a:spcAft>
                          <a:spcPts val="0"/>
                        </a:spcAft>
                      </a:pPr>
                      <a:r>
                        <a:rPr lang="ru-RU" sz="1800">
                          <a:effectLst/>
                        </a:rPr>
                        <a:t>Временные</a:t>
                      </a:r>
                      <a:endParaRPr lang="ru-RU" sz="1800">
                        <a:effectLst/>
                        <a:latin typeface="Calibri"/>
                        <a:ea typeface="Times New Roman"/>
                        <a:cs typeface="Times New Roman"/>
                      </a:endParaRPr>
                    </a:p>
                  </a:txBody>
                  <a:tcPr marL="64737" marR="64737" marT="64737" marB="64737"/>
                </a:tc>
                <a:tc>
                  <a:txBody>
                    <a:bodyPr/>
                    <a:lstStyle/>
                    <a:p>
                      <a:pPr>
                        <a:lnSpc>
                          <a:spcPct val="115000"/>
                        </a:lnSpc>
                        <a:spcAft>
                          <a:spcPts val="0"/>
                        </a:spcAft>
                      </a:pPr>
                      <a:r>
                        <a:rPr lang="ru-RU" sz="1800">
                          <a:effectLst/>
                        </a:rPr>
                        <a:t>Выражают временные отношения.</a:t>
                      </a:r>
                      <a:endParaRPr lang="ru-RU" sz="1800">
                        <a:effectLst/>
                        <a:latin typeface="Calibri"/>
                        <a:ea typeface="Times New Roman"/>
                        <a:cs typeface="Times New Roman"/>
                      </a:endParaRPr>
                    </a:p>
                  </a:txBody>
                  <a:tcPr marL="64737" marR="64737" marT="64737" marB="64737"/>
                </a:tc>
                <a:tc>
                  <a:txBody>
                    <a:bodyPr/>
                    <a:lstStyle/>
                    <a:p>
                      <a:pPr>
                        <a:lnSpc>
                          <a:spcPct val="115000"/>
                        </a:lnSpc>
                        <a:spcAft>
                          <a:spcPts val="0"/>
                        </a:spcAft>
                      </a:pPr>
                      <a:r>
                        <a:rPr lang="ru-RU" sz="1800" dirty="0">
                          <a:effectLst/>
                        </a:rPr>
                        <a:t>Когда, как только, лишь только, едва, только, лишь, прежде чем, с тех пор как, пока, пока не, после того как, до тех пор пока, по мере того как, после того как и др.</a:t>
                      </a:r>
                      <a:endParaRPr lang="ru-RU" sz="1800" dirty="0">
                        <a:effectLst/>
                        <a:latin typeface="Calibri"/>
                        <a:ea typeface="Times New Roman"/>
                        <a:cs typeface="Times New Roman"/>
                      </a:endParaRPr>
                    </a:p>
                  </a:txBody>
                  <a:tcPr marL="64737" marR="64737" marT="64737" marB="64737"/>
                </a:tc>
              </a:tr>
              <a:tr h="1672393">
                <a:tc>
                  <a:txBody>
                    <a:bodyPr/>
                    <a:lstStyle/>
                    <a:p>
                      <a:pPr>
                        <a:lnSpc>
                          <a:spcPct val="115000"/>
                        </a:lnSpc>
                        <a:spcAft>
                          <a:spcPts val="0"/>
                        </a:spcAft>
                      </a:pPr>
                      <a:r>
                        <a:rPr lang="ru-RU" sz="1800">
                          <a:effectLst/>
                        </a:rPr>
                        <a:t>Причинные</a:t>
                      </a:r>
                      <a:endParaRPr lang="ru-RU" sz="1800">
                        <a:effectLst/>
                        <a:latin typeface="Calibri"/>
                        <a:ea typeface="Times New Roman"/>
                        <a:cs typeface="Times New Roman"/>
                      </a:endParaRPr>
                    </a:p>
                  </a:txBody>
                  <a:tcPr marL="64737" marR="64737" marT="64737" marB="64737"/>
                </a:tc>
                <a:tc>
                  <a:txBody>
                    <a:bodyPr/>
                    <a:lstStyle/>
                    <a:p>
                      <a:pPr>
                        <a:lnSpc>
                          <a:spcPct val="115000"/>
                        </a:lnSpc>
                        <a:spcAft>
                          <a:spcPts val="0"/>
                        </a:spcAft>
                      </a:pPr>
                      <a:r>
                        <a:rPr lang="ru-RU" sz="1800" dirty="0">
                          <a:effectLst/>
                        </a:rPr>
                        <a:t>Выражают причинные отноше­ния.</a:t>
                      </a:r>
                      <a:endParaRPr lang="ru-RU" sz="1800" dirty="0">
                        <a:effectLst/>
                        <a:latin typeface="Calibri"/>
                        <a:ea typeface="Times New Roman"/>
                        <a:cs typeface="Times New Roman"/>
                      </a:endParaRPr>
                    </a:p>
                  </a:txBody>
                  <a:tcPr marL="64737" marR="64737" marT="64737" marB="64737"/>
                </a:tc>
                <a:tc>
                  <a:txBody>
                    <a:bodyPr/>
                    <a:lstStyle/>
                    <a:p>
                      <a:pPr>
                        <a:lnSpc>
                          <a:spcPct val="115000"/>
                        </a:lnSpc>
                        <a:spcAft>
                          <a:spcPts val="0"/>
                        </a:spcAft>
                      </a:pPr>
                      <a:r>
                        <a:rPr lang="ru-RU" sz="1800" dirty="0">
                          <a:effectLst/>
                        </a:rPr>
                        <a:t>Потому что, так как, ибо, вследствие того что, благодаря тому что, ввиду того что, оттого что, в связи с тем что, в силу того что, по причине того что, из-за того что и др.</a:t>
                      </a:r>
                      <a:endParaRPr lang="ru-RU" sz="1800" dirty="0">
                        <a:effectLst/>
                        <a:latin typeface="Calibri"/>
                        <a:ea typeface="Times New Roman"/>
                        <a:cs typeface="Times New Roman"/>
                      </a:endParaRPr>
                    </a:p>
                  </a:txBody>
                  <a:tcPr marL="64737" marR="64737" marT="64737" marB="64737"/>
                </a:tc>
              </a:tr>
              <a:tr h="1054181">
                <a:tc>
                  <a:txBody>
                    <a:bodyPr/>
                    <a:lstStyle/>
                    <a:p>
                      <a:pPr>
                        <a:lnSpc>
                          <a:spcPct val="115000"/>
                        </a:lnSpc>
                        <a:spcAft>
                          <a:spcPts val="0"/>
                        </a:spcAft>
                      </a:pPr>
                      <a:r>
                        <a:rPr lang="ru-RU" sz="1800" dirty="0">
                          <a:effectLst/>
                        </a:rPr>
                        <a:t>Условные</a:t>
                      </a:r>
                      <a:endParaRPr lang="ru-RU" sz="1800" dirty="0">
                        <a:effectLst/>
                        <a:latin typeface="Calibri"/>
                        <a:ea typeface="Times New Roman"/>
                        <a:cs typeface="Times New Roman"/>
                      </a:endParaRPr>
                    </a:p>
                  </a:txBody>
                  <a:tcPr marL="64737" marR="64737" marT="64737" marB="64737"/>
                </a:tc>
                <a:tc>
                  <a:txBody>
                    <a:bodyPr/>
                    <a:lstStyle/>
                    <a:p>
                      <a:pPr>
                        <a:lnSpc>
                          <a:spcPct val="115000"/>
                        </a:lnSpc>
                        <a:spcAft>
                          <a:spcPts val="0"/>
                        </a:spcAft>
                      </a:pPr>
                      <a:r>
                        <a:rPr lang="ru-RU" sz="1800">
                          <a:effectLst/>
                        </a:rPr>
                        <a:t>Выражают условные отношения.</a:t>
                      </a:r>
                      <a:endParaRPr lang="ru-RU" sz="1800">
                        <a:effectLst/>
                        <a:latin typeface="Calibri"/>
                        <a:ea typeface="Times New Roman"/>
                        <a:cs typeface="Times New Roman"/>
                      </a:endParaRPr>
                    </a:p>
                  </a:txBody>
                  <a:tcPr marL="64737" marR="64737" marT="64737" marB="64737"/>
                </a:tc>
                <a:tc>
                  <a:txBody>
                    <a:bodyPr/>
                    <a:lstStyle/>
                    <a:p>
                      <a:pPr>
                        <a:lnSpc>
                          <a:spcPct val="115000"/>
                        </a:lnSpc>
                        <a:spcAft>
                          <a:spcPts val="0"/>
                        </a:spcAft>
                      </a:pPr>
                      <a:r>
                        <a:rPr lang="ru-RU" sz="1800" dirty="0">
                          <a:effectLst/>
                        </a:rPr>
                        <a:t>Если, коли, раз, ежели, кабы.</a:t>
                      </a:r>
                      <a:endParaRPr lang="ru-RU" sz="1800" dirty="0">
                        <a:effectLst/>
                        <a:latin typeface="Calibri"/>
                        <a:ea typeface="Times New Roman"/>
                        <a:cs typeface="Times New Roman"/>
                      </a:endParaRPr>
                    </a:p>
                  </a:txBody>
                  <a:tcPr marL="64737" marR="64737" marT="64737" marB="64737"/>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0" y="274638"/>
            <a:ext cx="8507413" cy="561975"/>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Aft>
                <a:spcPts val="0"/>
              </a:spcAft>
              <a:defRPr/>
            </a:pP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Подчинительные союзы</a:t>
            </a:r>
          </a:p>
        </p:txBody>
      </p:sp>
      <p:graphicFrame>
        <p:nvGraphicFramePr>
          <p:cNvPr id="6" name="Таблица 5"/>
          <p:cNvGraphicFramePr>
            <a:graphicFrameLocks noGrp="1"/>
          </p:cNvGraphicFramePr>
          <p:nvPr/>
        </p:nvGraphicFramePr>
        <p:xfrm>
          <a:off x="107950" y="836613"/>
          <a:ext cx="8856663" cy="5686425"/>
        </p:xfrm>
        <a:graphic>
          <a:graphicData uri="http://schemas.openxmlformats.org/drawingml/2006/table">
            <a:tbl>
              <a:tblPr/>
              <a:tblGrid>
                <a:gridCol w="2303463"/>
                <a:gridCol w="2005012"/>
                <a:gridCol w="4548188"/>
              </a:tblGrid>
              <a:tr h="674688">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Cambria" pitchFamily="18" charset="0"/>
                          <a:cs typeface="Arial" charset="0"/>
                        </a:rPr>
                        <a:t>Типы подчинительных союзов</a:t>
                      </a:r>
                      <a:endParaRPr kumimoji="0" 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64737" marR="64737" marT="64737" marB="647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Cambria" pitchFamily="18" charset="0"/>
                          <a:cs typeface="Arial" charset="0"/>
                        </a:rPr>
                        <a:t>Выражаемые отношения</a:t>
                      </a:r>
                      <a:endParaRPr kumimoji="0" 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64737" marR="64737" marT="64737" marB="647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15000"/>
                        </a:lnSpc>
                        <a:spcBef>
                          <a:spcPct val="0"/>
                        </a:spcBef>
                        <a:spcAft>
                          <a:spcPct val="0"/>
                        </a:spcAft>
                        <a:buClrTx/>
                        <a:buSzTx/>
                        <a:buFontTx/>
                        <a:buNone/>
                        <a:tabLst/>
                      </a:pPr>
                      <a:r>
                        <a:rPr kumimoji="0" lang="ru-RU" sz="1600" b="0" i="0" u="none" strike="noStrike" cap="none" normalizeH="0" baseline="0" smtClean="0">
                          <a:ln>
                            <a:noFill/>
                          </a:ln>
                          <a:solidFill>
                            <a:schemeClr val="tx1"/>
                          </a:solidFill>
                          <a:effectLst/>
                          <a:latin typeface="Cambria" pitchFamily="18" charset="0"/>
                          <a:cs typeface="Arial" charset="0"/>
                        </a:rPr>
                        <a:t>Примеры</a:t>
                      </a:r>
                      <a:endParaRPr kumimoji="0" lang="ru-RU" sz="1600" b="0" i="0" u="none" strike="noStrike" cap="none" normalizeH="0" baseline="0" smtClean="0">
                        <a:ln>
                          <a:noFill/>
                        </a:ln>
                        <a:solidFill>
                          <a:schemeClr val="tx1"/>
                        </a:solidFill>
                        <a:effectLst/>
                        <a:latin typeface="Calibri" pitchFamily="34" charset="0"/>
                        <a:cs typeface="Times New Roman" pitchFamily="18" charset="0"/>
                      </a:endParaRPr>
                    </a:p>
                  </a:txBody>
                  <a:tcPr marL="64737" marR="64737" marT="64737" marB="647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468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Times New Roman" pitchFamily="18" charset="0"/>
                          <a:cs typeface="Times New Roman" pitchFamily="18" charset="0"/>
                        </a:rPr>
                        <a:t>Целевые </a:t>
                      </a:r>
                      <a:endParaRPr kumimoji="0" 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95250" marR="95250" marT="95250" marB="952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Times New Roman" pitchFamily="18" charset="0"/>
                          <a:cs typeface="Times New Roman" pitchFamily="18" charset="0"/>
                        </a:rPr>
                        <a:t>Выражают целевые отношения.</a:t>
                      </a:r>
                      <a:endParaRPr kumimoji="0" 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95250" marR="95250" marT="95250" marB="952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800" b="0" i="1" u="none" strike="noStrike" cap="none" normalizeH="0" baseline="0" smtClean="0">
                          <a:ln>
                            <a:noFill/>
                          </a:ln>
                          <a:solidFill>
                            <a:schemeClr val="tx1"/>
                          </a:solidFill>
                          <a:effectLst/>
                          <a:latin typeface="Calibri" pitchFamily="34" charset="0"/>
                          <a:cs typeface="Times New Roman" pitchFamily="18" charset="0"/>
                        </a:rPr>
                        <a:t>Чтобы, чтоб, для того чтобы, с тем чтобы, затем чтобы, дабы</a:t>
                      </a:r>
                      <a:endParaRPr kumimoji="0" 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95250" marR="95250" marT="95250" marB="9525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74688">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Cambria" pitchFamily="18" charset="0"/>
                          <a:cs typeface="Arial" charset="0"/>
                        </a:rPr>
                        <a:t>Сравнительные</a:t>
                      </a:r>
                      <a:endParaRPr kumimoji="0" 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4737" marR="64737" marT="64737" marB="647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Cambria" pitchFamily="18" charset="0"/>
                          <a:cs typeface="Arial" charset="0"/>
                        </a:rPr>
                        <a:t>Выражают сравнительные отношения.</a:t>
                      </a:r>
                      <a:endParaRPr kumimoji="0" 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4737" marR="64737" marT="64737" marB="647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Cambria" pitchFamily="18" charset="0"/>
                          <a:cs typeface="Arial" charset="0"/>
                        </a:rPr>
                        <a:t> Как, словно, будто, как будто, точно, чем, нежели, подобно тому как, как если бы и др.</a:t>
                      </a:r>
                      <a:endParaRPr kumimoji="0" 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4737" marR="64737" marT="64737" marB="647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44550">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Cambria" pitchFamily="18" charset="0"/>
                          <a:cs typeface="Arial" charset="0"/>
                        </a:rPr>
                        <a:t>Уступительные</a:t>
                      </a:r>
                      <a:endParaRPr kumimoji="0" 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4737" marR="64737" marT="64737" marB="647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Cambria" pitchFamily="18" charset="0"/>
                          <a:cs typeface="Arial" charset="0"/>
                        </a:rPr>
                        <a:t>Выражают уступительные отношения.</a:t>
                      </a:r>
                      <a:endParaRPr kumimoji="0" 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4737" marR="64737" marT="64737" marB="647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Cambria" pitchFamily="18" charset="0"/>
                          <a:cs typeface="Arial" charset="0"/>
                        </a:rPr>
                        <a:t>Хотя, хоть; даром что; только бы, лишь бы; несмотря на то что, невзирая на то что; хотя бы, хоть бы, в то время как, между тем как, тогда как; добро бы, только.</a:t>
                      </a:r>
                      <a:endParaRPr kumimoji="0" 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4737" marR="64737" marT="64737" marB="647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06413">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Cambria" pitchFamily="18" charset="0"/>
                          <a:cs typeface="Arial" charset="0"/>
                        </a:rPr>
                        <a:t>Следствия</a:t>
                      </a:r>
                      <a:endParaRPr kumimoji="0" 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4737" marR="64737" marT="64737" marB="647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Cambria" pitchFamily="18" charset="0"/>
                          <a:cs typeface="Arial" charset="0"/>
                        </a:rPr>
                        <a:t>Выражают отношения следствия.</a:t>
                      </a:r>
                      <a:endParaRPr kumimoji="0" 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4737" marR="64737" marT="64737" marB="647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15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Cambria" pitchFamily="18" charset="0"/>
                          <a:cs typeface="Arial" charset="0"/>
                        </a:rPr>
                        <a:t>Так что. а то, а не то</a:t>
                      </a:r>
                      <a:endParaRPr kumimoji="0" lang="ru-RU" sz="1800" b="0" i="0" u="none" strike="noStrike" cap="none" normalizeH="0" baseline="0" smtClean="0">
                        <a:ln>
                          <a:noFill/>
                        </a:ln>
                        <a:solidFill>
                          <a:schemeClr val="tx1"/>
                        </a:solidFill>
                        <a:effectLst/>
                        <a:latin typeface="Calibri" pitchFamily="34" charset="0"/>
                        <a:cs typeface="Times New Roman" pitchFamily="18" charset="0"/>
                      </a:endParaRPr>
                    </a:p>
                  </a:txBody>
                  <a:tcPr marL="64737" marR="64737" marT="64737" marB="6473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idx="4294967295"/>
          </p:nvPr>
        </p:nvSpPr>
        <p:spPr>
          <a:xfrm>
            <a:off x="179512" y="274638"/>
            <a:ext cx="8327901" cy="1066130"/>
          </a:xfrm>
        </p:spPr>
        <p:txBody>
          <a:bodyPr>
            <a:normAutofit fontScale="90000"/>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Aft>
                <a:spcPts val="0"/>
              </a:spcAft>
              <a:defRPr/>
            </a:pPr>
            <a:r>
              <a:rPr lang="ru-RU"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В начале предложения не употребляются союзы:</a:t>
            </a:r>
          </a:p>
        </p:txBody>
      </p:sp>
      <p:sp>
        <p:nvSpPr>
          <p:cNvPr id="21506" name="Прямоугольник 2"/>
          <p:cNvSpPr>
            <a:spLocks noChangeArrowheads="1"/>
          </p:cNvSpPr>
          <p:nvPr/>
        </p:nvSpPr>
        <p:spPr bwMode="auto">
          <a:xfrm>
            <a:off x="1619250" y="1989138"/>
            <a:ext cx="6259513" cy="584200"/>
          </a:xfrm>
          <a:prstGeom prst="rect">
            <a:avLst/>
          </a:prstGeom>
          <a:noFill/>
          <a:ln w="9525">
            <a:noFill/>
            <a:miter lim="800000"/>
            <a:headEnd/>
            <a:tailEnd/>
          </a:ln>
        </p:spPr>
        <p:txBody>
          <a:bodyPr wrap="none">
            <a:spAutoFit/>
          </a:bodyPr>
          <a:lstStyle/>
          <a:p>
            <a:r>
              <a:rPr lang="ru-RU" sz="3200" b="1" i="1">
                <a:latin typeface="Cambria" pitchFamily="18" charset="0"/>
              </a:rPr>
              <a:t>тоже, да и, то есть, а именно</a:t>
            </a:r>
            <a:endParaRPr lang="ru-RU" sz="3200" b="1">
              <a:latin typeface="Cambria" pitchFamily="18" charset="0"/>
            </a:endParaRPr>
          </a:p>
        </p:txBody>
      </p:sp>
      <p:sp>
        <p:nvSpPr>
          <p:cNvPr id="21507" name="Прямоугольник 3"/>
          <p:cNvSpPr>
            <a:spLocks noChangeArrowheads="1"/>
          </p:cNvSpPr>
          <p:nvPr/>
        </p:nvSpPr>
        <p:spPr bwMode="auto">
          <a:xfrm>
            <a:off x="395288" y="3105150"/>
            <a:ext cx="7921625" cy="2062163"/>
          </a:xfrm>
          <a:prstGeom prst="rect">
            <a:avLst/>
          </a:prstGeom>
          <a:noFill/>
          <a:ln w="9525">
            <a:noFill/>
            <a:miter lim="800000"/>
            <a:headEnd/>
            <a:tailEnd/>
          </a:ln>
        </p:spPr>
        <p:txBody>
          <a:bodyPr>
            <a:spAutoFit/>
          </a:bodyPr>
          <a:lstStyle/>
          <a:p>
            <a:r>
              <a:rPr lang="ru-RU" sz="3200" b="1" i="1">
                <a:latin typeface="Cambria" pitchFamily="18" charset="0"/>
              </a:rPr>
              <a:t>потому что, так что, чем, нежели</a:t>
            </a:r>
          </a:p>
          <a:p>
            <a:r>
              <a:rPr lang="ru-RU" sz="3200" b="1" i="1">
                <a:latin typeface="Cambria" pitchFamily="18" charset="0"/>
              </a:rPr>
              <a:t> </a:t>
            </a:r>
          </a:p>
          <a:p>
            <a:pPr algn="ctr"/>
            <a:r>
              <a:rPr lang="ru-RU" sz="3200" b="1" i="1">
                <a:latin typeface="Cambria" pitchFamily="18" charset="0"/>
              </a:rPr>
              <a:t>а также изъяснительные союзы:   что, как, чтобы</a:t>
            </a:r>
            <a:endParaRPr lang="ru-RU" sz="3200" b="1">
              <a:latin typeface="Cambria"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136</TotalTime>
  <Words>3875</Words>
  <Application>Microsoft Office PowerPoint</Application>
  <PresentationFormat>Экран (4:3)</PresentationFormat>
  <Paragraphs>332</Paragraphs>
  <Slides>48</Slides>
  <Notes>0</Notes>
  <HiddenSlides>0</HiddenSlides>
  <MMClips>0</MMClips>
  <ScaleCrop>false</ScaleCrop>
  <HeadingPairs>
    <vt:vector size="6" baseType="variant">
      <vt:variant>
        <vt:lpstr>Использованные шрифты</vt:lpstr>
      </vt:variant>
      <vt:variant>
        <vt:i4>6</vt:i4>
      </vt:variant>
      <vt:variant>
        <vt:lpstr>Шаблон оформления</vt:lpstr>
      </vt:variant>
      <vt:variant>
        <vt:i4>5</vt:i4>
      </vt:variant>
      <vt:variant>
        <vt:lpstr>Заголовки слайдов</vt:lpstr>
      </vt:variant>
      <vt:variant>
        <vt:i4>48</vt:i4>
      </vt:variant>
    </vt:vector>
  </HeadingPairs>
  <TitlesOfParts>
    <vt:vector size="59" baseType="lpstr">
      <vt:lpstr>Cambria</vt:lpstr>
      <vt:lpstr>Arial</vt:lpstr>
      <vt:lpstr>Calibri</vt:lpstr>
      <vt:lpstr>Wingdings 2</vt:lpstr>
      <vt:lpstr>Perpetua</vt:lpstr>
      <vt:lpstr>Times New Roman</vt:lpstr>
      <vt:lpstr>Справедливость</vt:lpstr>
      <vt:lpstr>Справедливость</vt:lpstr>
      <vt:lpstr>Справедливость</vt:lpstr>
      <vt:lpstr>Справедливость</vt:lpstr>
      <vt:lpstr>Справедливость</vt:lpstr>
      <vt:lpstr>Подготовка к ЕГЭ</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1.Самостоятельно подберите вводное слово, которое должно стоять на месте пропуска в третьем (3) предложении текста. Запишите это вводное слово.</vt:lpstr>
      <vt:lpstr>2. Самостоятельно подберите союз, который должен стоять на месте пропуска во втором (2) предложении текста. Запишите этот союз.</vt:lpstr>
      <vt:lpstr>3. Самостоятельно подберите указательное местоимение, которое должно стоять на месте пропуска во втором (2) предложении текста. Запишите это местоимение.</vt:lpstr>
      <vt:lpstr>4.Самостоятельно подберите вводное слово, которое должно стоять на месте пропуска в третьем (3) предложении текста. Запишите это вводное слово.</vt:lpstr>
      <vt:lpstr>5.Самостоятельно подберите слово, которое должно стоять на месте пропуска в третьем (3) предложении текста. Запишите это слово.</vt:lpstr>
      <vt:lpstr>6.Самостоятельно подберите союз, который должен стоять на месте пропуска во третьем (3) предложении текста. Запишите этот союз.</vt:lpstr>
      <vt:lpstr>7.Самостоятельно подберите подчинительный  союз, который должен стоять на месте пропуска во втором (2) предложении текста. Запишите этот союз.</vt:lpstr>
      <vt:lpstr>8.Самостоятельно подберите сочинительный  союз, который должен стоять на месте пропуска во третьем (3) предложении текста. Запишите этот союз.</vt:lpstr>
      <vt:lpstr>9.Самостоятельно подберите наречие, которое должно стоять на месте пропуска в третьем (3) предложении текста. Запишите это наречие.</vt:lpstr>
      <vt:lpstr>10.Самостоятельно подберите сочетание слов, которое должно стоять на месте пропуска в третьем (3) предложении текста. Запишите это сочетание слов.</vt:lpstr>
      <vt:lpstr>11.Самостоятельно подберите союз, который должен стоять на месте пропуска в третьем (3) предложении текста. Запишите этот союз.</vt:lpstr>
      <vt:lpstr>12. Самостоятельно подберите указательную частицу, которая должна стоять на месте пропуска в третьем (3) предложении текста. Запишите эту частицу.</vt:lpstr>
      <vt:lpstr>13.Самостоятельно подберите вводное слово, которое должно стоять на месте пропуска во втором (2) предложении текста. Запишите это вводное слово.</vt:lpstr>
      <vt:lpstr>14.Самостоятельно подберите усилительную частицу, которая должна стоять на месте пропуска во втором (2) предложении текста. Запишите эту частицу.</vt:lpstr>
      <vt:lpstr>15.Самостоятельно подберите уточняющую частицу, которая должна стоять на месте пропуска в третьем (3) предложении текста. Запишите эту частицу.</vt:lpstr>
      <vt:lpstr>ПРОВЕРКА</vt:lpstr>
      <vt:lpstr>Подготовка к ЕГЭ</vt:lpstr>
      <vt:lpstr>Слайд 31</vt:lpstr>
      <vt:lpstr>Слайд 32</vt:lpstr>
      <vt:lpstr>Слайд 33</vt:lpstr>
      <vt:lpstr>Слайд 34</vt:lpstr>
      <vt:lpstr>Слайд 35</vt:lpstr>
      <vt:lpstr>1. Среди предложений 19–25 найдите такое(-ие), которое(-ые) связано(-ы) с предыдущим при помощи притяжательного местоимения. </vt:lpstr>
      <vt:lpstr>2. Среди предложений 44−48 найдите такое(-ие), которое(-ые) связано(-ы) с предыдущим при помощи личного местоимения. </vt:lpstr>
      <vt:lpstr>3. Среди предложений 26−29 найдите такое(-ие), которое(-ые) связано(-ы) с предыдущим при помощи личного местоимения и контекстных синонимов. </vt:lpstr>
      <vt:lpstr>4. Среди предложений 27−34 найдите такое(-ие), которое(-ые) связано(-ы) с предыдущим при помощи лексического повтора и контекстного синонима. </vt:lpstr>
      <vt:lpstr>5. Среди предложений 43−48 найдите такое(-ие), которое(-ые) связано(-ы) с предыдущим при помощи союза и личного местоимения. </vt:lpstr>
      <vt:lpstr>6. Среди предложений 6−11 найдите такое(-ие), которое(-ые) связано(-ы) с предыдущим при помощи наречия и лексического повтора. </vt:lpstr>
      <vt:lpstr>7. Среди предложений 2–6 найдите такое(-ие), которое(-ые) связано(-ы) с предыдущим при помощи указательного местоимения и синонимов. </vt:lpstr>
      <vt:lpstr>8. Среди предложений 29–35 найдите такое(-ие), которое(-ые) связано(-ы) с предыдущим при помощи притяжательного и личного местоимений. </vt:lpstr>
      <vt:lpstr>9. Среди предложений 1–8 найдите такое(-ие), которое(-ые) связано(-ы) с предыдущим при помощи однокоренных слов. </vt:lpstr>
      <vt:lpstr>10. Среди предложений 14−17 найдите такое(-ие), которое(-ые) связано(-ы) с предыдущим при помощи помощи союза. </vt:lpstr>
      <vt:lpstr>11. Среди предложений 37-43 найдите такое(-ие), которое(-ые) связано(-ы) с предыдущим при помощи указательного местоимения, синонимов и форм слова. </vt:lpstr>
      <vt:lpstr>12. Среди предложений 52-62 найдите такое(-ие), которое(-ые) связано(-ы) с предыдущим при помощи союза, личного местоимения и указательного местоимения. </vt:lpstr>
      <vt:lpstr>Ответы</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Подготовка к ЕГЭ</dc:title>
  <cp:lastModifiedBy>User</cp:lastModifiedBy>
  <cp:revision>18</cp:revision>
  <dcterms:modified xsi:type="dcterms:W3CDTF">2020-05-17T11:28:31Z</dcterms:modified>
</cp:coreProperties>
</file>