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5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7D032-C06E-4699-9921-9B428974CFB6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08793-A5A8-4548-A8B4-3C7ABFA31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368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64802-CAA0-44B2-AC0D-F46A78296A78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9B96A-FBDF-45AD-9C17-19D8AF16A4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990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B96A-FBDF-45AD-9C17-19D8AF16A44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187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8B53-4303-4E35-87DF-A9E4229AF23B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40C5264-F5B5-4447-A743-53ED294991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8B53-4303-4E35-87DF-A9E4229AF23B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5264-F5B5-4447-A743-53ED294991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8B53-4303-4E35-87DF-A9E4229AF23B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5264-F5B5-4447-A743-53ED294991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8B53-4303-4E35-87DF-A9E4229AF23B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5264-F5B5-4447-A743-53ED294991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8B53-4303-4E35-87DF-A9E4229AF23B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40C5264-F5B5-4447-A743-53ED294991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8B53-4303-4E35-87DF-A9E4229AF23B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5264-F5B5-4447-A743-53ED294991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8B53-4303-4E35-87DF-A9E4229AF23B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5264-F5B5-4447-A743-53ED294991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8B53-4303-4E35-87DF-A9E4229AF23B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5264-F5B5-4447-A743-53ED294991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8B53-4303-4E35-87DF-A9E4229AF23B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5264-F5B5-4447-A743-53ED294991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8B53-4303-4E35-87DF-A9E4229AF23B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5264-F5B5-4447-A743-53ED294991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8B53-4303-4E35-87DF-A9E4229AF23B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40C5264-F5B5-4447-A743-53ED294991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4008B53-4303-4E35-87DF-A9E4229AF23B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40C5264-F5B5-4447-A743-53ED294991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dirty="0" smtClean="0"/>
              <a:t>Описание внешности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/>
              <a:t>Describing appearance</a:t>
            </a:r>
            <a:endParaRPr lang="ru-RU" dirty="0"/>
          </a:p>
        </p:txBody>
      </p:sp>
      <p:pic>
        <p:nvPicPr>
          <p:cNvPr id="1026" name="Picture 2" descr="C:\Users\Lenovo\Desktop\5-1-1024x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429132"/>
            <a:ext cx="2714644" cy="1807462"/>
          </a:xfrm>
          <a:prstGeom prst="rect">
            <a:avLst/>
          </a:prstGeom>
          <a:noFill/>
        </p:spPr>
      </p:pic>
      <p:pic>
        <p:nvPicPr>
          <p:cNvPr id="1027" name="Picture 3" descr="C:\Users\Lenovo\Desktop\Внешность\Muzhchina-v-beloy-rubashke-s-vorotnikom-na-pugovitsa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580950"/>
            <a:ext cx="2071702" cy="2762269"/>
          </a:xfrm>
          <a:prstGeom prst="rect">
            <a:avLst/>
          </a:prstGeom>
          <a:noFill/>
        </p:spPr>
      </p:pic>
      <p:pic>
        <p:nvPicPr>
          <p:cNvPr id="1028" name="Picture 4" descr="C:\Users\Lenovo\Desktop\Внешность\09be6a73c54fdaa37d1b28658c2b23a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929066"/>
            <a:ext cx="1711067" cy="2571744"/>
          </a:xfrm>
          <a:prstGeom prst="rect">
            <a:avLst/>
          </a:prstGeom>
          <a:noFill/>
        </p:spPr>
      </p:pic>
      <p:pic>
        <p:nvPicPr>
          <p:cNvPr id="1029" name="Picture 5" descr="C:\Users\Lenovo\Desktop\Внешность\079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285728"/>
            <a:ext cx="2462202" cy="1642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Other</a:t>
            </a:r>
            <a:r>
              <a:rPr lang="en-US" dirty="0" smtClean="0"/>
              <a:t> - </a:t>
            </a:r>
            <a:r>
              <a:rPr lang="ru-RU" dirty="0" smtClean="0"/>
              <a:t>другое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moustache - </a:t>
            </a:r>
            <a:r>
              <a:rPr lang="ru-RU" dirty="0" smtClean="0"/>
              <a:t>усы</a:t>
            </a:r>
            <a:endParaRPr lang="en-US" dirty="0" smtClean="0"/>
          </a:p>
          <a:p>
            <a:r>
              <a:rPr lang="en-US" dirty="0" smtClean="0"/>
              <a:t>beard</a:t>
            </a:r>
            <a:r>
              <a:rPr lang="ru-RU" dirty="0" smtClean="0"/>
              <a:t> - борода</a:t>
            </a:r>
            <a:endParaRPr lang="en-US" dirty="0" smtClean="0"/>
          </a:p>
          <a:p>
            <a:r>
              <a:rPr lang="en-US" dirty="0" smtClean="0"/>
              <a:t>glasses</a:t>
            </a:r>
            <a:r>
              <a:rPr lang="ru-RU" dirty="0" smtClean="0"/>
              <a:t> – очки</a:t>
            </a:r>
          </a:p>
          <a:p>
            <a:endParaRPr lang="ru-RU" dirty="0" smtClean="0"/>
          </a:p>
          <a:p>
            <a:r>
              <a:rPr lang="en-US" dirty="0" smtClean="0"/>
              <a:t>He has (wears) moustache.</a:t>
            </a:r>
          </a:p>
          <a:p>
            <a:r>
              <a:rPr lang="en-US" dirty="0" smtClean="0"/>
              <a:t>He has (wears) short beard.</a:t>
            </a:r>
          </a:p>
          <a:p>
            <a:r>
              <a:rPr lang="en-US" dirty="0" smtClean="0"/>
              <a:t>She has (wears) glasses.</a:t>
            </a:r>
            <a:endParaRPr lang="ru-RU" dirty="0"/>
          </a:p>
        </p:txBody>
      </p:sp>
      <p:pic>
        <p:nvPicPr>
          <p:cNvPr id="9218" name="Picture 2" descr="C:\Users\Lenovo\Desktop\Внешность\40jul22-musta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57166"/>
            <a:ext cx="2043470" cy="2943207"/>
          </a:xfrm>
          <a:prstGeom prst="rect">
            <a:avLst/>
          </a:prstGeom>
          <a:noFill/>
        </p:spPr>
      </p:pic>
      <p:pic>
        <p:nvPicPr>
          <p:cNvPr id="9219" name="Picture 3" descr="C:\Users\Lenovo\Desktop\Внешность\1465343934_devochka-v-ochka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786190"/>
            <a:ext cx="3169404" cy="2327250"/>
          </a:xfrm>
          <a:prstGeom prst="rect">
            <a:avLst/>
          </a:prstGeom>
          <a:noFill/>
        </p:spPr>
      </p:pic>
      <p:pic>
        <p:nvPicPr>
          <p:cNvPr id="9220" name="Picture 4" descr="C:\Users\Lenovo\Desktop\Внешность\014.jpg"/>
          <p:cNvPicPr>
            <a:picLocks noChangeAspect="1" noChangeArrowheads="1"/>
          </p:cNvPicPr>
          <p:nvPr/>
        </p:nvPicPr>
        <p:blipFill>
          <a:blip r:embed="rId4" cstate="print"/>
          <a:srcRect l="23759" r="19592"/>
          <a:stretch>
            <a:fillRect/>
          </a:stretch>
        </p:blipFill>
        <p:spPr bwMode="auto">
          <a:xfrm>
            <a:off x="1357290" y="4699804"/>
            <a:ext cx="1981448" cy="2158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 - </a:t>
            </a:r>
            <a:r>
              <a:rPr lang="ru-RU" dirty="0" smtClean="0"/>
              <a:t>мнение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767282"/>
          </a:xfrm>
        </p:spPr>
        <p:txBody>
          <a:bodyPr/>
          <a:lstStyle/>
          <a:p>
            <a:r>
              <a:rPr lang="en-US" dirty="0" smtClean="0"/>
              <a:t>pretty - </a:t>
            </a:r>
            <a:r>
              <a:rPr lang="ru-RU" dirty="0" smtClean="0"/>
              <a:t>милая</a:t>
            </a:r>
            <a:endParaRPr lang="en-US" dirty="0" smtClean="0"/>
          </a:p>
          <a:p>
            <a:r>
              <a:rPr lang="en-US" dirty="0" smtClean="0"/>
              <a:t>beautiful</a:t>
            </a:r>
            <a:r>
              <a:rPr lang="ru-RU" dirty="0" smtClean="0"/>
              <a:t> - красивая</a:t>
            </a:r>
            <a:endParaRPr lang="en-US" dirty="0" smtClean="0"/>
          </a:p>
          <a:p>
            <a:r>
              <a:rPr lang="en-US" dirty="0" smtClean="0"/>
              <a:t>handsome</a:t>
            </a:r>
            <a:r>
              <a:rPr lang="ru-RU" dirty="0" smtClean="0"/>
              <a:t> - красивый</a:t>
            </a:r>
            <a:endParaRPr lang="en-US" dirty="0" smtClean="0"/>
          </a:p>
          <a:p>
            <a:r>
              <a:rPr lang="en-US" dirty="0" smtClean="0"/>
              <a:t>pleasant</a:t>
            </a:r>
            <a:r>
              <a:rPr lang="ru-RU" dirty="0" smtClean="0"/>
              <a:t> - приятный</a:t>
            </a:r>
            <a:endParaRPr lang="en-US" dirty="0" smtClean="0"/>
          </a:p>
          <a:p>
            <a:r>
              <a:rPr lang="en-US" dirty="0" smtClean="0"/>
              <a:t>unpleasant</a:t>
            </a:r>
            <a:r>
              <a:rPr lang="ru-RU" dirty="0" smtClean="0"/>
              <a:t> - неприятный</a:t>
            </a:r>
            <a:endParaRPr lang="en-US" dirty="0" smtClean="0"/>
          </a:p>
          <a:p>
            <a:r>
              <a:rPr lang="en-US" dirty="0" smtClean="0"/>
              <a:t>fantastic</a:t>
            </a:r>
            <a:r>
              <a:rPr lang="ru-RU" dirty="0" smtClean="0"/>
              <a:t> фантастический</a:t>
            </a:r>
          </a:p>
          <a:p>
            <a:endParaRPr lang="ru-RU" dirty="0" smtClean="0"/>
          </a:p>
          <a:p>
            <a:r>
              <a:rPr lang="en-US" i="1" dirty="0" smtClean="0"/>
              <a:t>I think, he is a handsome man.</a:t>
            </a:r>
          </a:p>
          <a:p>
            <a:r>
              <a:rPr lang="en-US" i="1" dirty="0" smtClean="0"/>
              <a:t>I think, she is a fantastic woman.</a:t>
            </a:r>
          </a:p>
          <a:p>
            <a:r>
              <a:rPr lang="en-US" i="1" dirty="0" smtClean="0"/>
              <a:t>I think, she is a pretty girl.</a:t>
            </a:r>
          </a:p>
          <a:p>
            <a:endParaRPr lang="ru-RU" dirty="0"/>
          </a:p>
        </p:txBody>
      </p:sp>
      <p:pic>
        <p:nvPicPr>
          <p:cNvPr id="10242" name="Picture 2" descr="C:\Users\Lenovo\Desktop\Внешность\Muzhchina-v-beloy-rubashke-s-vorotnikom-na-pugovits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28604"/>
            <a:ext cx="1660933" cy="2214578"/>
          </a:xfrm>
          <a:prstGeom prst="rect">
            <a:avLst/>
          </a:prstGeom>
          <a:noFill/>
        </p:spPr>
      </p:pic>
      <p:pic>
        <p:nvPicPr>
          <p:cNvPr id="10243" name="Picture 3" descr="C:\Users\Lenovo\Desktop\Внешность\112771212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714488"/>
            <a:ext cx="2117102" cy="2824149"/>
          </a:xfrm>
          <a:prstGeom prst="rect">
            <a:avLst/>
          </a:prstGeom>
          <a:noFill/>
        </p:spPr>
      </p:pic>
      <p:pic>
        <p:nvPicPr>
          <p:cNvPr id="10244" name="Picture 4" descr="C:\Users\Lenovo\Desktop\Внешность\103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786322"/>
            <a:ext cx="2727325" cy="1703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Check yourself</a:t>
            </a:r>
            <a:endParaRPr lang="ru-RU" sz="44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Describing appearance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1, </a:t>
            </a:r>
            <a:r>
              <a:rPr lang="ru-RU" dirty="0" smtClean="0"/>
              <a:t>Соедини словосочетание с переводом.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47800"/>
            <a:ext cx="4377720" cy="45720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200" dirty="0" smtClean="0"/>
              <a:t>long</a:t>
            </a:r>
            <a:r>
              <a:rPr lang="ru-RU" sz="3200" dirty="0" smtClean="0"/>
              <a:t> </a:t>
            </a:r>
            <a:r>
              <a:rPr lang="en-US" sz="3200" dirty="0" smtClean="0"/>
              <a:t>grey hair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a slim build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a middle-aged woman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a square face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big hazel eyes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short curly hair</a:t>
            </a:r>
            <a:endParaRPr lang="ru-RU" sz="3200" dirty="0" smtClean="0"/>
          </a:p>
          <a:p>
            <a:pPr marL="514350" indent="-514350">
              <a:buAutoNum type="arabicPeriod"/>
            </a:pPr>
            <a:r>
              <a:rPr lang="en-US" sz="3200" dirty="0" smtClean="0"/>
              <a:t>a  plump man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429124" y="1643050"/>
            <a:ext cx="4714876" cy="457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a) </a:t>
            </a:r>
            <a:r>
              <a:rPr lang="ru-RU" dirty="0" smtClean="0"/>
              <a:t>большие карие глаза</a:t>
            </a:r>
          </a:p>
          <a:p>
            <a:pPr>
              <a:buNone/>
            </a:pPr>
            <a:r>
              <a:rPr lang="en-US" dirty="0" smtClean="0"/>
              <a:t>b) </a:t>
            </a:r>
            <a:r>
              <a:rPr lang="ru-RU" dirty="0" smtClean="0"/>
              <a:t>женщина средних лет</a:t>
            </a:r>
          </a:p>
          <a:p>
            <a:pPr>
              <a:buNone/>
            </a:pPr>
            <a:r>
              <a:rPr lang="en-US" dirty="0" smtClean="0"/>
              <a:t>c) </a:t>
            </a:r>
            <a:r>
              <a:rPr lang="ru-RU" dirty="0" smtClean="0"/>
              <a:t>короткие кудрявые волосы</a:t>
            </a:r>
          </a:p>
          <a:p>
            <a:pPr>
              <a:buNone/>
            </a:pPr>
            <a:r>
              <a:rPr lang="en-US" dirty="0" smtClean="0"/>
              <a:t>d) </a:t>
            </a:r>
            <a:r>
              <a:rPr lang="ru-RU" dirty="0" smtClean="0"/>
              <a:t>стройное телосложение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e) </a:t>
            </a:r>
            <a:r>
              <a:rPr lang="ru-RU" dirty="0" smtClean="0"/>
              <a:t>длинные седые волосы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f) </a:t>
            </a:r>
            <a:r>
              <a:rPr lang="ru-RU" dirty="0" smtClean="0"/>
              <a:t>полный мужчина</a:t>
            </a:r>
          </a:p>
          <a:p>
            <a:pPr>
              <a:buNone/>
            </a:pPr>
            <a:r>
              <a:rPr lang="en-US" dirty="0" smtClean="0"/>
              <a:t>g) </a:t>
            </a:r>
            <a:r>
              <a:rPr lang="ru-RU" dirty="0" smtClean="0"/>
              <a:t>квадратное лицо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58204" cy="773132"/>
          </a:xfrm>
        </p:spPr>
        <p:txBody>
          <a:bodyPr>
            <a:normAutofit/>
          </a:bodyPr>
          <a:lstStyle/>
          <a:p>
            <a:r>
              <a:rPr lang="ru-RU" dirty="0" smtClean="0"/>
              <a:t>Выбери подходящее прилагательное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00364" y="1071546"/>
            <a:ext cx="5715000" cy="44958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She is </a:t>
            </a:r>
            <a:r>
              <a:rPr lang="en-US" b="1" dirty="0" smtClean="0"/>
              <a:t>slim \ plump.</a:t>
            </a:r>
          </a:p>
          <a:p>
            <a:pPr marL="514350" indent="-514350">
              <a:buAutoNum type="arabicPeriod"/>
            </a:pPr>
            <a:r>
              <a:rPr lang="en-US" dirty="0" smtClean="0"/>
              <a:t>He is </a:t>
            </a:r>
            <a:r>
              <a:rPr lang="en-US" b="1" dirty="0" smtClean="0"/>
              <a:t>fat \ well-build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smtClean="0"/>
              <a:t>She has </a:t>
            </a:r>
            <a:r>
              <a:rPr lang="en-US" b="1" dirty="0" smtClean="0"/>
              <a:t>big \ small </a:t>
            </a:r>
            <a:r>
              <a:rPr lang="en-US" dirty="0" smtClean="0"/>
              <a:t>green eyes.</a:t>
            </a:r>
          </a:p>
          <a:p>
            <a:pPr marL="514350" indent="-514350">
              <a:buAutoNum type="arabicPeriod"/>
            </a:pPr>
            <a:r>
              <a:rPr lang="en-US" dirty="0" smtClean="0"/>
              <a:t>He has short black </a:t>
            </a:r>
            <a:r>
              <a:rPr lang="en-US" b="1" dirty="0" smtClean="0"/>
              <a:t>straight \ curly </a:t>
            </a:r>
            <a:r>
              <a:rPr lang="en-US" dirty="0" smtClean="0"/>
              <a:t>hair</a:t>
            </a:r>
          </a:p>
          <a:p>
            <a:pPr marL="514350" indent="-514350">
              <a:buAutoNum type="arabicPeriod"/>
            </a:pPr>
            <a:r>
              <a:rPr lang="en-US" dirty="0" smtClean="0"/>
              <a:t>She has </a:t>
            </a:r>
            <a:r>
              <a:rPr lang="en-US" b="1" dirty="0" smtClean="0"/>
              <a:t>red \ dark </a:t>
            </a:r>
            <a:r>
              <a:rPr lang="en-US" dirty="0" smtClean="0"/>
              <a:t>hair.</a:t>
            </a:r>
          </a:p>
          <a:p>
            <a:pPr marL="514350" indent="-514350">
              <a:buAutoNum type="arabicPeriod"/>
            </a:pPr>
            <a:r>
              <a:rPr lang="en-US" dirty="0" smtClean="0"/>
              <a:t>He is </a:t>
            </a:r>
            <a:r>
              <a:rPr lang="en-US" b="1" dirty="0" smtClean="0"/>
              <a:t>young \ old </a:t>
            </a:r>
            <a:r>
              <a:rPr lang="en-US" dirty="0" smtClean="0"/>
              <a:t>man.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3074" name="Picture 2" descr="E:\5 класс\Внешность\На печать\123368227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786190"/>
            <a:ext cx="1439881" cy="2159822"/>
          </a:xfrm>
          <a:prstGeom prst="rect">
            <a:avLst/>
          </a:prstGeom>
          <a:noFill/>
        </p:spPr>
      </p:pic>
      <p:pic>
        <p:nvPicPr>
          <p:cNvPr id="9" name="Picture 2" descr="C:\Users\Lenovo\Desktop\Внешность\c46bbb75502b838c39982a5e9fe835d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071546"/>
            <a:ext cx="1846654" cy="2357430"/>
          </a:xfrm>
          <a:prstGeom prst="rect">
            <a:avLst/>
          </a:prstGeom>
          <a:noFill/>
        </p:spPr>
      </p:pic>
      <p:pic>
        <p:nvPicPr>
          <p:cNvPr id="10" name="Picture 2" descr="C:\Documents and Settings\USER\Рабочий стол\75ae831e2f8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5000636"/>
            <a:ext cx="2210928" cy="14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Lenovo\Desktop\Внешность\Amazing-Curly-Hairstyles-For-M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3071810"/>
            <a:ext cx="1605389" cy="2143116"/>
          </a:xfrm>
          <a:prstGeom prst="rect">
            <a:avLst/>
          </a:prstGeom>
          <a:noFill/>
        </p:spPr>
      </p:pic>
      <p:pic>
        <p:nvPicPr>
          <p:cNvPr id="3075" name="Picture 3" descr="E:\5 класс\Внешность\На печать\1298_867643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4143380"/>
            <a:ext cx="1643074" cy="2359865"/>
          </a:xfrm>
          <a:prstGeom prst="rect">
            <a:avLst/>
          </a:prstGeom>
          <a:noFill/>
        </p:spPr>
      </p:pic>
      <p:pic>
        <p:nvPicPr>
          <p:cNvPr id="3076" name="Picture 4" descr="E:\5 класс\Внешность\На печать\Depositphotos_19258281_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5286388"/>
            <a:ext cx="2850346" cy="142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Расставь прилагательные в правильном порядке.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600" dirty="0" smtClean="0"/>
              <a:t>She has </a:t>
            </a:r>
            <a:r>
              <a:rPr lang="en-US" sz="3600" u="sng" dirty="0" smtClean="0"/>
              <a:t>(wavy\ dark \ fantastic) </a:t>
            </a:r>
            <a:r>
              <a:rPr lang="en-US" sz="3600" dirty="0" smtClean="0"/>
              <a:t>hair.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He has </a:t>
            </a:r>
            <a:r>
              <a:rPr lang="en-US" sz="3600" u="sng" dirty="0" smtClean="0"/>
              <a:t>(blond \ curly \ short) </a:t>
            </a:r>
            <a:r>
              <a:rPr lang="en-US" sz="3600" dirty="0" smtClean="0"/>
              <a:t>hair.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She has </a:t>
            </a:r>
            <a:r>
              <a:rPr lang="en-US" sz="3600" u="sng" dirty="0" smtClean="0"/>
              <a:t>(big \ green \ beautiful) </a:t>
            </a:r>
            <a:r>
              <a:rPr lang="en-US" sz="3600" dirty="0" smtClean="0"/>
              <a:t>eyes.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He has </a:t>
            </a:r>
            <a:r>
              <a:rPr lang="en-US" sz="3600" u="sng" dirty="0" smtClean="0"/>
              <a:t>(dark \ small \fantastic) </a:t>
            </a:r>
            <a:r>
              <a:rPr lang="en-US" sz="3600" dirty="0" smtClean="0"/>
              <a:t>eyes.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She has </a:t>
            </a:r>
            <a:r>
              <a:rPr lang="en-US" sz="3600" u="sng" dirty="0" smtClean="0"/>
              <a:t>(straight \ long \ red) </a:t>
            </a:r>
            <a:r>
              <a:rPr lang="en-US" sz="3600" dirty="0" smtClean="0"/>
              <a:t>hair.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253275"/>
            <a:ext cx="7772400" cy="7731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Д/</a:t>
            </a:r>
            <a:r>
              <a:rPr lang="ru-RU" b="1" dirty="0" smtClean="0">
                <a:solidFill>
                  <a:srgbClr val="FF0000"/>
                </a:solidFill>
              </a:rPr>
              <a:t>З - </a:t>
            </a:r>
            <a:r>
              <a:rPr lang="ru-RU" b="1" dirty="0" smtClean="0">
                <a:solidFill>
                  <a:srgbClr val="FF0000"/>
                </a:solidFill>
              </a:rPr>
              <a:t>Соедините </a:t>
            </a:r>
            <a:r>
              <a:rPr lang="ru-RU" b="1" dirty="0" smtClean="0">
                <a:solidFill>
                  <a:srgbClr val="FF0000"/>
                </a:solidFill>
              </a:rPr>
              <a:t>портрет с описанием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214678" y="1071546"/>
            <a:ext cx="5715000" cy="5786454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en-US" sz="2400" dirty="0" smtClean="0"/>
              <a:t>She is a young woman. She is slim. She has dark wavy hair. She has hazel eyes. I think, she is a fantastic woman.</a:t>
            </a:r>
          </a:p>
          <a:p>
            <a:pPr marL="514350" indent="-514350">
              <a:buAutoNum type="alphaLcParenR"/>
            </a:pPr>
            <a:r>
              <a:rPr lang="en-US" sz="2400" dirty="0" smtClean="0"/>
              <a:t>He is a middle-aged man. He is plump. He has short hair. He has small eyes. I think, he is pleasant man.</a:t>
            </a:r>
          </a:p>
          <a:p>
            <a:pPr marL="514350" indent="-514350">
              <a:buAutoNum type="alphaLcParenR"/>
            </a:pPr>
            <a:r>
              <a:rPr lang="en-US" sz="2400" dirty="0" smtClean="0"/>
              <a:t>He is an old man. He is well-build and tall. He has short grey hair. He wears a short grey beard. I think, he is handsome.</a:t>
            </a:r>
          </a:p>
          <a:p>
            <a:pPr marL="514350" indent="-514350">
              <a:buAutoNum type="alphaLcParenR"/>
            </a:pPr>
            <a:r>
              <a:rPr lang="en-US" sz="2400" dirty="0" smtClean="0"/>
              <a:t>She is a young girl. She is tall and slim. She has  bright long red hair and beautiful hazel eyes.  I think, she is very pretty.</a:t>
            </a:r>
            <a:endParaRPr lang="ru-RU" dirty="0"/>
          </a:p>
        </p:txBody>
      </p:sp>
      <p:pic>
        <p:nvPicPr>
          <p:cNvPr id="7" name="Picture 2" descr="C:\Users\Lenovo\Desktop\Внешность\c46bbb75502b838c39982a5e9fe835d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143380"/>
            <a:ext cx="1500166" cy="1915105"/>
          </a:xfrm>
          <a:prstGeom prst="rect">
            <a:avLst/>
          </a:prstGeom>
          <a:noFill/>
        </p:spPr>
      </p:pic>
      <p:pic>
        <p:nvPicPr>
          <p:cNvPr id="8" name="Picture 3" descr="C:\Users\Lenovo\Desktop\Внешность\50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57628"/>
            <a:ext cx="1514078" cy="2286016"/>
          </a:xfrm>
          <a:prstGeom prst="rect">
            <a:avLst/>
          </a:prstGeom>
          <a:noFill/>
        </p:spPr>
      </p:pic>
      <p:pic>
        <p:nvPicPr>
          <p:cNvPr id="4098" name="Picture 2" descr="E:\5 класс\Внешность\На печать\pensia-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1428736"/>
            <a:ext cx="1285884" cy="1854311"/>
          </a:xfrm>
          <a:prstGeom prst="rect">
            <a:avLst/>
          </a:prstGeom>
          <a:noFill/>
        </p:spPr>
      </p:pic>
      <p:pic>
        <p:nvPicPr>
          <p:cNvPr id="4099" name="Picture 3" descr="E:\5 класс\Внешность\На печать\1392316347_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285860"/>
            <a:ext cx="1381101" cy="207165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7158" y="92867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714612" y="107154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28596" y="357187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714480" y="371475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714356"/>
            <a:ext cx="7772400" cy="530544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Age</a:t>
            </a:r>
            <a:r>
              <a:rPr lang="en-US" sz="4000" dirty="0" smtClean="0"/>
              <a:t> – </a:t>
            </a:r>
            <a:r>
              <a:rPr lang="ru-RU" sz="4000" dirty="0" smtClean="0"/>
              <a:t>возраст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Height</a:t>
            </a:r>
            <a:r>
              <a:rPr lang="en-US" sz="4000" dirty="0" smtClean="0"/>
              <a:t> </a:t>
            </a:r>
            <a:r>
              <a:rPr lang="ru-RU" sz="4000" dirty="0" smtClean="0"/>
              <a:t>– рост</a:t>
            </a:r>
          </a:p>
          <a:p>
            <a:r>
              <a:rPr lang="en-US" sz="4000" b="1" dirty="0" smtClean="0">
                <a:solidFill>
                  <a:srgbClr val="002060"/>
                </a:solidFill>
              </a:rPr>
              <a:t>Build</a:t>
            </a:r>
            <a:r>
              <a:rPr lang="en-US" sz="4000" dirty="0" smtClean="0"/>
              <a:t> – </a:t>
            </a:r>
            <a:r>
              <a:rPr lang="ru-RU" sz="4000" dirty="0" smtClean="0"/>
              <a:t>комплекция</a:t>
            </a:r>
          </a:p>
          <a:p>
            <a:r>
              <a:rPr lang="en-US" sz="4000" b="1" dirty="0" smtClean="0">
                <a:solidFill>
                  <a:srgbClr val="00B050"/>
                </a:solidFill>
              </a:rPr>
              <a:t>Hair</a:t>
            </a:r>
            <a:r>
              <a:rPr lang="en-US" sz="4000" dirty="0" smtClean="0"/>
              <a:t> – </a:t>
            </a:r>
            <a:r>
              <a:rPr lang="ru-RU" sz="4000" dirty="0" smtClean="0"/>
              <a:t>волосы</a:t>
            </a:r>
          </a:p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Face</a:t>
            </a:r>
            <a:r>
              <a:rPr lang="en-US" sz="4000" dirty="0" smtClean="0"/>
              <a:t> – </a:t>
            </a:r>
            <a:r>
              <a:rPr lang="ru-RU" sz="4000" dirty="0" smtClean="0"/>
              <a:t>лицо</a:t>
            </a:r>
          </a:p>
          <a:p>
            <a:r>
              <a:rPr lang="en-US" sz="4000" b="1" dirty="0" smtClean="0">
                <a:solidFill>
                  <a:srgbClr val="C00000"/>
                </a:solidFill>
              </a:rPr>
              <a:t>Eyes</a:t>
            </a:r>
            <a:r>
              <a:rPr lang="en-US" sz="4000" dirty="0" smtClean="0"/>
              <a:t> – </a:t>
            </a:r>
            <a:r>
              <a:rPr lang="ru-RU" sz="4000" dirty="0" smtClean="0"/>
              <a:t>глаза</a:t>
            </a:r>
          </a:p>
          <a:p>
            <a:r>
              <a:rPr lang="en-US" sz="4000" b="1" dirty="0" smtClean="0">
                <a:solidFill>
                  <a:srgbClr val="7030A0"/>
                </a:solidFill>
              </a:rPr>
              <a:t>Other</a:t>
            </a:r>
            <a:r>
              <a:rPr lang="en-US" sz="4000" dirty="0" smtClean="0"/>
              <a:t> - </a:t>
            </a:r>
            <a:r>
              <a:rPr lang="ru-RU" sz="4000" dirty="0" smtClean="0"/>
              <a:t>другое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Age -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возраст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Young - </a:t>
            </a:r>
            <a:r>
              <a:rPr lang="ru-RU" dirty="0" smtClean="0"/>
              <a:t>молодой</a:t>
            </a:r>
            <a:endParaRPr lang="en-US" dirty="0" smtClean="0"/>
          </a:p>
          <a:p>
            <a:r>
              <a:rPr lang="en-US" dirty="0" smtClean="0"/>
              <a:t>Middle-aged</a:t>
            </a:r>
            <a:r>
              <a:rPr lang="ru-RU" dirty="0" smtClean="0"/>
              <a:t> – средних лет</a:t>
            </a:r>
            <a:endParaRPr lang="en-US" dirty="0" smtClean="0"/>
          </a:p>
          <a:p>
            <a:r>
              <a:rPr lang="en-US" dirty="0" smtClean="0"/>
              <a:t>Elderly</a:t>
            </a:r>
            <a:r>
              <a:rPr lang="ru-RU" dirty="0" smtClean="0"/>
              <a:t> - взрослый</a:t>
            </a:r>
            <a:endParaRPr lang="en-US" dirty="0" smtClean="0"/>
          </a:p>
          <a:p>
            <a:r>
              <a:rPr lang="en-US" dirty="0" smtClean="0"/>
              <a:t>Old</a:t>
            </a:r>
            <a:r>
              <a:rPr lang="ru-RU" dirty="0" smtClean="0"/>
              <a:t> - старый</a:t>
            </a:r>
            <a:endParaRPr lang="en-US" dirty="0" smtClean="0"/>
          </a:p>
          <a:p>
            <a:r>
              <a:rPr lang="en-US" dirty="0" smtClean="0"/>
              <a:t>A child</a:t>
            </a:r>
            <a:r>
              <a:rPr lang="ru-RU" dirty="0" smtClean="0"/>
              <a:t> - ребенок</a:t>
            </a:r>
            <a:endParaRPr lang="en-US" dirty="0" smtClean="0"/>
          </a:p>
          <a:p>
            <a:r>
              <a:rPr lang="en-US" dirty="0" smtClean="0"/>
              <a:t>A teenager</a:t>
            </a:r>
            <a:r>
              <a:rPr lang="ru-RU" dirty="0" smtClean="0"/>
              <a:t> - подросток</a:t>
            </a:r>
            <a:endParaRPr lang="en-US" dirty="0" smtClean="0"/>
          </a:p>
          <a:p>
            <a:r>
              <a:rPr lang="en-US" dirty="0" smtClean="0"/>
              <a:t>In his \ her 20s\30s</a:t>
            </a:r>
            <a:r>
              <a:rPr lang="ru-RU" dirty="0" smtClean="0"/>
              <a:t> – двадцати \ тридцати лет</a:t>
            </a:r>
            <a:endParaRPr lang="ru-RU" dirty="0"/>
          </a:p>
        </p:txBody>
      </p:sp>
      <p:pic>
        <p:nvPicPr>
          <p:cNvPr id="3074" name="Picture 2" descr="C:\Users\Lenovo\Desktop\Внешность\ab392748c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857760"/>
            <a:ext cx="2024817" cy="1825601"/>
          </a:xfrm>
          <a:prstGeom prst="rect">
            <a:avLst/>
          </a:prstGeom>
          <a:noFill/>
        </p:spPr>
      </p:pic>
      <p:pic>
        <p:nvPicPr>
          <p:cNvPr id="3075" name="Picture 3" descr="C:\Users\Lenovo\Desktop\Внешность\MON126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285728"/>
            <a:ext cx="1500198" cy="2250297"/>
          </a:xfrm>
          <a:prstGeom prst="rect">
            <a:avLst/>
          </a:prstGeom>
          <a:noFill/>
        </p:spPr>
      </p:pic>
      <p:pic>
        <p:nvPicPr>
          <p:cNvPr id="3076" name="Picture 4" descr="C:\Users\Lenovo\Desktop\Внешность\3-135795_1_6.jpg"/>
          <p:cNvPicPr>
            <a:picLocks noChangeAspect="1" noChangeArrowheads="1"/>
          </p:cNvPicPr>
          <p:nvPr/>
        </p:nvPicPr>
        <p:blipFill>
          <a:blip r:embed="rId4" cstate="print"/>
          <a:srcRect t="3701" r="41426"/>
          <a:stretch>
            <a:fillRect/>
          </a:stretch>
        </p:blipFill>
        <p:spPr bwMode="auto">
          <a:xfrm>
            <a:off x="5357818" y="1643050"/>
            <a:ext cx="1878011" cy="2240192"/>
          </a:xfrm>
          <a:prstGeom prst="rect">
            <a:avLst/>
          </a:prstGeom>
          <a:noFill/>
        </p:spPr>
      </p:pic>
      <p:pic>
        <p:nvPicPr>
          <p:cNvPr id="3077" name="Picture 5" descr="C:\Users\Lenovo\Desktop\Внешность\0217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714884"/>
            <a:ext cx="3359169" cy="1869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внешности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smtClean="0"/>
              <a:t>It is a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middle-aged </a:t>
            </a:r>
            <a:r>
              <a:rPr lang="en-US" sz="3600" b="1" dirty="0" smtClean="0"/>
              <a:t>woman.</a:t>
            </a:r>
          </a:p>
          <a:p>
            <a:pPr>
              <a:buNone/>
            </a:pPr>
            <a:r>
              <a:rPr lang="en-US" sz="3600" b="1" dirty="0" smtClean="0"/>
              <a:t>It is an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old</a:t>
            </a:r>
            <a:r>
              <a:rPr lang="en-US" sz="3600" b="1" dirty="0" smtClean="0"/>
              <a:t> man.</a:t>
            </a:r>
          </a:p>
          <a:p>
            <a:pPr>
              <a:buNone/>
            </a:pPr>
            <a:r>
              <a:rPr lang="en-US" sz="3600" b="1" dirty="0" smtClean="0"/>
              <a:t>It is a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young</a:t>
            </a:r>
            <a:r>
              <a:rPr lang="en-US" sz="3600" b="1" dirty="0" smtClean="0"/>
              <a:t> girl.</a:t>
            </a:r>
          </a:p>
          <a:p>
            <a:pPr>
              <a:buNone/>
            </a:pPr>
            <a:r>
              <a:rPr lang="en-US" sz="3600" b="1" dirty="0" smtClean="0"/>
              <a:t>It is a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young</a:t>
            </a:r>
            <a:r>
              <a:rPr lang="en-US" sz="3600" b="1" dirty="0" smtClean="0"/>
              <a:t> boy.</a:t>
            </a:r>
          </a:p>
          <a:p>
            <a:pPr>
              <a:buNone/>
            </a:pPr>
            <a:r>
              <a:rPr lang="en-US" sz="3600" b="1" dirty="0" smtClean="0"/>
              <a:t>It is a teenager.</a:t>
            </a:r>
          </a:p>
          <a:p>
            <a:pPr>
              <a:buNone/>
            </a:pPr>
            <a:r>
              <a:rPr lang="en-US" sz="3600" b="1" dirty="0" smtClean="0"/>
              <a:t>It  is a child.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Height - </a:t>
            </a:r>
            <a:r>
              <a:rPr lang="ru-RU" b="1" dirty="0" smtClean="0">
                <a:solidFill>
                  <a:srgbClr val="FF0000"/>
                </a:solidFill>
              </a:rPr>
              <a:t>рост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165 </a:t>
            </a:r>
            <a:r>
              <a:rPr lang="en-US" dirty="0" smtClean="0"/>
              <a:t>cm tall</a:t>
            </a:r>
          </a:p>
          <a:p>
            <a:r>
              <a:rPr lang="en-US" dirty="0" smtClean="0"/>
              <a:t>of average \ medium height – </a:t>
            </a:r>
            <a:r>
              <a:rPr lang="ru-RU" dirty="0" smtClean="0"/>
              <a:t>среднего роста</a:t>
            </a:r>
          </a:p>
          <a:p>
            <a:r>
              <a:rPr lang="en-US" dirty="0" smtClean="0"/>
              <a:t>tall – </a:t>
            </a:r>
            <a:r>
              <a:rPr lang="ru-RU" dirty="0" smtClean="0"/>
              <a:t>высокий</a:t>
            </a:r>
            <a:endParaRPr lang="en-US" dirty="0" smtClean="0"/>
          </a:p>
          <a:p>
            <a:r>
              <a:rPr lang="en-US" dirty="0" smtClean="0"/>
              <a:t>very tall</a:t>
            </a:r>
            <a:r>
              <a:rPr lang="ru-RU" dirty="0" smtClean="0"/>
              <a:t> – очень высокий</a:t>
            </a:r>
            <a:endParaRPr lang="en-US" dirty="0" smtClean="0"/>
          </a:p>
          <a:p>
            <a:r>
              <a:rPr lang="en-US" dirty="0" smtClean="0"/>
              <a:t>short</a:t>
            </a:r>
            <a:r>
              <a:rPr lang="ru-RU" dirty="0" smtClean="0"/>
              <a:t> - низкий</a:t>
            </a:r>
            <a:endParaRPr lang="en-US" dirty="0" smtClean="0"/>
          </a:p>
          <a:p>
            <a:r>
              <a:rPr lang="en-US" dirty="0" smtClean="0"/>
              <a:t>very short</a:t>
            </a:r>
            <a:r>
              <a:rPr lang="ru-RU" dirty="0" smtClean="0"/>
              <a:t> – очень низкий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He \ She is </a:t>
            </a:r>
            <a:r>
              <a:rPr lang="en-US" b="1" dirty="0" smtClean="0">
                <a:solidFill>
                  <a:srgbClr val="FF0000"/>
                </a:solidFill>
              </a:rPr>
              <a:t>tall</a:t>
            </a:r>
            <a:r>
              <a:rPr lang="en-US" b="1" dirty="0" smtClean="0"/>
              <a:t>.</a:t>
            </a:r>
            <a:endParaRPr lang="ru-RU" b="1" dirty="0"/>
          </a:p>
        </p:txBody>
      </p:sp>
      <p:pic>
        <p:nvPicPr>
          <p:cNvPr id="4098" name="Picture 2" descr="C:\Users\Lenovo\Desktop\Внешность\0959600"/>
          <p:cNvPicPr>
            <a:picLocks noChangeAspect="1" noChangeArrowheads="1"/>
          </p:cNvPicPr>
          <p:nvPr/>
        </p:nvPicPr>
        <p:blipFill>
          <a:blip r:embed="rId2" cstate="print"/>
          <a:srcRect l="7500" r="42812"/>
          <a:stretch>
            <a:fillRect/>
          </a:stretch>
        </p:blipFill>
        <p:spPr bwMode="auto">
          <a:xfrm>
            <a:off x="5429256" y="2500306"/>
            <a:ext cx="2744998" cy="4143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ovo\Desktop\Внешность\c46bbb75502b838c39982a5e9fe835d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8719" y="3643314"/>
            <a:ext cx="2275281" cy="29046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772400" cy="77472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Build</a:t>
            </a:r>
            <a:r>
              <a:rPr lang="en-US" dirty="0" smtClean="0"/>
              <a:t> – </a:t>
            </a:r>
            <a:r>
              <a:rPr lang="ru-RU" dirty="0" smtClean="0"/>
              <a:t>комплекция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785794"/>
            <a:ext cx="7772400" cy="507209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fat – </a:t>
            </a:r>
            <a:r>
              <a:rPr lang="ru-RU" dirty="0" smtClean="0"/>
              <a:t>толстый</a:t>
            </a:r>
          </a:p>
          <a:p>
            <a:r>
              <a:rPr lang="en-US" dirty="0" smtClean="0"/>
              <a:t>overweight </a:t>
            </a:r>
            <a:r>
              <a:rPr lang="ru-RU" dirty="0" smtClean="0"/>
              <a:t>– с лишним весом</a:t>
            </a:r>
          </a:p>
          <a:p>
            <a:r>
              <a:rPr lang="en-US" dirty="0" smtClean="0"/>
              <a:t>a bit overweight – </a:t>
            </a:r>
            <a:r>
              <a:rPr lang="ru-RU" dirty="0" smtClean="0"/>
              <a:t>с небольшим лишним весом</a:t>
            </a:r>
          </a:p>
          <a:p>
            <a:r>
              <a:rPr lang="en-US" dirty="0" smtClean="0"/>
              <a:t>plump – </a:t>
            </a:r>
            <a:r>
              <a:rPr lang="ru-RU" dirty="0" smtClean="0"/>
              <a:t>полный</a:t>
            </a:r>
          </a:p>
          <a:p>
            <a:r>
              <a:rPr lang="en-US" dirty="0" smtClean="0"/>
              <a:t>thin - </a:t>
            </a:r>
            <a:r>
              <a:rPr lang="ru-RU" dirty="0" smtClean="0"/>
              <a:t>тощий</a:t>
            </a:r>
            <a:endParaRPr lang="en-US" dirty="0" smtClean="0"/>
          </a:p>
          <a:p>
            <a:r>
              <a:rPr lang="en-US" dirty="0" smtClean="0"/>
              <a:t>slim</a:t>
            </a:r>
            <a:r>
              <a:rPr lang="ru-RU" dirty="0" smtClean="0"/>
              <a:t> - стройный</a:t>
            </a:r>
            <a:endParaRPr lang="en-US" dirty="0" smtClean="0"/>
          </a:p>
          <a:p>
            <a:r>
              <a:rPr lang="en-US" dirty="0" smtClean="0"/>
              <a:t>athletic </a:t>
            </a:r>
            <a:r>
              <a:rPr lang="ru-RU" dirty="0" smtClean="0"/>
              <a:t>– атлетического телосложения</a:t>
            </a:r>
            <a:endParaRPr lang="en-US" dirty="0" smtClean="0"/>
          </a:p>
          <a:p>
            <a:r>
              <a:rPr lang="en-US" dirty="0" smtClean="0"/>
              <a:t>well-built</a:t>
            </a:r>
            <a:r>
              <a:rPr lang="ru-RU" dirty="0" smtClean="0"/>
              <a:t> – хорошо сложенный 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    </a:t>
            </a:r>
            <a:r>
              <a:rPr lang="en-US" sz="3200" dirty="0" smtClean="0"/>
              <a:t>He is </a:t>
            </a:r>
            <a:r>
              <a:rPr lang="en-US" sz="3200" b="1" dirty="0" smtClean="0">
                <a:solidFill>
                  <a:srgbClr val="0070C0"/>
                </a:solidFill>
              </a:rPr>
              <a:t>plump.</a:t>
            </a:r>
          </a:p>
          <a:p>
            <a:r>
              <a:rPr lang="en-US" sz="3200" dirty="0" smtClean="0"/>
              <a:t>                           She is </a:t>
            </a:r>
            <a:r>
              <a:rPr lang="en-US" sz="3200" b="1" dirty="0" smtClean="0">
                <a:solidFill>
                  <a:srgbClr val="0070C0"/>
                </a:solidFill>
              </a:rPr>
              <a:t>slim.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5123" name="Picture 3" descr="C:\Users\Lenovo\Desktop\Внешность\50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85728"/>
            <a:ext cx="1750653" cy="2643206"/>
          </a:xfrm>
          <a:prstGeom prst="rect">
            <a:avLst/>
          </a:prstGeom>
          <a:noFill/>
        </p:spPr>
      </p:pic>
      <p:pic>
        <p:nvPicPr>
          <p:cNvPr id="5124" name="Picture 4" descr="C:\Users\Lenovo\Desktop\Внешность\molodoi-muzhchina-atleticheskogo-teloslozheniya-vypolnyaet-0003377253-preview.jpg"/>
          <p:cNvPicPr>
            <a:picLocks noChangeAspect="1" noChangeArrowheads="1"/>
          </p:cNvPicPr>
          <p:nvPr/>
        </p:nvPicPr>
        <p:blipFill>
          <a:blip r:embed="rId4" cstate="print"/>
          <a:srcRect l="9523" t="13289" r="5033" b="15765"/>
          <a:stretch>
            <a:fillRect/>
          </a:stretch>
        </p:blipFill>
        <p:spPr bwMode="auto">
          <a:xfrm>
            <a:off x="428595" y="4429133"/>
            <a:ext cx="3000397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7724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Hair</a:t>
            </a:r>
            <a:r>
              <a:rPr lang="en-US" dirty="0" smtClean="0"/>
              <a:t> – </a:t>
            </a:r>
            <a:r>
              <a:rPr lang="ru-RU" dirty="0" smtClean="0"/>
              <a:t>волосы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4449158" cy="4572000"/>
          </a:xfrm>
        </p:spPr>
        <p:txBody>
          <a:bodyPr/>
          <a:lstStyle/>
          <a:p>
            <a:r>
              <a:rPr lang="en-US" dirty="0" smtClean="0"/>
              <a:t>short hair -</a:t>
            </a:r>
            <a:r>
              <a:rPr lang="ru-RU" dirty="0" smtClean="0"/>
              <a:t> короткие</a:t>
            </a:r>
            <a:endParaRPr lang="en-US" dirty="0" smtClean="0"/>
          </a:p>
          <a:p>
            <a:r>
              <a:rPr lang="en-US" dirty="0" smtClean="0"/>
              <a:t>long hair</a:t>
            </a:r>
            <a:r>
              <a:rPr lang="ru-RU" dirty="0" smtClean="0"/>
              <a:t> - длинные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black hair</a:t>
            </a:r>
            <a:r>
              <a:rPr lang="ru-RU" dirty="0" smtClean="0"/>
              <a:t> - черные</a:t>
            </a:r>
            <a:endParaRPr lang="en-US" dirty="0" smtClean="0"/>
          </a:p>
          <a:p>
            <a:r>
              <a:rPr lang="en-US" dirty="0" smtClean="0"/>
              <a:t>dark hair</a:t>
            </a:r>
            <a:r>
              <a:rPr lang="ru-RU" dirty="0" smtClean="0"/>
              <a:t> - темные</a:t>
            </a:r>
            <a:endParaRPr lang="en-US" dirty="0" smtClean="0"/>
          </a:p>
          <a:p>
            <a:r>
              <a:rPr lang="en-US" dirty="0" smtClean="0"/>
              <a:t>blond hair</a:t>
            </a:r>
            <a:r>
              <a:rPr lang="ru-RU" dirty="0" smtClean="0"/>
              <a:t> - блондин</a:t>
            </a:r>
            <a:endParaRPr lang="en-US" dirty="0" smtClean="0"/>
          </a:p>
          <a:p>
            <a:r>
              <a:rPr lang="en-US" dirty="0" smtClean="0"/>
              <a:t>fair hair</a:t>
            </a:r>
            <a:r>
              <a:rPr lang="ru-RU" dirty="0" smtClean="0"/>
              <a:t> - светлые</a:t>
            </a:r>
            <a:endParaRPr lang="en-US" dirty="0" smtClean="0"/>
          </a:p>
          <a:p>
            <a:r>
              <a:rPr lang="en-US" dirty="0" smtClean="0"/>
              <a:t>grey hair</a:t>
            </a:r>
            <a:r>
              <a:rPr lang="ru-RU" dirty="0" smtClean="0"/>
              <a:t> - седые</a:t>
            </a:r>
            <a:endParaRPr lang="en-US" dirty="0" smtClean="0"/>
          </a:p>
          <a:p>
            <a:r>
              <a:rPr lang="en-US" dirty="0" smtClean="0"/>
              <a:t>red hair</a:t>
            </a:r>
            <a:r>
              <a:rPr lang="ru-RU" dirty="0" smtClean="0"/>
              <a:t> - рыжие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357686" y="428604"/>
            <a:ext cx="4396742" cy="4572000"/>
          </a:xfrm>
        </p:spPr>
        <p:txBody>
          <a:bodyPr/>
          <a:lstStyle/>
          <a:p>
            <a:r>
              <a:rPr lang="en-US" dirty="0" smtClean="0"/>
              <a:t>straight hair</a:t>
            </a:r>
            <a:r>
              <a:rPr lang="ru-RU" dirty="0" smtClean="0"/>
              <a:t> - прямые</a:t>
            </a:r>
            <a:endParaRPr lang="en-US" dirty="0" smtClean="0"/>
          </a:p>
          <a:p>
            <a:r>
              <a:rPr lang="en-US" dirty="0" smtClean="0"/>
              <a:t>wavy hair</a:t>
            </a:r>
            <a:r>
              <a:rPr lang="ru-RU" dirty="0" smtClean="0"/>
              <a:t> - волнистые</a:t>
            </a:r>
            <a:endParaRPr lang="en-US" dirty="0" smtClean="0"/>
          </a:p>
          <a:p>
            <a:r>
              <a:rPr lang="en-US" dirty="0" smtClean="0"/>
              <a:t>curly hair</a:t>
            </a:r>
            <a:r>
              <a:rPr lang="ru-RU" dirty="0" smtClean="0"/>
              <a:t> – кудрявые</a:t>
            </a:r>
          </a:p>
          <a:p>
            <a:endParaRPr lang="ru-RU" dirty="0" smtClean="0"/>
          </a:p>
          <a:p>
            <a:r>
              <a:rPr lang="en-US" dirty="0" smtClean="0"/>
              <a:t>She has </a:t>
            </a:r>
            <a:r>
              <a:rPr lang="en-US" b="1" dirty="0" smtClean="0"/>
              <a:t>long blond wavy </a:t>
            </a:r>
            <a:r>
              <a:rPr lang="en-US" dirty="0" smtClean="0"/>
              <a:t>hair.</a:t>
            </a:r>
          </a:p>
          <a:p>
            <a:r>
              <a:rPr lang="en-US" dirty="0" smtClean="0"/>
              <a:t>He has </a:t>
            </a:r>
            <a:r>
              <a:rPr lang="en-US" b="1" dirty="0" smtClean="0"/>
              <a:t>short dark curly </a:t>
            </a:r>
            <a:r>
              <a:rPr lang="en-US" dirty="0" smtClean="0"/>
              <a:t>hair.</a:t>
            </a:r>
            <a:endParaRPr lang="ru-RU" dirty="0"/>
          </a:p>
        </p:txBody>
      </p:sp>
      <p:pic>
        <p:nvPicPr>
          <p:cNvPr id="6146" name="Picture 2" descr="C:\Users\Lenovo\Desktop\Внешность\FOT_620506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4157682"/>
            <a:ext cx="2711163" cy="2700318"/>
          </a:xfrm>
          <a:prstGeom prst="rect">
            <a:avLst/>
          </a:prstGeom>
          <a:noFill/>
        </p:spPr>
      </p:pic>
      <p:pic>
        <p:nvPicPr>
          <p:cNvPr id="6147" name="Picture 3" descr="C:\Users\Lenovo\Desktop\Внешность\Amazing-Curly-Hairstyles-For-M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000535"/>
            <a:ext cx="2140501" cy="2857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772400" cy="77472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Face</a:t>
            </a:r>
            <a:r>
              <a:rPr lang="en-US" dirty="0" smtClean="0"/>
              <a:t> – </a:t>
            </a:r>
            <a:r>
              <a:rPr lang="ru-RU" dirty="0" smtClean="0"/>
              <a:t>лицо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928662" y="857232"/>
            <a:ext cx="7772400" cy="4572000"/>
          </a:xfrm>
        </p:spPr>
        <p:txBody>
          <a:bodyPr/>
          <a:lstStyle/>
          <a:p>
            <a:r>
              <a:rPr lang="en-US" dirty="0" smtClean="0"/>
              <a:t>a round face – </a:t>
            </a:r>
            <a:r>
              <a:rPr lang="ru-RU" dirty="0" smtClean="0"/>
              <a:t>круглое лицо</a:t>
            </a:r>
            <a:endParaRPr lang="en-US" dirty="0" smtClean="0"/>
          </a:p>
          <a:p>
            <a:r>
              <a:rPr lang="en-US" dirty="0" smtClean="0"/>
              <a:t>a long face</a:t>
            </a:r>
            <a:r>
              <a:rPr lang="ru-RU" dirty="0" smtClean="0"/>
              <a:t> – вытянутое лицо</a:t>
            </a:r>
            <a:endParaRPr lang="en-US" dirty="0" smtClean="0"/>
          </a:p>
          <a:p>
            <a:r>
              <a:rPr lang="en-US" dirty="0" smtClean="0"/>
              <a:t>a square face</a:t>
            </a:r>
            <a:r>
              <a:rPr lang="ru-RU" dirty="0" smtClean="0"/>
              <a:t> – квадратное лицо</a:t>
            </a:r>
            <a:endParaRPr lang="en-US" dirty="0" smtClean="0"/>
          </a:p>
          <a:p>
            <a:r>
              <a:rPr lang="en-US" dirty="0" smtClean="0"/>
              <a:t>an oval face</a:t>
            </a:r>
            <a:r>
              <a:rPr lang="ru-RU" dirty="0" smtClean="0"/>
              <a:t> – овальное лицо</a:t>
            </a:r>
            <a:endParaRPr lang="en-US" dirty="0" smtClean="0"/>
          </a:p>
          <a:p>
            <a:endParaRPr lang="ru-RU" dirty="0" smtClean="0"/>
          </a:p>
          <a:p>
            <a:r>
              <a:rPr lang="en-US" dirty="0" smtClean="0"/>
              <a:t>She has an</a:t>
            </a:r>
            <a:r>
              <a:rPr lang="en-US" b="1" dirty="0" smtClean="0"/>
              <a:t> oval </a:t>
            </a:r>
            <a:r>
              <a:rPr lang="en-US" dirty="0" smtClean="0"/>
              <a:t>face.</a:t>
            </a:r>
          </a:p>
          <a:p>
            <a:r>
              <a:rPr lang="en-US" dirty="0" smtClean="0"/>
              <a:t>He has a </a:t>
            </a:r>
            <a:r>
              <a:rPr lang="en-US" b="1" dirty="0" smtClean="0"/>
              <a:t>square</a:t>
            </a:r>
            <a:r>
              <a:rPr lang="en-US" dirty="0" smtClean="0"/>
              <a:t> face.</a:t>
            </a:r>
            <a:endParaRPr lang="ru-RU" dirty="0"/>
          </a:p>
        </p:txBody>
      </p:sp>
      <p:pic>
        <p:nvPicPr>
          <p:cNvPr id="7170" name="Picture 2" descr="C:\Users\Lenovo\Desktop\Внешность\original.jpg"/>
          <p:cNvPicPr>
            <a:picLocks noChangeAspect="1" noChangeArrowheads="1"/>
          </p:cNvPicPr>
          <p:nvPr/>
        </p:nvPicPr>
        <p:blipFill>
          <a:blip r:embed="rId2" cstate="print"/>
          <a:srcRect b="51917"/>
          <a:stretch>
            <a:fillRect/>
          </a:stretch>
        </p:blipFill>
        <p:spPr bwMode="auto">
          <a:xfrm>
            <a:off x="1000100" y="4286256"/>
            <a:ext cx="6786610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Eyes</a:t>
            </a:r>
            <a:r>
              <a:rPr lang="en-US" dirty="0" smtClean="0"/>
              <a:t> – </a:t>
            </a:r>
            <a:r>
              <a:rPr lang="ru-RU" dirty="0" smtClean="0"/>
              <a:t>глаза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447800"/>
            <a:ext cx="8572560" cy="5195910"/>
          </a:xfrm>
        </p:spPr>
        <p:txBody>
          <a:bodyPr/>
          <a:lstStyle/>
          <a:p>
            <a:r>
              <a:rPr lang="en-US" dirty="0" smtClean="0"/>
              <a:t>big - </a:t>
            </a:r>
            <a:r>
              <a:rPr lang="ru-RU" dirty="0" smtClean="0"/>
              <a:t>большие</a:t>
            </a:r>
            <a:endParaRPr lang="en-US" dirty="0" smtClean="0"/>
          </a:p>
          <a:p>
            <a:r>
              <a:rPr lang="en-US" dirty="0" smtClean="0"/>
              <a:t>small</a:t>
            </a:r>
            <a:r>
              <a:rPr lang="ru-RU" dirty="0" smtClean="0"/>
              <a:t> - маленькие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blue</a:t>
            </a:r>
            <a:r>
              <a:rPr lang="ru-RU" dirty="0" smtClean="0"/>
              <a:t> – голубые, синие</a:t>
            </a:r>
            <a:endParaRPr lang="en-US" dirty="0" smtClean="0"/>
          </a:p>
          <a:p>
            <a:r>
              <a:rPr lang="en-US" dirty="0" smtClean="0"/>
              <a:t>green</a:t>
            </a:r>
            <a:r>
              <a:rPr lang="ru-RU" dirty="0" smtClean="0"/>
              <a:t> - зеленые</a:t>
            </a:r>
            <a:endParaRPr lang="en-US" dirty="0" smtClean="0"/>
          </a:p>
          <a:p>
            <a:r>
              <a:rPr lang="en-US" dirty="0" smtClean="0"/>
              <a:t>grey</a:t>
            </a:r>
            <a:r>
              <a:rPr lang="ru-RU" dirty="0" smtClean="0"/>
              <a:t> - серые</a:t>
            </a:r>
            <a:endParaRPr lang="en-US" dirty="0" smtClean="0"/>
          </a:p>
          <a:p>
            <a:r>
              <a:rPr lang="en-US" dirty="0" smtClean="0"/>
              <a:t>brown \ hazel</a:t>
            </a:r>
            <a:r>
              <a:rPr lang="ru-RU" dirty="0" smtClean="0"/>
              <a:t> - </a:t>
            </a:r>
            <a:r>
              <a:rPr lang="en-US" dirty="0" smtClean="0"/>
              <a:t> </a:t>
            </a:r>
            <a:r>
              <a:rPr lang="ru-RU" dirty="0" smtClean="0"/>
              <a:t>карие</a:t>
            </a:r>
            <a:endParaRPr lang="en-US" dirty="0" smtClean="0"/>
          </a:p>
          <a:p>
            <a:r>
              <a:rPr lang="en-US" dirty="0" smtClean="0"/>
              <a:t>dark</a:t>
            </a:r>
            <a:r>
              <a:rPr lang="ru-RU" dirty="0" smtClean="0"/>
              <a:t> – темные</a:t>
            </a:r>
          </a:p>
          <a:p>
            <a:endParaRPr lang="en-US" dirty="0" smtClean="0"/>
          </a:p>
          <a:p>
            <a:r>
              <a:rPr lang="en-US" dirty="0" smtClean="0"/>
              <a:t>She has </a:t>
            </a:r>
            <a:r>
              <a:rPr lang="en-US" b="1" dirty="0" smtClean="0"/>
              <a:t>big green </a:t>
            </a:r>
            <a:r>
              <a:rPr lang="en-US" dirty="0" smtClean="0"/>
              <a:t>eyes.    He has </a:t>
            </a:r>
            <a:r>
              <a:rPr lang="en-US" b="1" dirty="0" smtClean="0"/>
              <a:t>small hazel </a:t>
            </a:r>
            <a:r>
              <a:rPr lang="en-US" dirty="0" smtClean="0"/>
              <a:t>eyes.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195" name="Picture 3" descr="C:\Users\Lenovo\Desktop\Внешность\Lightroom PresetsFashion Contrast Bef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1" y="3071810"/>
            <a:ext cx="3327957" cy="2214578"/>
          </a:xfrm>
          <a:prstGeom prst="rect">
            <a:avLst/>
          </a:prstGeom>
          <a:noFill/>
        </p:spPr>
      </p:pic>
      <p:pic>
        <p:nvPicPr>
          <p:cNvPr id="1026" name="Picture 2" descr="C:\Documents and Settings\USER\Рабочий стол\75ae831e2f8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5202"/>
            <a:ext cx="3664851" cy="234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494</TotalTime>
  <Words>704</Words>
  <Application>Microsoft Office PowerPoint</Application>
  <PresentationFormat>Экран (4:3)</PresentationFormat>
  <Paragraphs>139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Calibri</vt:lpstr>
      <vt:lpstr>Cambria</vt:lpstr>
      <vt:lpstr>Franklin Gothic Book</vt:lpstr>
      <vt:lpstr>Perpetua</vt:lpstr>
      <vt:lpstr>Wingdings 2</vt:lpstr>
      <vt:lpstr>Справедливость</vt:lpstr>
      <vt:lpstr>Describing appearance</vt:lpstr>
      <vt:lpstr>Презентация PowerPoint</vt:lpstr>
      <vt:lpstr>Age - возраст</vt:lpstr>
      <vt:lpstr>Описание внешности</vt:lpstr>
      <vt:lpstr>Height - рост</vt:lpstr>
      <vt:lpstr>Build – комплекция</vt:lpstr>
      <vt:lpstr>Hair – волосы</vt:lpstr>
      <vt:lpstr>Face – лицо</vt:lpstr>
      <vt:lpstr>Eyes – глаза</vt:lpstr>
      <vt:lpstr>Other - другое</vt:lpstr>
      <vt:lpstr>Opinion - мнение</vt:lpstr>
      <vt:lpstr>Describing appearance</vt:lpstr>
      <vt:lpstr>1, Соедини словосочетание с переводом.</vt:lpstr>
      <vt:lpstr>Выбери подходящее прилагательное</vt:lpstr>
      <vt:lpstr>Расставь прилагательные в правильном порядке.</vt:lpstr>
      <vt:lpstr>Д/З - Соедините портрет с описанием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appearance</dc:title>
  <dc:creator>Олег Бочаров</dc:creator>
  <cp:lastModifiedBy>Ismailov musa</cp:lastModifiedBy>
  <cp:revision>29</cp:revision>
  <cp:lastPrinted>2018-12-21T10:58:24Z</cp:lastPrinted>
  <dcterms:created xsi:type="dcterms:W3CDTF">2016-11-24T19:28:18Z</dcterms:created>
  <dcterms:modified xsi:type="dcterms:W3CDTF">2020-04-25T18:15:18Z</dcterms:modified>
</cp:coreProperties>
</file>