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7" r:id="rId3"/>
    <p:sldId id="257" r:id="rId4"/>
    <p:sldId id="280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81" r:id="rId15"/>
    <p:sldId id="268" r:id="rId16"/>
    <p:sldId id="270" r:id="rId17"/>
    <p:sldId id="271" r:id="rId18"/>
    <p:sldId id="272" r:id="rId19"/>
    <p:sldId id="278" r:id="rId20"/>
    <p:sldId id="279" r:id="rId21"/>
    <p:sldId id="273" r:id="rId22"/>
    <p:sldId id="291" r:id="rId23"/>
    <p:sldId id="274" r:id="rId24"/>
    <p:sldId id="269" r:id="rId25"/>
    <p:sldId id="275" r:id="rId26"/>
    <p:sldId id="276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68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interSettings" Target="printerSettings/printerSettings1.bin"/><Relationship Id="rId38" Type="http://schemas.openxmlformats.org/officeDocument/2006/relationships/presProps" Target="presProps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41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BE4AF-104A-4EA6-AEFD-039DA0DC0C08}" type="datetimeFigureOut">
              <a:rPr lang="ru-RU" smtClean="0"/>
              <a:pPr/>
              <a:t>17.03.20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7296F-501E-46ED-9DB1-57A0A3FA3D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BE4AF-104A-4EA6-AEFD-039DA0DC0C08}" type="datetimeFigureOut">
              <a:rPr lang="ru-RU" smtClean="0"/>
              <a:pPr/>
              <a:t>17.03.20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7296F-501E-46ED-9DB1-57A0A3FA3D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BE4AF-104A-4EA6-AEFD-039DA0DC0C08}" type="datetimeFigureOut">
              <a:rPr lang="ru-RU" smtClean="0"/>
              <a:pPr/>
              <a:t>17.03.20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7296F-501E-46ED-9DB1-57A0A3FA3D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BE4AF-104A-4EA6-AEFD-039DA0DC0C08}" type="datetimeFigureOut">
              <a:rPr lang="ru-RU" smtClean="0"/>
              <a:pPr/>
              <a:t>17.03.20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7296F-501E-46ED-9DB1-57A0A3FA3D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BE4AF-104A-4EA6-AEFD-039DA0DC0C08}" type="datetimeFigureOut">
              <a:rPr lang="ru-RU" smtClean="0"/>
              <a:pPr/>
              <a:t>17.03.20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7296F-501E-46ED-9DB1-57A0A3FA3D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BE4AF-104A-4EA6-AEFD-039DA0DC0C08}" type="datetimeFigureOut">
              <a:rPr lang="ru-RU" smtClean="0"/>
              <a:pPr/>
              <a:t>17.03.20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7296F-501E-46ED-9DB1-57A0A3FA3D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BE4AF-104A-4EA6-AEFD-039DA0DC0C08}" type="datetimeFigureOut">
              <a:rPr lang="ru-RU" smtClean="0"/>
              <a:pPr/>
              <a:t>17.03.20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7296F-501E-46ED-9DB1-57A0A3FA3D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BE4AF-104A-4EA6-AEFD-039DA0DC0C08}" type="datetimeFigureOut">
              <a:rPr lang="ru-RU" smtClean="0"/>
              <a:pPr/>
              <a:t>17.03.20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7296F-501E-46ED-9DB1-57A0A3FA3D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BE4AF-104A-4EA6-AEFD-039DA0DC0C08}" type="datetimeFigureOut">
              <a:rPr lang="ru-RU" smtClean="0"/>
              <a:pPr/>
              <a:t>17.03.20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7296F-501E-46ED-9DB1-57A0A3FA3D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BE4AF-104A-4EA6-AEFD-039DA0DC0C08}" type="datetimeFigureOut">
              <a:rPr lang="ru-RU" smtClean="0"/>
              <a:pPr/>
              <a:t>17.03.20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7296F-501E-46ED-9DB1-57A0A3FA3D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BE4AF-104A-4EA6-AEFD-039DA0DC0C08}" type="datetimeFigureOut">
              <a:rPr lang="ru-RU" smtClean="0"/>
              <a:pPr/>
              <a:t>17.03.20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7296F-501E-46ED-9DB1-57A0A3FA3D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CBE4AF-104A-4EA6-AEFD-039DA0DC0C08}" type="datetimeFigureOut">
              <a:rPr lang="ru-RU" smtClean="0"/>
              <a:pPr/>
              <a:t>17.03.20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D7296F-501E-46ED-9DB1-57A0A3FA3DF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95936" y="620688"/>
            <a:ext cx="4680520" cy="1512168"/>
          </a:xfrm>
        </p:spPr>
        <p:txBody>
          <a:bodyPr>
            <a:normAutofit/>
          </a:bodyPr>
          <a:lstStyle/>
          <a:p>
            <a:endParaRPr lang="ru-RU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28396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C:\Users\lenovo\Desktop\48049172_Platonov_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0"/>
            <a:ext cx="4788023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33670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i="1" dirty="0" smtClean="0">
                <a:solidFill>
                  <a:schemeClr val="accent1"/>
                </a:solidFill>
              </a:rPr>
              <a:t>    Инвалид </a:t>
            </a:r>
            <a:r>
              <a:rPr lang="ru-RU" b="1" i="1" dirty="0" err="1" smtClean="0">
                <a:solidFill>
                  <a:schemeClr val="accent1"/>
                </a:solidFill>
              </a:rPr>
              <a:t>Жачев</a:t>
            </a:r>
            <a:r>
              <a:rPr lang="ru-RU" b="1" i="1" dirty="0" smtClean="0">
                <a:solidFill>
                  <a:schemeClr val="accent1"/>
                </a:solidFill>
              </a:rPr>
              <a:t> говорит, что он пострадал на «капиталистической воине». На какую мысль наводит это простое словосочетание?</a:t>
            </a:r>
          </a:p>
          <a:p>
            <a:r>
              <a:rPr lang="ru-RU" dirty="0" smtClean="0"/>
              <a:t>   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Что на этой войне люди гибли и страдали из-за чужих капиталов.</a:t>
            </a:r>
          </a:p>
          <a:p>
            <a:pPr>
              <a:buNone/>
            </a:pPr>
            <a:r>
              <a:rPr lang="ru-RU" b="1" i="1" dirty="0" smtClean="0">
                <a:solidFill>
                  <a:schemeClr val="tx2"/>
                </a:solidFill>
              </a:rPr>
              <a:t>    Одновременно под этим понятием могут скрываться</a:t>
            </a:r>
          </a:p>
          <a:p>
            <a:pPr>
              <a:buNone/>
            </a:pPr>
            <a:r>
              <a:rPr lang="ru-RU" dirty="0"/>
              <a:t> </a:t>
            </a:r>
            <a:r>
              <a:rPr lang="ru-RU" dirty="0" smtClean="0"/>
              <a:t>   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и первая мировая война, и гражданская война, война с капиталом, к тому же, устами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Жачева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, автор дает понять, что в будущем СССР ожидают     «социалистические войны».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chemeClr val="accent3"/>
                </a:solidFill>
              </a:rPr>
              <a:t>Описывая своих героев, А. П. Платонов также избегает штампов</a:t>
            </a:r>
            <a:endParaRPr lang="ru-RU" sz="2400" b="1" dirty="0">
              <a:solidFill>
                <a:schemeClr val="accent3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832648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sz="3600" b="1" i="1" dirty="0" smtClean="0">
                <a:solidFill>
                  <a:schemeClr val="tx2"/>
                </a:solidFill>
              </a:rPr>
              <a:t>Как он говорит о Козлове, который вначале рыл котлован?</a:t>
            </a:r>
          </a:p>
          <a:p>
            <a:pPr>
              <a:buNone/>
            </a:pPr>
            <a:r>
              <a:rPr lang="ru-RU" sz="3600" dirty="0" smtClean="0"/>
              <a:t>    </a:t>
            </a:r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</a:rPr>
              <a:t>Как о человеке «ничтожном всем телом, ком слабости попал в глину с его мутного, однообразного лица» </a:t>
            </a:r>
          </a:p>
          <a:p>
            <a:pPr>
              <a:buNone/>
            </a:pPr>
            <a:r>
              <a:rPr lang="ru-RU" sz="3600" b="1" dirty="0" smtClean="0"/>
              <a:t>    Весьма необычная характеристика, другой такой во всей русской литературе не найдешь, она тем не менее дает весьма полное представление о персонаже.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4704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chemeClr val="accent3"/>
                </a:solidFill>
              </a:rPr>
              <a:t>Описание пейзажа, как это делается у Платонова, также нигде более не встретишь</a:t>
            </a:r>
            <a:endParaRPr lang="ru-RU" sz="2400" b="1" dirty="0">
              <a:solidFill>
                <a:schemeClr val="accent3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760640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>
                <a:solidFill>
                  <a:schemeClr val="tx2"/>
                </a:solidFill>
              </a:rPr>
              <a:t>У</a:t>
            </a:r>
            <a:r>
              <a:rPr lang="ru-RU" b="1" dirty="0" smtClean="0">
                <a:solidFill>
                  <a:schemeClr val="tx2"/>
                </a:solidFill>
              </a:rPr>
              <a:t> него поле может быть </a:t>
            </a:r>
          </a:p>
          <a:p>
            <a:pPr>
              <a:buNone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  «усталым»</a:t>
            </a:r>
          </a:p>
          <a:p>
            <a:r>
              <a:rPr lang="ru-RU" b="1" dirty="0">
                <a:solidFill>
                  <a:schemeClr val="tx2"/>
                </a:solidFill>
              </a:rPr>
              <a:t>Б</a:t>
            </a:r>
            <a:r>
              <a:rPr lang="ru-RU" b="1" dirty="0" smtClean="0">
                <a:solidFill>
                  <a:schemeClr val="tx2"/>
                </a:solidFill>
              </a:rPr>
              <a:t>езлюдную ночь населяют лишь</a:t>
            </a:r>
          </a:p>
          <a:p>
            <a:pPr>
              <a:buNone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«вода и ветер»</a:t>
            </a:r>
          </a:p>
          <a:p>
            <a:r>
              <a:rPr lang="ru-RU" b="1" dirty="0">
                <a:solidFill>
                  <a:schemeClr val="tx2"/>
                </a:solidFill>
              </a:rPr>
              <a:t>И</a:t>
            </a:r>
            <a:r>
              <a:rPr lang="ru-RU" b="1" dirty="0" smtClean="0">
                <a:solidFill>
                  <a:schemeClr val="tx2"/>
                </a:solidFill>
              </a:rPr>
              <a:t> только</a:t>
            </a:r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«одни птицы сумели воспеть грусть этого великого вещества,</a:t>
            </a:r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потому что они летали сверху и им было легче». </a:t>
            </a:r>
          </a:p>
          <a:p>
            <a:pPr>
              <a:buNone/>
            </a:pPr>
            <a:r>
              <a:rPr lang="ru-RU" dirty="0" smtClean="0"/>
              <a:t>    </a:t>
            </a:r>
            <a:r>
              <a:rPr lang="ru-RU" b="1" dirty="0" smtClean="0"/>
              <a:t>Платонов наделяет природу чувствами, но природа «Котлована» грустна и печальна, а люди роют в теле земли котлован для пролетарского дома.</a:t>
            </a:r>
            <a:endParaRPr lang="ru-RU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3"/>
                </a:solidFill>
              </a:rPr>
              <a:t>Главный герой повести — пролетарий </a:t>
            </a:r>
            <a:r>
              <a:rPr lang="ru-RU" sz="2800" b="1" dirty="0" err="1" smtClean="0">
                <a:solidFill>
                  <a:schemeClr val="accent3"/>
                </a:solidFill>
              </a:rPr>
              <a:t>Вощев</a:t>
            </a:r>
            <a:endParaRPr lang="ru-RU" sz="2800" b="1" dirty="0">
              <a:solidFill>
                <a:schemeClr val="accent3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90465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i="1" dirty="0" smtClean="0">
                <a:solidFill>
                  <a:schemeClr val="tx2"/>
                </a:solidFill>
              </a:rPr>
              <a:t>Чем он занят?</a:t>
            </a:r>
          </a:p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</a:rPr>
              <a:t>Ищет смысл жизни и существования.</a:t>
            </a:r>
          </a:p>
          <a:p>
            <a:pPr>
              <a:buNone/>
            </a:pPr>
            <a:r>
              <a:rPr lang="ru-RU" b="1" i="1" dirty="0" smtClean="0">
                <a:solidFill>
                  <a:schemeClr val="tx2"/>
                </a:solidFill>
              </a:rPr>
              <a:t>Выглядит он усталым, он не имеет</a:t>
            </a:r>
          </a:p>
          <a:p>
            <a:pPr>
              <a:buNone/>
            </a:pPr>
            <a:r>
              <a:rPr lang="ru-RU" dirty="0" smtClean="0"/>
              <a:t>    </a:t>
            </a:r>
            <a:r>
              <a:rPr lang="ru-RU" dirty="0" smtClean="0">
                <a:solidFill>
                  <a:srgbClr val="C00000"/>
                </a:solidFill>
              </a:rPr>
              <a:t>семьи, имущества, а в его вещмешке находятся безделушки, подобранные им по дороге.</a:t>
            </a:r>
          </a:p>
          <a:p>
            <a:pPr>
              <a:buNone/>
            </a:pPr>
            <a:r>
              <a:rPr lang="ru-RU" b="1" i="1" dirty="0" smtClean="0">
                <a:solidFill>
                  <a:schemeClr val="tx2"/>
                </a:solidFill>
              </a:rPr>
              <a:t>Как </a:t>
            </a:r>
            <a:r>
              <a:rPr lang="ru-RU" b="1" i="1" dirty="0" err="1" smtClean="0">
                <a:solidFill>
                  <a:schemeClr val="tx2"/>
                </a:solidFill>
              </a:rPr>
              <a:t>Вощёв</a:t>
            </a:r>
            <a:r>
              <a:rPr lang="ru-RU" b="1" i="1" dirty="0" smtClean="0">
                <a:solidFill>
                  <a:schemeClr val="tx2"/>
                </a:solidFill>
              </a:rPr>
              <a:t> относится к своей жизни?</a:t>
            </a:r>
          </a:p>
          <a:p>
            <a:pPr>
              <a:buNone/>
            </a:pPr>
            <a:r>
              <a:rPr lang="ru-RU" dirty="0" smtClean="0"/>
              <a:t>    </a:t>
            </a:r>
            <a:r>
              <a:rPr lang="ru-RU" dirty="0" smtClean="0">
                <a:solidFill>
                  <a:srgbClr val="C00000"/>
                </a:solidFill>
              </a:rPr>
              <a:t>По его мнению, жизнь вне его тела идет автоматически, лишь он пытается найти ее смысл, но от сознания этого </a:t>
            </a:r>
            <a:r>
              <a:rPr lang="ru-RU" dirty="0" err="1" smtClean="0">
                <a:solidFill>
                  <a:srgbClr val="C00000"/>
                </a:solidFill>
              </a:rPr>
              <a:t>Вощев</a:t>
            </a:r>
            <a:r>
              <a:rPr lang="ru-RU" dirty="0" smtClean="0">
                <a:solidFill>
                  <a:srgbClr val="C00000"/>
                </a:solidFill>
              </a:rPr>
              <a:t> не ощущает особой гордости.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lenovo\Desktop\Pobeditel_goroda._1914-191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3"/>
                </a:solidFill>
              </a:rPr>
              <a:t>Образ </a:t>
            </a:r>
            <a:r>
              <a:rPr lang="ru-RU" sz="2800" b="1" dirty="0" err="1" smtClean="0">
                <a:solidFill>
                  <a:schemeClr val="accent3"/>
                </a:solidFill>
              </a:rPr>
              <a:t>Жачёва</a:t>
            </a:r>
            <a:endParaRPr lang="ru-RU" sz="2800" b="1" dirty="0">
              <a:solidFill>
                <a:schemeClr val="accent3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472608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b="1" i="1" dirty="0" smtClean="0">
                <a:solidFill>
                  <a:schemeClr val="tx2"/>
                </a:solidFill>
              </a:rPr>
              <a:t>Что позволяет ему чувствовать себя выше других людей?</a:t>
            </a:r>
          </a:p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</a:rPr>
              <a:t>   Инвалид войны </a:t>
            </a:r>
            <a:r>
              <a:rPr lang="ru-RU" dirty="0" err="1" smtClean="0">
                <a:solidFill>
                  <a:srgbClr val="C00000"/>
                </a:solidFill>
              </a:rPr>
              <a:t>Жачев</a:t>
            </a:r>
            <a:r>
              <a:rPr lang="ru-RU" dirty="0" smtClean="0">
                <a:solidFill>
                  <a:srgbClr val="C00000"/>
                </a:solidFill>
              </a:rPr>
              <a:t> представляет собой человека, который воевал и был ранен.</a:t>
            </a:r>
            <a:endParaRPr lang="ru-RU" dirty="0"/>
          </a:p>
          <a:p>
            <a:pPr>
              <a:buNone/>
            </a:pPr>
            <a:r>
              <a:rPr lang="ru-RU" dirty="0" smtClean="0"/>
              <a:t>   </a:t>
            </a:r>
            <a:r>
              <a:rPr lang="ru-RU" b="1" dirty="0" err="1" smtClean="0"/>
              <a:t>Жачев</a:t>
            </a:r>
            <a:r>
              <a:rPr lang="ru-RU" b="1" dirty="0" smtClean="0"/>
              <a:t> представляет собой типичный образ красноармейца «до мозга костей» — его война еще не окончена, он будет бороться со всеми врагами Советской власти.</a:t>
            </a:r>
          </a:p>
          <a:p>
            <a:pPr>
              <a:buNone/>
            </a:pPr>
            <a:r>
              <a:rPr lang="ru-RU" b="1" dirty="0" smtClean="0"/>
              <a:t>   </a:t>
            </a:r>
            <a:r>
              <a:rPr lang="ru-RU" b="1" i="1" dirty="0" smtClean="0">
                <a:solidFill>
                  <a:schemeClr val="tx2"/>
                </a:solidFill>
              </a:rPr>
              <a:t>Чем живёт калека, получающий пенсию по инвалидности?</a:t>
            </a:r>
          </a:p>
          <a:p>
            <a:pPr>
              <a:buNone/>
            </a:pPr>
            <a:r>
              <a:rPr lang="ru-RU" b="1" dirty="0" smtClean="0"/>
              <a:t>   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Фактически вымогает у других средства к существованию, не выказывая при этом ни малейшего желания работать.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accent3"/>
                </a:solidFill>
              </a:rPr>
              <a:t>В повести представлена также и Советская власть, но не помпезно и триумфально, а обыденно и буднично</a:t>
            </a:r>
            <a:endParaRPr lang="ru-RU" sz="2400" b="1" dirty="0">
              <a:solidFill>
                <a:schemeClr val="accent3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616624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dirty="0" err="1" smtClean="0"/>
              <a:t>Прушевский</a:t>
            </a:r>
            <a:r>
              <a:rPr lang="ru-RU" dirty="0" smtClean="0"/>
              <a:t>, Пашкин и Сафронов руководят жизнью пролетариата, но они — всего лишь низшее звено власти.</a:t>
            </a:r>
          </a:p>
          <a:p>
            <a:pPr>
              <a:buNone/>
            </a:pPr>
            <a:r>
              <a:rPr lang="ru-RU" dirty="0" smtClean="0"/>
              <a:t>    </a:t>
            </a:r>
            <a:r>
              <a:rPr lang="ru-RU" b="1" i="1" dirty="0" smtClean="0">
                <a:solidFill>
                  <a:schemeClr val="tx2"/>
                </a:solidFill>
              </a:rPr>
              <a:t>Как показана в повести более высокая власть?</a:t>
            </a:r>
          </a:p>
          <a:p>
            <a:pPr>
              <a:buNone/>
            </a:pPr>
            <a:r>
              <a:rPr lang="ru-RU" dirty="0" smtClean="0"/>
              <a:t>   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Более высокая власть в повести никак не показана, что придает «Котловану» более правдоподобный вид.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336704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Советская власть обеспечила своим представителям на местах лучшие условия существования, чем для всего остального народа, но все-таки они еще не потеряли контакт с массами. </a:t>
            </a:r>
            <a:r>
              <a:rPr lang="ru-RU" b="1" i="1" dirty="0" smtClean="0">
                <a:solidFill>
                  <a:schemeClr val="tx2"/>
                </a:solidFill>
              </a:rPr>
              <a:t>Докажите это.</a:t>
            </a:r>
          </a:p>
          <a:p>
            <a:pPr>
              <a:buNone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  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Прушевский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однажды переночевал в бараке с землекопами, а Пашкину приходилось выслушивать угрозы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Жачева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в свой адрес.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accent3"/>
                </a:solidFill>
              </a:rPr>
              <a:t>Также в повести показаны крестьяне</a:t>
            </a:r>
            <a:endParaRPr lang="ru-RU" sz="3600" b="1" dirty="0">
              <a:solidFill>
                <a:schemeClr val="accent3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472608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4000" dirty="0" smtClean="0"/>
              <a:t>    Крестьяне , по словам </a:t>
            </a:r>
            <a:r>
              <a:rPr lang="ru-RU" sz="4000" dirty="0" err="1" smtClean="0"/>
              <a:t>Чигелина</a:t>
            </a:r>
            <a:r>
              <a:rPr lang="ru-RU" sz="4000" dirty="0" smtClean="0"/>
              <a:t>,</a:t>
            </a:r>
          </a:p>
          <a:p>
            <a:pPr>
              <a:buNone/>
            </a:pPr>
            <a:r>
              <a:rPr lang="ru-RU" sz="4000" dirty="0" smtClean="0"/>
              <a:t>     </a:t>
            </a:r>
            <a:r>
              <a:rPr lang="ru-RU" sz="4000" dirty="0" smtClean="0">
                <a:solidFill>
                  <a:schemeClr val="accent2">
                    <a:lumMod val="75000"/>
                  </a:schemeClr>
                </a:solidFill>
              </a:rPr>
              <a:t>«сеют хлеб и едят с нами пополам».</a:t>
            </a:r>
          </a:p>
          <a:p>
            <a:pPr>
              <a:buNone/>
            </a:pPr>
            <a:r>
              <a:rPr lang="ru-RU" sz="4000" dirty="0" smtClean="0"/>
              <a:t>    В деревне, с помощью активиста, который любил читать директивы сверху, накапливая «энтузиазм, несокрушимость действия», рабочие провели коллективизацию. Проблемы коллективизации блестяще показаны в произведениях Шолохова, но и Платонову удалось с успехом раскрыть эту тему.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lenovo\Desktop\6a00d8341da6c853ef0148c6c85d1f970c-800wi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/>
              <a:t>    Реализация грандиозного плана социалистического строительства в "Котловане"</a:t>
            </a:r>
            <a:endParaRPr lang="ru-RU" dirty="0"/>
          </a:p>
        </p:txBody>
      </p:sp>
      <p:pic>
        <p:nvPicPr>
          <p:cNvPr id="2051" name="Picture 3" descr="C:\Users\lenovo\Desktop\falun_kotlovan_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16831"/>
            <a:ext cx="9144000" cy="49411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lenovo\Desktop\6a00d8341da6c853ef0148c6c833ae970c-800wi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3"/>
                </a:solidFill>
              </a:rPr>
              <a:t>Образ светлого будущего в повести</a:t>
            </a:r>
            <a:endParaRPr lang="ru-RU" b="1" dirty="0">
              <a:solidFill>
                <a:schemeClr val="accent3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4006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b="1" i="1" dirty="0" smtClean="0">
                <a:solidFill>
                  <a:schemeClr val="tx2"/>
                </a:solidFill>
              </a:rPr>
              <a:t>Таков мир людей в повести «Котлован», и весь этот мир занят одним делом. Каким?</a:t>
            </a:r>
          </a:p>
          <a:p>
            <a:pPr>
              <a:buNone/>
            </a:pPr>
            <a:r>
              <a:rPr lang="ru-RU" dirty="0" smtClean="0"/>
              <a:t>   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Строительством светлого будущего.</a:t>
            </a:r>
          </a:p>
          <a:p>
            <a:pPr>
              <a:buNone/>
            </a:pPr>
            <a:r>
              <a:rPr lang="ru-RU" dirty="0" smtClean="0"/>
              <a:t>   </a:t>
            </a:r>
            <a:r>
              <a:rPr lang="ru-RU" b="1" i="1" dirty="0" smtClean="0">
                <a:solidFill>
                  <a:schemeClr val="tx2"/>
                </a:solidFill>
              </a:rPr>
              <a:t>Символом этого светлого будущего является</a:t>
            </a:r>
          </a:p>
          <a:p>
            <a:pPr>
              <a:buNone/>
            </a:pPr>
            <a:r>
              <a:rPr lang="ru-RU" dirty="0" smtClean="0"/>
              <a:t>   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Девочка Настя, которую землекопы приютили у себя.</a:t>
            </a:r>
          </a:p>
          <a:p>
            <a:pPr>
              <a:buNone/>
            </a:pPr>
            <a:r>
              <a:rPr lang="ru-RU" b="1" dirty="0" smtClean="0"/>
              <a:t>    </a:t>
            </a:r>
            <a:r>
              <a:rPr lang="ru-RU" b="1" dirty="0" err="1" smtClean="0"/>
              <a:t>Жачев</a:t>
            </a:r>
            <a:r>
              <a:rPr lang="ru-RU" b="1" dirty="0" smtClean="0"/>
              <a:t>, </a:t>
            </a:r>
            <a:r>
              <a:rPr lang="ru-RU" b="1" dirty="0" err="1" smtClean="0"/>
              <a:t>Вощев</a:t>
            </a:r>
            <a:r>
              <a:rPr lang="ru-RU" b="1" dirty="0" smtClean="0"/>
              <a:t> и другие связывают свое будущее с детьми, а Настя, единственный ребенок в повести, кроме безликих пионеров, умирает от болезни.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C:\Users\lenovo\Desktop\286655_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3"/>
                </a:solidFill>
              </a:rPr>
              <a:t>Смысл названия повести</a:t>
            </a:r>
            <a:endParaRPr lang="ru-RU" b="1" dirty="0">
              <a:solidFill>
                <a:schemeClr val="accent3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688632"/>
          </a:xfrm>
        </p:spPr>
        <p:txBody>
          <a:bodyPr/>
          <a:lstStyle/>
          <a:p>
            <a:pPr>
              <a:buNone/>
            </a:pP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  <a:t>    Все действия повести разворачиваются вокруг чего?</a:t>
            </a:r>
          </a:p>
          <a:p>
            <a:pPr>
              <a:buNone/>
            </a:pPr>
            <a:r>
              <a:rPr lang="ru-RU" dirty="0" smtClean="0"/>
              <a:t>   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Вокруг котлована, который роют землекопы.</a:t>
            </a:r>
          </a:p>
          <a:p>
            <a:pPr>
              <a:buNone/>
            </a:pPr>
            <a:r>
              <a:rPr lang="ru-RU" dirty="0" smtClean="0"/>
              <a:t>    </a:t>
            </a: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  <a:t>Будет ли он построен? Почему?</a:t>
            </a:r>
          </a:p>
          <a:p>
            <a:pPr>
              <a:buNone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   По-видимому, он никогда не будет завершен, так как начальство беспрестанно требует его увеличить.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</a:t>
            </a:r>
            <a:endParaRPr lang="ru-RU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192688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i="1" dirty="0" smtClean="0">
                <a:solidFill>
                  <a:srgbClr val="0070C0"/>
                </a:solidFill>
              </a:rPr>
              <a:t>Зачем роется котлован?</a:t>
            </a:r>
          </a:p>
          <a:p>
            <a:pPr>
              <a:buNone/>
            </a:pPr>
            <a:r>
              <a:rPr lang="ru-RU" dirty="0" smtClean="0"/>
              <a:t>    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В будущем доме все хотят укрыться от печалей и невзгод, но у дома нет даже фундамента, а есть лишь котлован, рытье которого должно же будет когда-нибудь завершиться. У пролетария1 есть желание начать дело, продолжить его, но слишком часто у него нет желания его завершить, что и показывает Андрей Платонов на примере котлована и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Вощева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. Когда главный герой увидел мертвую Настю, то он спросил себя, «зачем теперь нужен смысл жизни и истина всемирного происхождения, если нет маленького, верного человека, в котором истина стала бы радостью и движеньем?».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Котлованом, рытье которого было завершено, являлась могила для Насти. Ребенок, олицетворяющий светлое будущее, умер, так встает резонный вопрос: для чего котлован, для чего дом, если в нем некому будет жить?</a:t>
            </a:r>
            <a:endParaRPr lang="ru-RU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Значение повести</a:t>
            </a:r>
            <a:endParaRPr lang="ru-RU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616624"/>
          </a:xfrm>
        </p:spPr>
        <p:txBody>
          <a:bodyPr>
            <a:normAutofit/>
          </a:bodyPr>
          <a:lstStyle/>
          <a:p>
            <a:r>
              <a:rPr lang="ru-RU" dirty="0" smtClean="0"/>
              <a:t>    Повесть, написанная в первые годы «великого перелома», раскрыла всю его сущность (коллективизация хозяйств и душ), показала его движущие силы, проблемы и надежды.</a:t>
            </a:r>
          </a:p>
          <a:p>
            <a:r>
              <a:rPr lang="ru-RU" dirty="0" smtClean="0"/>
              <a:t>    Андрею Платонову удалось в своеобразной манере и весьма ясно показать людей государства, стремившегося вырваться в мировые лидеры.</a:t>
            </a:r>
            <a:endParaRPr lang="ru-RU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lenovo\Desktop\0_5e527_15e6dfc9_XL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89248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lenovo\Desktop\73340119_Vladimir_Lubarov_Dominoes_plaer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89248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lenovo\Desktop\DSC0019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Аннотация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68863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В «Котловане» отражены главные события проводившейся в СССР первой пятилетки: индустриализация и коллективизация. Герои повести строят город, но стройка стопорится на стадии рытья котлована под его фундамент. В деревне же, подвергнутой «сплошной коллективизации», аналогом «</a:t>
            </a:r>
            <a:r>
              <a:rPr lang="ru-RU" dirty="0" err="1" smtClean="0"/>
              <a:t>общепролетарского</a:t>
            </a:r>
            <a:r>
              <a:rPr lang="ru-RU" dirty="0" smtClean="0"/>
              <a:t> дома» становится «</a:t>
            </a:r>
            <a:r>
              <a:rPr lang="ru-RU" dirty="0" err="1" smtClean="0"/>
              <a:t>оргдвор</a:t>
            </a:r>
            <a:r>
              <a:rPr lang="ru-RU" dirty="0" smtClean="0"/>
              <a:t>», где сбиваются в покорное стадо колхозники, уничтожая раскулаченных крестьян...</a:t>
            </a:r>
            <a:endParaRPr lang="ru-RU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3" name="Picture 3" descr="C:\Users\lenovo\Desktop\DSC0020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lenovo\Desktop\DSC0019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Users\lenovo\Desktop\DSC0018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C:\Users\lenovo\Desktop\DSC0019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C:\Users\lenovo\Desktop\DSC0019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C:\Users\lenovo\Desktop\DSC0019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lenovo\Desktop\500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79" y="0"/>
            <a:ext cx="6696745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Повесть в контексте времени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544616"/>
          </a:xfrm>
        </p:spPr>
        <p:txBody>
          <a:bodyPr>
            <a:noAutofit/>
          </a:bodyPr>
          <a:lstStyle/>
          <a:p>
            <a:r>
              <a:rPr lang="ru-RU" sz="4000" dirty="0" smtClean="0"/>
              <a:t>Андрей Платонов написал повесть «Котлован» в 1929—1930-х годах.</a:t>
            </a:r>
          </a:p>
          <a:p>
            <a:r>
              <a:rPr lang="ru-RU" sz="4000" dirty="0" smtClean="0"/>
              <a:t> Это были годы великого перелома — сворачивание </a:t>
            </a:r>
            <a:r>
              <a:rPr lang="ru-RU" sz="4000" dirty="0" err="1" smtClean="0"/>
              <a:t>НЭПа</a:t>
            </a:r>
            <a:r>
              <a:rPr lang="ru-RU" sz="4000" dirty="0" smtClean="0"/>
              <a:t>, индустриализация и коллективизация.</a:t>
            </a:r>
          </a:p>
          <a:p>
            <a:r>
              <a:rPr lang="ru-RU" sz="4000" dirty="0" smtClean="0"/>
              <a:t> Кончилась эпоха, символом которой был Ленин, и началась новая эпоха — сталинская.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chemeClr val="accent3"/>
                </a:solidFill>
              </a:rPr>
              <a:t>Сталин «взял Россию лапотной, а оставил ее с атомным оружием». (У. Черчилль)</a:t>
            </a:r>
            <a:endParaRPr lang="ru-RU" sz="3200" b="1" dirty="0">
              <a:solidFill>
                <a:schemeClr val="accent3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616624"/>
          </a:xfrm>
        </p:spPr>
        <p:txBody>
          <a:bodyPr>
            <a:normAutofit/>
          </a:bodyPr>
          <a:lstStyle/>
          <a:p>
            <a:r>
              <a:rPr lang="ru-RU" sz="4400" dirty="0" smtClean="0"/>
              <a:t>Такая резкая перемена говорит о чрезвычайной важности этого периода русской истории.</a:t>
            </a:r>
          </a:p>
          <a:p>
            <a:r>
              <a:rPr lang="ru-RU" sz="4400" dirty="0" smtClean="0"/>
              <a:t> Многие писатели пытались запечатлеть в слове это время: в СССР одних звали «советскими», а других — «антисоветскими». 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6480720"/>
          </a:xfrm>
        </p:spPr>
        <p:txBody>
          <a:bodyPr>
            <a:noAutofit/>
          </a:bodyPr>
          <a:lstStyle/>
          <a:p>
            <a:r>
              <a:rPr lang="ru-RU" sz="4000" dirty="0" smtClean="0"/>
              <a:t>После этой эпохи прошло уже более полувека, и беспристрастный судья — время — вынес свой вердикт.</a:t>
            </a:r>
          </a:p>
          <a:p>
            <a:r>
              <a:rPr lang="ru-RU" sz="4000" dirty="0" smtClean="0"/>
              <a:t> Имена многих советских писателей, которые прославляли партию и Сталина, канули в Лету.</a:t>
            </a:r>
          </a:p>
          <a:p>
            <a:r>
              <a:rPr lang="ru-RU" sz="4000" dirty="0" smtClean="0"/>
              <a:t> Но в памяти народа сохранились имена двух ярких гениев советской прозы: Шолохова и Платонова.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120680"/>
          </a:xfrm>
        </p:spPr>
        <p:txBody>
          <a:bodyPr/>
          <a:lstStyle/>
          <a:p>
            <a:pPr>
              <a:buNone/>
            </a:pPr>
            <a:r>
              <a:rPr lang="ru-RU" sz="3600" b="1" i="1" dirty="0" smtClean="0">
                <a:solidFill>
                  <a:schemeClr val="tx2"/>
                </a:solidFill>
              </a:rPr>
              <a:t>Определите главную задачу Платонова</a:t>
            </a:r>
          </a:p>
          <a:p>
            <a:r>
              <a:rPr lang="ru-RU" sz="3600" dirty="0">
                <a:solidFill>
                  <a:schemeClr val="accent2">
                    <a:lumMod val="75000"/>
                  </a:schemeClr>
                </a:solidFill>
              </a:rPr>
              <a:t>В</a:t>
            </a:r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</a:rPr>
              <a:t> «Котловане» главной задачей Платонова было показать читателю человека, который всей душой желает построить новую жизнь.</a:t>
            </a:r>
          </a:p>
          <a:p>
            <a:pPr>
              <a:buNone/>
            </a:pPr>
            <a:r>
              <a:rPr lang="ru-RU" sz="3600" b="1" i="1" dirty="0" smtClean="0">
                <a:solidFill>
                  <a:schemeClr val="tx2"/>
                </a:solidFill>
              </a:rPr>
              <a:t>Что </a:t>
            </a:r>
            <a:r>
              <a:rPr lang="ru-RU" sz="3600" b="1" i="1" dirty="0">
                <a:solidFill>
                  <a:schemeClr val="tx2"/>
                </a:solidFill>
              </a:rPr>
              <a:t>о</a:t>
            </a:r>
            <a:r>
              <a:rPr lang="ru-RU" sz="3600" b="1" i="1" dirty="0" smtClean="0">
                <a:solidFill>
                  <a:schemeClr val="tx2"/>
                </a:solidFill>
              </a:rPr>
              <a:t>значает «построить новую жизнь»?</a:t>
            </a:r>
          </a:p>
          <a:p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</a:rPr>
              <a:t>Строительство новой жизни — это прежде всего слом старого.</a:t>
            </a:r>
            <a:endParaRPr lang="ru-RU" sz="3600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chemeClr val="accent3"/>
                </a:solidFill>
              </a:rPr>
              <a:t>С этой точки зрения очень интересен язык, которым написана повесть.</a:t>
            </a:r>
            <a:endParaRPr lang="ru-RU" sz="2800" b="1" dirty="0">
              <a:solidFill>
                <a:schemeClr val="accent3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472608"/>
          </a:xfrm>
        </p:spPr>
        <p:txBody>
          <a:bodyPr/>
          <a:lstStyle/>
          <a:p>
            <a:r>
              <a:rPr lang="ru-RU" sz="4000" dirty="0" smtClean="0"/>
              <a:t>Платонов избегает уже ставших стандартными словосочетаний</a:t>
            </a:r>
          </a:p>
          <a:p>
            <a:r>
              <a:rPr lang="ru-RU" sz="4000" dirty="0"/>
              <a:t>Е</a:t>
            </a:r>
            <a:r>
              <a:rPr lang="ru-RU" sz="4000" dirty="0" smtClean="0"/>
              <a:t>го литературный язык предельно четок, ясен и при этом весьма колоритен.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</TotalTime>
  <Words>1208</Words>
  <Application>Microsoft Macintosh PowerPoint</Application>
  <PresentationFormat>Экран (4:3)</PresentationFormat>
  <Paragraphs>79</Paragraphs>
  <Slides>35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Тема Office</vt:lpstr>
      <vt:lpstr>Презентация PowerPoint</vt:lpstr>
      <vt:lpstr>Презентация PowerPoint</vt:lpstr>
      <vt:lpstr>Аннотация</vt:lpstr>
      <vt:lpstr>Презентация PowerPoint</vt:lpstr>
      <vt:lpstr>Повесть в контексте времени</vt:lpstr>
      <vt:lpstr>Сталин «взял Россию лапотной, а оставил ее с атомным оружием». (У. Черчилль)</vt:lpstr>
      <vt:lpstr>Презентация PowerPoint</vt:lpstr>
      <vt:lpstr>Презентация PowerPoint</vt:lpstr>
      <vt:lpstr>С этой точки зрения очень интересен язык, которым написана повесть.</vt:lpstr>
      <vt:lpstr>Презентация PowerPoint</vt:lpstr>
      <vt:lpstr>Описывая своих героев, А. П. Платонов также избегает штампов</vt:lpstr>
      <vt:lpstr>Описание пейзажа, как это делается у Платонова, также нигде более не встретишь</vt:lpstr>
      <vt:lpstr>Главный герой повести — пролетарий Вощев</vt:lpstr>
      <vt:lpstr>Презентация PowerPoint</vt:lpstr>
      <vt:lpstr>Образ Жачёва</vt:lpstr>
      <vt:lpstr>В повести представлена также и Советская власть, но не помпезно и триумфально, а обыденно и буднично</vt:lpstr>
      <vt:lpstr>Презентация PowerPoint</vt:lpstr>
      <vt:lpstr>Также в повести показаны крестьяне</vt:lpstr>
      <vt:lpstr>Презентация PowerPoint</vt:lpstr>
      <vt:lpstr>Презентация PowerPoint</vt:lpstr>
      <vt:lpstr>Образ светлого будущего в повести</vt:lpstr>
      <vt:lpstr>Презентация PowerPoint</vt:lpstr>
      <vt:lpstr>Смысл названия повести</vt:lpstr>
      <vt:lpstr>Презентация PowerPoint</vt:lpstr>
      <vt:lpstr>Презентация PowerPoint</vt:lpstr>
      <vt:lpstr>Значение повести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Реализация грандиозного плана социалистического строительства в "Котловане"</dc:title>
  <dc:creator>lenovo</dc:creator>
  <cp:lastModifiedBy>Саимат Умалатова</cp:lastModifiedBy>
  <cp:revision>13</cp:revision>
  <dcterms:created xsi:type="dcterms:W3CDTF">2012-01-19T21:26:47Z</dcterms:created>
  <dcterms:modified xsi:type="dcterms:W3CDTF">2020-03-17T10:24:34Z</dcterms:modified>
</cp:coreProperties>
</file>