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29A9E-7EC2-4E16-84DA-AE3483E8D91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C8B6-4FE2-4C83-A083-1E136CA31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E08060-73B7-4A57-8A42-7756EB79E2CE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B1441F-7C03-46CB-93C9-430DE0D070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632848" cy="3168352"/>
          </a:xfrm>
        </p:spPr>
        <p:txBody>
          <a:bodyPr/>
          <a:lstStyle/>
          <a:p>
            <a:r>
              <a:rPr lang="ru-RU" sz="4000" dirty="0" smtClean="0"/>
              <a:t>Правописание безударных окончаний глаголов в настоящем и будущем времени. Урок 3</a:t>
            </a:r>
            <a:endParaRPr lang="ru-RU" sz="4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16632"/>
            <a:ext cx="3024336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649" y="521861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Times New Roman, serif"/>
              </a:rPr>
              <a:t>I уровень-</a:t>
            </a:r>
            <a:endParaRPr lang="ru-RU" dirty="0"/>
          </a:p>
          <a:p>
            <a:pPr algn="just"/>
            <a:r>
              <a:rPr lang="ru-RU" dirty="0">
                <a:latin typeface="Times New Roman, serif"/>
              </a:rPr>
              <a:t>самый легкий, т. к. по неопределенной форме определяем спряжение и вставляем букву в окончание.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   </a:t>
            </a:r>
            <a:r>
              <a:rPr lang="ru-RU" i="1" dirty="0">
                <a:latin typeface="Times New Roman, serif"/>
              </a:rPr>
              <a:t>Все мы (испытывать) </a:t>
            </a:r>
            <a:r>
              <a:rPr lang="ru-RU" i="1" dirty="0" smtClean="0">
                <a:latin typeface="Times New Roman, serif"/>
              </a:rPr>
              <a:t>испытыва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м </a:t>
            </a:r>
            <a:r>
              <a:rPr lang="ru-RU" i="1" dirty="0">
                <a:latin typeface="Times New Roman, serif"/>
              </a:rPr>
              <a:t>чувство радости при наступлении весны. Снег (сбегать) </a:t>
            </a:r>
            <a:r>
              <a:rPr lang="ru-RU" i="1" dirty="0" smtClean="0">
                <a:latin typeface="Times New Roman, serif"/>
              </a:rPr>
              <a:t>сбега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с полей. Солнце (обливать) </a:t>
            </a:r>
            <a:r>
              <a:rPr lang="ru-RU" i="1" dirty="0" smtClean="0">
                <a:latin typeface="Times New Roman, serif"/>
              </a:rPr>
              <a:t>облива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весенний лес светом. Птицы (строить) </a:t>
            </a:r>
            <a:r>
              <a:rPr lang="ru-RU" i="1" dirty="0" smtClean="0">
                <a:latin typeface="Times New Roman, serif"/>
              </a:rPr>
              <a:t>стро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я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гнёзда.</a:t>
            </a:r>
            <a:endParaRPr lang="ru-RU" dirty="0"/>
          </a:p>
          <a:p>
            <a:r>
              <a:rPr lang="ru-RU" dirty="0"/>
              <a:t> </a:t>
            </a:r>
          </a:p>
          <a:p>
            <a:pPr algn="ctr"/>
            <a:r>
              <a:rPr lang="ru-RU" u="sng" dirty="0">
                <a:latin typeface="Times New Roman, serif"/>
              </a:rPr>
              <a:t>II уровень-</a:t>
            </a:r>
            <a:endParaRPr lang="ru-RU" dirty="0"/>
          </a:p>
          <a:p>
            <a:pPr algn="just"/>
            <a:r>
              <a:rPr lang="ru-RU" dirty="0">
                <a:latin typeface="Times New Roman, serif"/>
              </a:rPr>
              <a:t>сложнее, т. к. в неопределенную форму глагол нужно поставить самим.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   </a:t>
            </a:r>
            <a:r>
              <a:rPr lang="ru-RU" i="1" dirty="0">
                <a:latin typeface="Times New Roman, serif"/>
              </a:rPr>
              <a:t>Под прямыми лучами солнца </a:t>
            </a:r>
            <a:r>
              <a:rPr lang="ru-RU" i="1" dirty="0" smtClean="0">
                <a:latin typeface="Times New Roman, serif"/>
              </a:rPr>
              <a:t>та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снег. </a:t>
            </a:r>
            <a:r>
              <a:rPr lang="ru-RU" i="1" dirty="0" smtClean="0">
                <a:latin typeface="Times New Roman, serif"/>
              </a:rPr>
              <a:t>Ве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теплом. Мартовское равноденствие </a:t>
            </a:r>
            <a:r>
              <a:rPr lang="ru-RU" i="1" dirty="0" smtClean="0">
                <a:latin typeface="Times New Roman, serif"/>
              </a:rPr>
              <a:t>буд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природу. Ему </a:t>
            </a:r>
            <a:r>
              <a:rPr lang="ru-RU" i="1" dirty="0" smtClean="0">
                <a:latin typeface="Times New Roman, serif"/>
              </a:rPr>
              <a:t>втор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ручей. Скоро высоко в небе </a:t>
            </a:r>
            <a:r>
              <a:rPr lang="ru-RU" i="1" dirty="0" smtClean="0">
                <a:latin typeface="Times New Roman, serif"/>
              </a:rPr>
              <a:t>повисн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жаворонок. Его сразу не заметишь, но песня его любого </a:t>
            </a:r>
            <a:r>
              <a:rPr lang="ru-RU" i="1" dirty="0" smtClean="0">
                <a:latin typeface="Times New Roman, serif"/>
              </a:rPr>
              <a:t>останов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т</a:t>
            </a:r>
            <a:r>
              <a:rPr lang="ru-RU" i="1" dirty="0">
                <a:latin typeface="Times New Roman, serif"/>
              </a:rPr>
              <a:t>.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ctr"/>
            <a:r>
              <a:rPr lang="ru-RU" u="sng" dirty="0">
                <a:latin typeface="Times New Roman, serif"/>
              </a:rPr>
              <a:t>III уровень-</a:t>
            </a:r>
            <a:endParaRPr lang="ru-RU" dirty="0"/>
          </a:p>
          <a:p>
            <a:r>
              <a:rPr lang="ru-RU" dirty="0">
                <a:latin typeface="Times New Roman, serif"/>
              </a:rPr>
              <a:t>еще более сложный, т. к. в нем  встречаются глаголы-исключения.</a:t>
            </a:r>
            <a:endParaRPr lang="ru-RU" dirty="0"/>
          </a:p>
          <a:p>
            <a:r>
              <a:rPr lang="ru-RU" dirty="0"/>
              <a:t> </a:t>
            </a:r>
          </a:p>
          <a:p>
            <a:pPr algn="just"/>
            <a:r>
              <a:rPr lang="ru-RU" dirty="0"/>
              <a:t>   </a:t>
            </a:r>
            <a:r>
              <a:rPr lang="ru-RU" i="1" dirty="0" smtClean="0">
                <a:latin typeface="Times New Roman, serif"/>
              </a:rPr>
              <a:t>Смотр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шь </a:t>
            </a:r>
            <a:r>
              <a:rPr lang="ru-RU" i="1" dirty="0">
                <a:latin typeface="Times New Roman, serif"/>
              </a:rPr>
              <a:t>на прозрачный лёд и </a:t>
            </a:r>
            <a:r>
              <a:rPr lang="ru-RU" i="1" dirty="0" smtClean="0">
                <a:latin typeface="Times New Roman, serif"/>
              </a:rPr>
              <a:t>вид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шь</a:t>
            </a:r>
            <a:r>
              <a:rPr lang="ru-RU" i="1" dirty="0">
                <a:latin typeface="Times New Roman, serif"/>
              </a:rPr>
              <a:t>, как под этим льдом ручей </a:t>
            </a:r>
            <a:r>
              <a:rPr lang="ru-RU" i="1" dirty="0" smtClean="0">
                <a:latin typeface="Times New Roman, serif"/>
              </a:rPr>
              <a:t>гон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огромное стадо пузырей. Вот он </a:t>
            </a:r>
            <a:r>
              <a:rPr lang="ru-RU" i="1" dirty="0" smtClean="0">
                <a:latin typeface="Times New Roman, serif"/>
              </a:rPr>
              <a:t>выгоня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е</a:t>
            </a:r>
            <a:r>
              <a:rPr lang="ru-RU" i="1" dirty="0" smtClean="0">
                <a:latin typeface="Times New Roman, serif"/>
              </a:rPr>
              <a:t>т </a:t>
            </a:r>
            <a:r>
              <a:rPr lang="ru-RU" i="1" dirty="0">
                <a:latin typeface="Times New Roman, serif"/>
              </a:rPr>
              <a:t>их на открытую воду и мчит вперёд, </a:t>
            </a:r>
            <a:r>
              <a:rPr lang="ru-RU" i="1" dirty="0" smtClean="0">
                <a:latin typeface="Times New Roman, serif"/>
              </a:rPr>
              <a:t>тороп</a:t>
            </a:r>
            <a:r>
              <a:rPr lang="ru-RU" i="1" dirty="0" smtClean="0">
                <a:solidFill>
                  <a:srgbClr val="FF0000"/>
                </a:solidFill>
                <a:latin typeface="Times New Roman, serif"/>
              </a:rPr>
              <a:t>и</a:t>
            </a:r>
            <a:r>
              <a:rPr lang="ru-RU" i="1" dirty="0" smtClean="0">
                <a:latin typeface="Times New Roman, serif"/>
              </a:rPr>
              <a:t>тся </a:t>
            </a:r>
            <a:r>
              <a:rPr lang="ru-RU" i="1" dirty="0">
                <a:latin typeface="Times New Roman, serif"/>
              </a:rPr>
              <a:t>согнать их в одно место.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5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Упр. 205 стр.100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Дом.задание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94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3690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648072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Спишите. Вставьте пропущенные буквы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69127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Ты, в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моя, в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гульлива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   льна;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Плещ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ты, куда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м 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рские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камни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     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 ты з  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Подыма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корабли...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177281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772816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7411" y="2348880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2989151"/>
            <a:ext cx="1372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ешь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2980333"/>
            <a:ext cx="128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ешь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357301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4681" y="3573016"/>
            <a:ext cx="1227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ишь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4210940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4217349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78146" y="4217349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28039" y="4838869"/>
            <a:ext cx="1116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50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  <p:bldP spid="12" grpId="0"/>
      <p:bldP spid="13" grpId="0"/>
      <p:bldP spid="15" grpId="0"/>
      <p:bldP spid="17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881" y="116632"/>
            <a:ext cx="8208912" cy="10436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Спишите, раскройте скобки, вставьте пропущенные буквы.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524" y="1916832"/>
            <a:ext cx="8748972" cy="366254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Взгл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ни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 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цв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ток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и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согре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тся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сер 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Был бы лес,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 л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 и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прил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тят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   </a:t>
            </a:r>
            <a:r>
              <a:rPr lang="ru-RU" sz="36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льшое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дер   во и   от   со 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нца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и от ливня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укро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т.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Кто землю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леле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т- того з   мля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ж 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т.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945043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68327" y="21328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8953" y="191147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88953" y="20961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2652" y="1957638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9030" y="196339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93443" y="193693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909772" y="2708920"/>
            <a:ext cx="37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389353" y="2708920"/>
            <a:ext cx="466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56263" y="27089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804248" y="1340768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46601" y="2708919"/>
            <a:ext cx="428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ь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76904" y="270891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342493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35971" y="3439260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43909" y="3502749"/>
            <a:ext cx="31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94045" y="3502748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561657" y="346387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015197" y="3502749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441678" y="3502749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93818" y="4141234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9048" y="4110201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750096" y="4071267"/>
            <a:ext cx="414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720021" y="4867217"/>
            <a:ext cx="432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419434" y="4869160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02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5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39" grpId="0"/>
      <p:bldP spid="40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662473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пословицу. Объясните орфограммы.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268760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Дождик вымочит, а солнышко высушит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767281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Дождик вымочит, а солнышко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высушит.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7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04664"/>
            <a:ext cx="3384376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 пауза.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060848"/>
            <a:ext cx="48245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подняться, потянуться,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- нагнуться, разогнуться,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- в ладоши три хлопка,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 три кивка.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четыре - руки шире,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- руками помахать,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- на место тихо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сесть.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832" y="44624"/>
            <a:ext cx="8424936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Calibri"/>
              </a:rPr>
              <a:t>Работаем в </a:t>
            </a:r>
            <a:r>
              <a:rPr lang="ru-RU" sz="2400" u="sng" dirty="0" smtClean="0">
                <a:effectLst/>
                <a:latin typeface="Times New Roman"/>
                <a:ea typeface="Calibri"/>
              </a:rPr>
              <a:t>парах.  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Вспомните глаголы из физкультминутки. Запишем в столбик. Измените  данные глаголы, поставив их  форму 3 лица </a:t>
            </a:r>
            <a:r>
              <a:rPr lang="ru-RU" sz="2400" dirty="0" err="1" smtClean="0">
                <a:effectLst/>
                <a:latin typeface="Times New Roman"/>
                <a:ea typeface="Calibri"/>
              </a:rPr>
              <a:t>ед.ч</a:t>
            </a:r>
            <a:r>
              <a:rPr lang="ru-RU" sz="2400" dirty="0" smtClean="0">
                <a:effectLst/>
                <a:latin typeface="Times New Roman"/>
                <a:ea typeface="Calibri"/>
              </a:rPr>
              <a:t>. Запишите в тетрадь. 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943155"/>
              </p:ext>
            </p:extLst>
          </p:nvPr>
        </p:nvGraphicFramePr>
        <p:xfrm>
          <a:off x="339503" y="1556792"/>
          <a:ext cx="8424936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подняться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потянуться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нагнуться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разогнуться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помахать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сесть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4048" y="16288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249042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потян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0798" y="3284984"/>
            <a:ext cx="1821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51994" y="4005064"/>
            <a:ext cx="2064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разогн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ёт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endParaRPr lang="ru-RU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60870" y="4797152"/>
            <a:ext cx="1741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помаш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566124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сяд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563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глаголах пишется в безударных окончаниях пишется буква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484784"/>
            <a:ext cx="8856984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глаголах 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спряжения в 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безударных окончаниях пишется буква </a:t>
            </a:r>
            <a:r>
              <a:rPr lang="ru-RU" sz="3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789040"/>
            <a:ext cx="8856984" cy="10156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глаголах пишется в безударных окончаниях пишется буква </a:t>
            </a:r>
            <a:r>
              <a:rPr lang="ru-RU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358" y="5373216"/>
            <a:ext cx="8813138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глаголах </a:t>
            </a:r>
            <a:r>
              <a:rPr lang="en-US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спряжения в безударных окончаниях пишется буква </a:t>
            </a:r>
            <a:r>
              <a:rPr lang="ru-RU" sz="3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4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216024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573" y="1196752"/>
            <a:ext cx="828092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Поупражняться в правописании безударных личных окончаний глаголов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577" y="3068960"/>
            <a:ext cx="8208912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Учиться распознавать спряжение глаголов по неопределённой форме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573" y="4849996"/>
            <a:ext cx="8208911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Учиться правильно ставить вопросы к глаголам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14955"/>
              </p:ext>
            </p:extLst>
          </p:nvPr>
        </p:nvGraphicFramePr>
        <p:xfrm>
          <a:off x="179511" y="260648"/>
          <a:ext cx="8784978" cy="637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Глаголы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спряжения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Глаголы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спряжения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Глаголы-исключения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спряжения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8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97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97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08150" y="177292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7728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095" y="177281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свяж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549233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угоща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1096" y="263691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услыш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6218" y="254834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груз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351274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вытерп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1698" y="445477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1209" y="347968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376" y="345542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раскол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1209" y="444776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45093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спряга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525562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3376" y="602128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1096" y="525562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8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245</TotalTime>
  <Words>339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Правописание безударных окончаний глаголов в настоящем и будущем времени. Урок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Дом.задание.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окончаний глаголов в настоящем и будущем времени</dc:title>
  <dc:creator>admin</dc:creator>
  <cp:lastModifiedBy>DagLine</cp:lastModifiedBy>
  <cp:revision>22</cp:revision>
  <dcterms:created xsi:type="dcterms:W3CDTF">2018-04-15T15:56:31Z</dcterms:created>
  <dcterms:modified xsi:type="dcterms:W3CDTF">2020-03-26T11:27:08Z</dcterms:modified>
</cp:coreProperties>
</file>