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229A9E-7EC2-4E16-84DA-AE3483E8D91E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7BC8B6-4FE2-4C83-A083-1E136CA315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477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08060-73B7-4A57-8A42-7756EB79E2CE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441F-7C03-46CB-93C9-430DE0D070A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08060-73B7-4A57-8A42-7756EB79E2CE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441F-7C03-46CB-93C9-430DE0D070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08060-73B7-4A57-8A42-7756EB79E2CE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441F-7C03-46CB-93C9-430DE0D070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08060-73B7-4A57-8A42-7756EB79E2CE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441F-7C03-46CB-93C9-430DE0D070A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08060-73B7-4A57-8A42-7756EB79E2CE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441F-7C03-46CB-93C9-430DE0D070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08060-73B7-4A57-8A42-7756EB79E2CE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441F-7C03-46CB-93C9-430DE0D070A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08060-73B7-4A57-8A42-7756EB79E2CE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441F-7C03-46CB-93C9-430DE0D070A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08060-73B7-4A57-8A42-7756EB79E2CE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441F-7C03-46CB-93C9-430DE0D070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08060-73B7-4A57-8A42-7756EB79E2CE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441F-7C03-46CB-93C9-430DE0D070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08060-73B7-4A57-8A42-7756EB79E2CE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441F-7C03-46CB-93C9-430DE0D070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08060-73B7-4A57-8A42-7756EB79E2CE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441F-7C03-46CB-93C9-430DE0D070A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CE08060-73B7-4A57-8A42-7756EB79E2CE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B1441F-7C03-46CB-93C9-430DE0D070A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836712"/>
            <a:ext cx="7632848" cy="3168352"/>
          </a:xfrm>
        </p:spPr>
        <p:txBody>
          <a:bodyPr/>
          <a:lstStyle/>
          <a:p>
            <a:r>
              <a:rPr lang="ru-RU" sz="4000" dirty="0" smtClean="0"/>
              <a:t>Правописание безударных окончаний глаголов в настоящем и будущем времени. Урок 3</a:t>
            </a:r>
            <a:endParaRPr lang="ru-RU" sz="40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34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3768" y="116632"/>
            <a:ext cx="3024336" cy="40011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Самостоятельная работа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2649" y="521861"/>
            <a:ext cx="856895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u="sng" dirty="0">
                <a:latin typeface="Times New Roman, serif"/>
              </a:rPr>
              <a:t>I уровень-</a:t>
            </a:r>
            <a:endParaRPr lang="ru-RU" dirty="0"/>
          </a:p>
          <a:p>
            <a:pPr algn="just"/>
            <a:r>
              <a:rPr lang="ru-RU" dirty="0">
                <a:latin typeface="Times New Roman, serif"/>
              </a:rPr>
              <a:t>самый легкий, т. к. по неопределенной форме определяем спряжение и вставляем букву в окончание.</a:t>
            </a:r>
            <a:endParaRPr lang="ru-RU" dirty="0"/>
          </a:p>
          <a:p>
            <a:pPr algn="just"/>
            <a:r>
              <a:rPr lang="ru-RU" dirty="0"/>
              <a:t> </a:t>
            </a:r>
          </a:p>
          <a:p>
            <a:pPr algn="just"/>
            <a:r>
              <a:rPr lang="ru-RU" dirty="0"/>
              <a:t>   </a:t>
            </a:r>
            <a:r>
              <a:rPr lang="ru-RU" i="1" dirty="0">
                <a:latin typeface="Times New Roman, serif"/>
              </a:rPr>
              <a:t>Все мы (испытывать) </a:t>
            </a:r>
            <a:r>
              <a:rPr lang="ru-RU" i="1" dirty="0" smtClean="0">
                <a:latin typeface="Times New Roman, serif"/>
              </a:rPr>
              <a:t>испытыва</a:t>
            </a:r>
            <a:r>
              <a:rPr lang="ru-RU" i="1" dirty="0" smtClean="0">
                <a:solidFill>
                  <a:srgbClr val="FF0000"/>
                </a:solidFill>
                <a:latin typeface="Times New Roman, serif"/>
              </a:rPr>
              <a:t>е</a:t>
            </a:r>
            <a:r>
              <a:rPr lang="ru-RU" i="1" dirty="0" smtClean="0">
                <a:latin typeface="Times New Roman, serif"/>
              </a:rPr>
              <a:t>м </a:t>
            </a:r>
            <a:r>
              <a:rPr lang="ru-RU" i="1" dirty="0">
                <a:latin typeface="Times New Roman, serif"/>
              </a:rPr>
              <a:t>чувство радости при наступлении весны. Снег (сбегать) </a:t>
            </a:r>
            <a:r>
              <a:rPr lang="ru-RU" i="1" dirty="0" smtClean="0">
                <a:latin typeface="Times New Roman, serif"/>
              </a:rPr>
              <a:t>сбега</a:t>
            </a:r>
            <a:r>
              <a:rPr lang="ru-RU" i="1" dirty="0" smtClean="0">
                <a:solidFill>
                  <a:srgbClr val="FF0000"/>
                </a:solidFill>
                <a:latin typeface="Times New Roman, serif"/>
              </a:rPr>
              <a:t>е</a:t>
            </a:r>
            <a:r>
              <a:rPr lang="ru-RU" i="1" dirty="0" smtClean="0">
                <a:latin typeface="Times New Roman, serif"/>
              </a:rPr>
              <a:t>т </a:t>
            </a:r>
            <a:r>
              <a:rPr lang="ru-RU" i="1" dirty="0">
                <a:latin typeface="Times New Roman, serif"/>
              </a:rPr>
              <a:t>с полей. Солнце (обливать) </a:t>
            </a:r>
            <a:r>
              <a:rPr lang="ru-RU" i="1" dirty="0" smtClean="0">
                <a:latin typeface="Times New Roman, serif"/>
              </a:rPr>
              <a:t>облива</a:t>
            </a:r>
            <a:r>
              <a:rPr lang="ru-RU" i="1" dirty="0" smtClean="0">
                <a:solidFill>
                  <a:srgbClr val="FF0000"/>
                </a:solidFill>
                <a:latin typeface="Times New Roman, serif"/>
              </a:rPr>
              <a:t>е</a:t>
            </a:r>
            <a:r>
              <a:rPr lang="ru-RU" i="1" dirty="0" smtClean="0">
                <a:latin typeface="Times New Roman, serif"/>
              </a:rPr>
              <a:t>т </a:t>
            </a:r>
            <a:r>
              <a:rPr lang="ru-RU" i="1" dirty="0">
                <a:latin typeface="Times New Roman, serif"/>
              </a:rPr>
              <a:t>весенний лес светом. Птицы (строить) </a:t>
            </a:r>
            <a:r>
              <a:rPr lang="ru-RU" i="1" dirty="0" smtClean="0">
                <a:latin typeface="Times New Roman, serif"/>
              </a:rPr>
              <a:t>стро</a:t>
            </a:r>
            <a:r>
              <a:rPr lang="ru-RU" i="1" dirty="0" smtClean="0">
                <a:solidFill>
                  <a:srgbClr val="FF0000"/>
                </a:solidFill>
                <a:latin typeface="Times New Roman, serif"/>
              </a:rPr>
              <a:t>я</a:t>
            </a:r>
            <a:r>
              <a:rPr lang="ru-RU" i="1" dirty="0" smtClean="0">
                <a:latin typeface="Times New Roman, serif"/>
              </a:rPr>
              <a:t>т </a:t>
            </a:r>
            <a:r>
              <a:rPr lang="ru-RU" i="1" dirty="0">
                <a:latin typeface="Times New Roman, serif"/>
              </a:rPr>
              <a:t>гнёзда.</a:t>
            </a:r>
            <a:endParaRPr lang="ru-RU" dirty="0"/>
          </a:p>
          <a:p>
            <a:r>
              <a:rPr lang="ru-RU" dirty="0"/>
              <a:t> </a:t>
            </a:r>
          </a:p>
          <a:p>
            <a:pPr algn="ctr"/>
            <a:r>
              <a:rPr lang="ru-RU" u="sng" dirty="0">
                <a:latin typeface="Times New Roman, serif"/>
              </a:rPr>
              <a:t>II уровень-</a:t>
            </a:r>
            <a:endParaRPr lang="ru-RU" dirty="0"/>
          </a:p>
          <a:p>
            <a:pPr algn="just"/>
            <a:r>
              <a:rPr lang="ru-RU" dirty="0">
                <a:latin typeface="Times New Roman, serif"/>
              </a:rPr>
              <a:t>сложнее, т. к. в неопределенную форму глагол нужно поставить самим.</a:t>
            </a:r>
            <a:endParaRPr lang="ru-RU" dirty="0"/>
          </a:p>
          <a:p>
            <a:pPr algn="just"/>
            <a:r>
              <a:rPr lang="ru-RU" dirty="0"/>
              <a:t> </a:t>
            </a:r>
          </a:p>
          <a:p>
            <a:pPr algn="just"/>
            <a:r>
              <a:rPr lang="ru-RU" dirty="0"/>
              <a:t>   </a:t>
            </a:r>
            <a:r>
              <a:rPr lang="ru-RU" i="1" dirty="0">
                <a:latin typeface="Times New Roman, serif"/>
              </a:rPr>
              <a:t>Под прямыми лучами солнца </a:t>
            </a:r>
            <a:r>
              <a:rPr lang="ru-RU" i="1" dirty="0" smtClean="0">
                <a:latin typeface="Times New Roman, serif"/>
              </a:rPr>
              <a:t>та</a:t>
            </a:r>
            <a:r>
              <a:rPr lang="ru-RU" i="1" dirty="0" smtClean="0">
                <a:solidFill>
                  <a:srgbClr val="FF0000"/>
                </a:solidFill>
                <a:latin typeface="Times New Roman, serif"/>
              </a:rPr>
              <a:t>е</a:t>
            </a:r>
            <a:r>
              <a:rPr lang="ru-RU" i="1" dirty="0" smtClean="0">
                <a:latin typeface="Times New Roman, serif"/>
              </a:rPr>
              <a:t>т </a:t>
            </a:r>
            <a:r>
              <a:rPr lang="ru-RU" i="1" dirty="0">
                <a:latin typeface="Times New Roman, serif"/>
              </a:rPr>
              <a:t>снег. </a:t>
            </a:r>
            <a:r>
              <a:rPr lang="ru-RU" i="1" dirty="0" smtClean="0">
                <a:latin typeface="Times New Roman, serif"/>
              </a:rPr>
              <a:t>Ве</a:t>
            </a:r>
            <a:r>
              <a:rPr lang="ru-RU" i="1" dirty="0" smtClean="0">
                <a:solidFill>
                  <a:srgbClr val="FF0000"/>
                </a:solidFill>
                <a:latin typeface="Times New Roman, serif"/>
              </a:rPr>
              <a:t>е</a:t>
            </a:r>
            <a:r>
              <a:rPr lang="ru-RU" i="1" dirty="0" smtClean="0">
                <a:latin typeface="Times New Roman, serif"/>
              </a:rPr>
              <a:t>т </a:t>
            </a:r>
            <a:r>
              <a:rPr lang="ru-RU" i="1" dirty="0">
                <a:latin typeface="Times New Roman, serif"/>
              </a:rPr>
              <a:t>теплом. Мартовское равноденствие </a:t>
            </a:r>
            <a:r>
              <a:rPr lang="ru-RU" i="1" dirty="0" smtClean="0">
                <a:latin typeface="Times New Roman, serif"/>
              </a:rPr>
              <a:t>буд</a:t>
            </a:r>
            <a:r>
              <a:rPr lang="ru-RU" i="1" dirty="0" smtClean="0">
                <a:solidFill>
                  <a:srgbClr val="FF0000"/>
                </a:solidFill>
                <a:latin typeface="Times New Roman, serif"/>
              </a:rPr>
              <a:t>и</a:t>
            </a:r>
            <a:r>
              <a:rPr lang="ru-RU" i="1" dirty="0" smtClean="0">
                <a:latin typeface="Times New Roman, serif"/>
              </a:rPr>
              <a:t>т </a:t>
            </a:r>
            <a:r>
              <a:rPr lang="ru-RU" i="1" dirty="0">
                <a:latin typeface="Times New Roman, serif"/>
              </a:rPr>
              <a:t>природу. Ему </a:t>
            </a:r>
            <a:r>
              <a:rPr lang="ru-RU" i="1" dirty="0" smtClean="0">
                <a:latin typeface="Times New Roman, serif"/>
              </a:rPr>
              <a:t>втор</a:t>
            </a:r>
            <a:r>
              <a:rPr lang="ru-RU" i="1" dirty="0" smtClean="0">
                <a:solidFill>
                  <a:srgbClr val="FF0000"/>
                </a:solidFill>
                <a:latin typeface="Times New Roman, serif"/>
              </a:rPr>
              <a:t>и</a:t>
            </a:r>
            <a:r>
              <a:rPr lang="ru-RU" i="1" dirty="0" smtClean="0">
                <a:latin typeface="Times New Roman, serif"/>
              </a:rPr>
              <a:t>т </a:t>
            </a:r>
            <a:r>
              <a:rPr lang="ru-RU" i="1" dirty="0">
                <a:latin typeface="Times New Roman, serif"/>
              </a:rPr>
              <a:t>ручей. Скоро высоко в небе </a:t>
            </a:r>
            <a:r>
              <a:rPr lang="ru-RU" i="1" dirty="0" smtClean="0">
                <a:latin typeface="Times New Roman, serif"/>
              </a:rPr>
              <a:t>повисн</a:t>
            </a:r>
            <a:r>
              <a:rPr lang="ru-RU" i="1" dirty="0" smtClean="0">
                <a:solidFill>
                  <a:srgbClr val="FF0000"/>
                </a:solidFill>
                <a:latin typeface="Times New Roman, serif"/>
              </a:rPr>
              <a:t>е</a:t>
            </a:r>
            <a:r>
              <a:rPr lang="ru-RU" i="1" dirty="0" smtClean="0">
                <a:latin typeface="Times New Roman, serif"/>
              </a:rPr>
              <a:t>т </a:t>
            </a:r>
            <a:r>
              <a:rPr lang="ru-RU" i="1" dirty="0">
                <a:latin typeface="Times New Roman, serif"/>
              </a:rPr>
              <a:t>жаворонок. Его сразу не заметишь, но песня его любого </a:t>
            </a:r>
            <a:r>
              <a:rPr lang="ru-RU" i="1" dirty="0" smtClean="0">
                <a:latin typeface="Times New Roman, serif"/>
              </a:rPr>
              <a:t>останов</a:t>
            </a:r>
            <a:r>
              <a:rPr lang="ru-RU" i="1" dirty="0" smtClean="0">
                <a:solidFill>
                  <a:srgbClr val="FF0000"/>
                </a:solidFill>
                <a:latin typeface="Times New Roman, serif"/>
              </a:rPr>
              <a:t>и</a:t>
            </a:r>
            <a:r>
              <a:rPr lang="ru-RU" i="1" dirty="0" smtClean="0">
                <a:latin typeface="Times New Roman, serif"/>
              </a:rPr>
              <a:t>т</a:t>
            </a:r>
            <a:r>
              <a:rPr lang="ru-RU" i="1" dirty="0">
                <a:latin typeface="Times New Roman, serif"/>
              </a:rPr>
              <a:t>.</a:t>
            </a:r>
            <a:endParaRPr lang="ru-RU" dirty="0"/>
          </a:p>
          <a:p>
            <a:pPr algn="just"/>
            <a:r>
              <a:rPr lang="ru-RU" dirty="0"/>
              <a:t> </a:t>
            </a:r>
          </a:p>
          <a:p>
            <a:pPr algn="ctr"/>
            <a:r>
              <a:rPr lang="ru-RU" u="sng" dirty="0">
                <a:latin typeface="Times New Roman, serif"/>
              </a:rPr>
              <a:t>III уровень-</a:t>
            </a:r>
            <a:endParaRPr lang="ru-RU" dirty="0"/>
          </a:p>
          <a:p>
            <a:r>
              <a:rPr lang="ru-RU" dirty="0">
                <a:latin typeface="Times New Roman, serif"/>
              </a:rPr>
              <a:t>еще более сложный, т. к. в нем  встречаются глаголы-исключения.</a:t>
            </a:r>
            <a:endParaRPr lang="ru-RU" dirty="0"/>
          </a:p>
          <a:p>
            <a:r>
              <a:rPr lang="ru-RU" dirty="0"/>
              <a:t> </a:t>
            </a:r>
          </a:p>
          <a:p>
            <a:pPr algn="just"/>
            <a:r>
              <a:rPr lang="ru-RU" dirty="0"/>
              <a:t>   </a:t>
            </a:r>
            <a:r>
              <a:rPr lang="ru-RU" i="1" dirty="0" smtClean="0">
                <a:latin typeface="Times New Roman, serif"/>
              </a:rPr>
              <a:t>Смотр</a:t>
            </a:r>
            <a:r>
              <a:rPr lang="ru-RU" i="1" dirty="0" smtClean="0">
                <a:solidFill>
                  <a:srgbClr val="FF0000"/>
                </a:solidFill>
                <a:latin typeface="Times New Roman, serif"/>
              </a:rPr>
              <a:t>и</a:t>
            </a:r>
            <a:r>
              <a:rPr lang="ru-RU" i="1" dirty="0" smtClean="0">
                <a:latin typeface="Times New Roman, serif"/>
              </a:rPr>
              <a:t>шь </a:t>
            </a:r>
            <a:r>
              <a:rPr lang="ru-RU" i="1" dirty="0">
                <a:latin typeface="Times New Roman, serif"/>
              </a:rPr>
              <a:t>на прозрачный лёд и </a:t>
            </a:r>
            <a:r>
              <a:rPr lang="ru-RU" i="1" dirty="0" smtClean="0">
                <a:latin typeface="Times New Roman, serif"/>
              </a:rPr>
              <a:t>вид</a:t>
            </a:r>
            <a:r>
              <a:rPr lang="ru-RU" i="1" dirty="0" smtClean="0">
                <a:solidFill>
                  <a:srgbClr val="FF0000"/>
                </a:solidFill>
                <a:latin typeface="Times New Roman, serif"/>
              </a:rPr>
              <a:t>и</a:t>
            </a:r>
            <a:r>
              <a:rPr lang="ru-RU" i="1" dirty="0" smtClean="0">
                <a:latin typeface="Times New Roman, serif"/>
              </a:rPr>
              <a:t>шь</a:t>
            </a:r>
            <a:r>
              <a:rPr lang="ru-RU" i="1" dirty="0">
                <a:latin typeface="Times New Roman, serif"/>
              </a:rPr>
              <a:t>, как под этим льдом ручей </a:t>
            </a:r>
            <a:r>
              <a:rPr lang="ru-RU" i="1" dirty="0" smtClean="0">
                <a:latin typeface="Times New Roman, serif"/>
              </a:rPr>
              <a:t>гон</a:t>
            </a:r>
            <a:r>
              <a:rPr lang="ru-RU" i="1" dirty="0" smtClean="0">
                <a:solidFill>
                  <a:srgbClr val="FF0000"/>
                </a:solidFill>
                <a:latin typeface="Times New Roman, serif"/>
              </a:rPr>
              <a:t>и</a:t>
            </a:r>
            <a:r>
              <a:rPr lang="ru-RU" i="1" dirty="0" smtClean="0">
                <a:latin typeface="Times New Roman, serif"/>
              </a:rPr>
              <a:t>т </a:t>
            </a:r>
            <a:r>
              <a:rPr lang="ru-RU" i="1" dirty="0">
                <a:latin typeface="Times New Roman, serif"/>
              </a:rPr>
              <a:t>огромное стадо пузырей. Вот он </a:t>
            </a:r>
            <a:r>
              <a:rPr lang="ru-RU" i="1" dirty="0" smtClean="0">
                <a:latin typeface="Times New Roman, serif"/>
              </a:rPr>
              <a:t>выгоня</a:t>
            </a:r>
            <a:r>
              <a:rPr lang="ru-RU" i="1" dirty="0" smtClean="0">
                <a:solidFill>
                  <a:srgbClr val="FF0000"/>
                </a:solidFill>
                <a:latin typeface="Times New Roman, serif"/>
              </a:rPr>
              <a:t>е</a:t>
            </a:r>
            <a:r>
              <a:rPr lang="ru-RU" i="1" dirty="0" smtClean="0">
                <a:latin typeface="Times New Roman, serif"/>
              </a:rPr>
              <a:t>т </a:t>
            </a:r>
            <a:r>
              <a:rPr lang="ru-RU" i="1" dirty="0">
                <a:latin typeface="Times New Roman, serif"/>
              </a:rPr>
              <a:t>их на открытую воду и мчит вперёд, </a:t>
            </a:r>
            <a:r>
              <a:rPr lang="ru-RU" i="1" dirty="0" smtClean="0">
                <a:latin typeface="Times New Roman, serif"/>
              </a:rPr>
              <a:t>тороп</a:t>
            </a:r>
            <a:r>
              <a:rPr lang="ru-RU" i="1" dirty="0" smtClean="0">
                <a:solidFill>
                  <a:srgbClr val="FF0000"/>
                </a:solidFill>
                <a:latin typeface="Times New Roman, serif"/>
              </a:rPr>
              <a:t>и</a:t>
            </a:r>
            <a:r>
              <a:rPr lang="ru-RU" i="1" dirty="0" smtClean="0">
                <a:latin typeface="Times New Roman, serif"/>
              </a:rPr>
              <a:t>тся </a:t>
            </a:r>
            <a:r>
              <a:rPr lang="ru-RU" i="1" dirty="0">
                <a:latin typeface="Times New Roman, serif"/>
              </a:rPr>
              <a:t>согнать их в одно место.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558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Упр. 205 стр.100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Дом.задание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9944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32656"/>
            <a:ext cx="8136904" cy="626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73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60648"/>
            <a:ext cx="6480720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Спишите. Вставьте пропущенные буквы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1484784"/>
            <a:ext cx="691276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Ты, в  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лна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моя, в  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лна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гульлива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в   льна;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Плещ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ты, куда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захоч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,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 м   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рские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камни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точ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,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       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г ты з  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Подыма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корабли...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35696" y="1772816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27984" y="1772816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07411" y="2348880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07704" y="2989151"/>
            <a:ext cx="13724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ешь 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40152" y="2980333"/>
            <a:ext cx="12832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ешь</a:t>
            </a: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907704" y="3573016"/>
            <a:ext cx="432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64681" y="3573016"/>
            <a:ext cx="1227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ишь</a:t>
            </a: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475656" y="4210940"/>
            <a:ext cx="118333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ишь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03848" y="4217349"/>
            <a:ext cx="4122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778146" y="4217349"/>
            <a:ext cx="4122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428039" y="4838869"/>
            <a:ext cx="11160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ешь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501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0" grpId="0"/>
      <p:bldP spid="11" grpId="0"/>
      <p:bldP spid="12" grpId="0"/>
      <p:bldP spid="13" grpId="0"/>
      <p:bldP spid="15" grpId="0"/>
      <p:bldP spid="17" grpId="0"/>
      <p:bldP spid="19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4881" y="116632"/>
            <a:ext cx="8208912" cy="104361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Спишите, раскройте скобки, вставьте пропущенные буквы.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7524" y="1916832"/>
            <a:ext cx="8748972" cy="3662541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Взгл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ни 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   </a:t>
            </a:r>
            <a:r>
              <a:rPr 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цв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ток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и </a:t>
            </a:r>
            <a:r>
              <a:rPr 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согре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</a:t>
            </a:r>
            <a:r>
              <a:rPr 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тся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сер  </a:t>
            </a:r>
            <a:r>
              <a:rPr 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це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Был бы лес, 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  л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 и </a:t>
            </a:r>
            <a:r>
              <a:rPr 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прил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</a:t>
            </a:r>
            <a:r>
              <a:rPr 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тят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3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   </a:t>
            </a:r>
            <a:r>
              <a:rPr lang="ru-RU" sz="3600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льшое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дер   во и   от   со  </a:t>
            </a:r>
            <a:r>
              <a:rPr 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нца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и от ливня </a:t>
            </a:r>
            <a:r>
              <a:rPr 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укро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т.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Кто землю </a:t>
            </a:r>
            <a:r>
              <a:rPr 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леле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т- того з   мля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ж  </a:t>
            </a:r>
            <a:r>
              <a:rPr 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ле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т.</a:t>
            </a:r>
            <a:endParaRPr lang="ru-RU" sz="3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31640" y="1945043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я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268327" y="213285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(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788953" y="1911472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788953" y="209613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572652" y="1957638"/>
            <a:ext cx="3898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119030" y="1963398"/>
            <a:ext cx="432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693443" y="1936936"/>
            <a:ext cx="4187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2909772" y="2708920"/>
            <a:ext cx="372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3389353" y="2708920"/>
            <a:ext cx="4669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856263" y="2708919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6804248" y="1340768"/>
            <a:ext cx="360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846601" y="2708919"/>
            <a:ext cx="4283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ь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5376904" y="2708918"/>
            <a:ext cx="432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611560" y="3424936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</a:t>
            </a: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935971" y="3439260"/>
            <a:ext cx="3898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4243909" y="3502749"/>
            <a:ext cx="317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794045" y="3502748"/>
            <a:ext cx="3385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5561657" y="3463870"/>
            <a:ext cx="432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7015197" y="3502749"/>
            <a:ext cx="3385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7441678" y="3502749"/>
            <a:ext cx="3385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1193818" y="4141234"/>
            <a:ext cx="3898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</a:t>
            </a: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4859048" y="4110201"/>
            <a:ext cx="3898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6750096" y="4071267"/>
            <a:ext cx="414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</a:t>
            </a:r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720021" y="4867217"/>
            <a:ext cx="432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</a:t>
            </a:r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1419434" y="4869160"/>
            <a:ext cx="3898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3020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  <p:bldP spid="12" grpId="0"/>
      <p:bldP spid="14" grpId="0"/>
      <p:bldP spid="15" grpId="0"/>
      <p:bldP spid="16" grpId="0"/>
      <p:bldP spid="17" grpId="0"/>
      <p:bldP spid="20" grpId="0"/>
      <p:bldP spid="21" grpId="0"/>
      <p:bldP spid="23" grpId="0"/>
      <p:bldP spid="25" grpId="0"/>
      <p:bldP spid="26" grpId="0"/>
      <p:bldP spid="28" grpId="0"/>
      <p:bldP spid="30" grpId="0"/>
      <p:bldP spid="32" grpId="0"/>
      <p:bldP spid="34" grpId="0"/>
      <p:bldP spid="36" grpId="0"/>
      <p:bldP spid="38" grpId="0"/>
      <p:bldP spid="39" grpId="0"/>
      <p:bldP spid="40" grpId="0"/>
      <p:bldP spid="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332656"/>
            <a:ext cx="6624736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пословицу. Объясните орфограммы.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1268760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Дождик вымочит, а солнышко высушит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2767281"/>
            <a:ext cx="89289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Дождик вымочит, а солнышко </a:t>
            </a: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высушит.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2772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23728" y="404664"/>
            <a:ext cx="3384376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Динамическая пауза.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5696" y="2060848"/>
            <a:ext cx="482453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подняться, потянуться,</a:t>
            </a:r>
          </a:p>
          <a:p>
            <a:pPr>
              <a:lnSpc>
                <a:spcPct val="10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- нагнуться, разогнуться,</a:t>
            </a:r>
          </a:p>
          <a:p>
            <a:pPr>
              <a:lnSpc>
                <a:spcPct val="10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 - в ладоши три хлопка,</a:t>
            </a:r>
          </a:p>
          <a:p>
            <a:pPr>
              <a:lnSpc>
                <a:spcPct val="10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Головою три кивка.</a:t>
            </a:r>
          </a:p>
          <a:p>
            <a:pPr>
              <a:lnSpc>
                <a:spcPct val="10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четыре - руки шире,</a:t>
            </a:r>
          </a:p>
          <a:p>
            <a:pPr>
              <a:lnSpc>
                <a:spcPct val="10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Пять - руками помахать,</a:t>
            </a:r>
          </a:p>
          <a:p>
            <a:pPr>
              <a:lnSpc>
                <a:spcPct val="10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Шесть - на место тихо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сесть.</a:t>
            </a:r>
            <a:endParaRPr lang="ru-RU" sz="2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8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3832" y="44624"/>
            <a:ext cx="8424936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effectLst/>
                <a:latin typeface="Times New Roman"/>
                <a:ea typeface="Calibri"/>
              </a:rPr>
              <a:t>Работаем в </a:t>
            </a:r>
            <a:r>
              <a:rPr lang="ru-RU" sz="2400" u="sng" dirty="0" smtClean="0">
                <a:effectLst/>
                <a:latin typeface="Times New Roman"/>
                <a:ea typeface="Calibri"/>
              </a:rPr>
              <a:t>парах.  </a:t>
            </a:r>
            <a:r>
              <a:rPr lang="ru-RU" sz="2400" dirty="0" smtClean="0">
                <a:effectLst/>
                <a:latin typeface="Times New Roman"/>
                <a:ea typeface="Calibri"/>
              </a:rPr>
              <a:t>Вспомните глаголы из физкультминутки. Запишем в столбик. Измените  данные глаголы, поставив их  форму 3 лица </a:t>
            </a:r>
            <a:r>
              <a:rPr lang="ru-RU" sz="2400" dirty="0" err="1" smtClean="0">
                <a:effectLst/>
                <a:latin typeface="Times New Roman"/>
                <a:ea typeface="Calibri"/>
              </a:rPr>
              <a:t>ед.ч</a:t>
            </a:r>
            <a:r>
              <a:rPr lang="ru-RU" sz="2400" dirty="0" smtClean="0">
                <a:effectLst/>
                <a:latin typeface="Times New Roman"/>
                <a:ea typeface="Calibri"/>
              </a:rPr>
              <a:t>. Запишите в тетрадь. </a:t>
            </a:r>
            <a:endParaRPr lang="ru-RU" sz="24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5943155"/>
              </p:ext>
            </p:extLst>
          </p:nvPr>
        </p:nvGraphicFramePr>
        <p:xfrm>
          <a:off x="339503" y="1556792"/>
          <a:ext cx="8424936" cy="4752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/>
                <a:gridCol w="4212468"/>
              </a:tblGrid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подняться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kumimoji="0" lang="ru-RU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потянуться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kumimoji="0" lang="ru-RU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нагнуться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разогнуться</a:t>
                      </a:r>
                      <a:endParaRPr kumimoji="0" lang="ru-RU" sz="3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помахать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kumimoji="0" lang="ru-RU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сесть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04048" y="1628800"/>
            <a:ext cx="2304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подним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4048" y="2490420"/>
            <a:ext cx="21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потян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20798" y="3284984"/>
            <a:ext cx="1821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нагн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ёт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51994" y="4005064"/>
            <a:ext cx="20643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разогн</a:t>
            </a:r>
            <a:r>
              <a:rPr lang="ru-RU" sz="3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ёт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endParaRPr lang="ru-RU" sz="32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60870" y="4797152"/>
            <a:ext cx="17417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помаш</a:t>
            </a:r>
            <a:r>
              <a:rPr lang="ru-RU" sz="3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</a:t>
            </a:r>
            <a:endParaRPr lang="ru-RU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932040" y="5661248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сяд</a:t>
            </a:r>
            <a:r>
              <a:rPr lang="ru-RU" sz="3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105634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88640"/>
            <a:ext cx="8928992" cy="101566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каких глаголах пишется в безударных окончаниях пишется буква </a:t>
            </a:r>
            <a:r>
              <a:rPr lang="ru-RU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1484784"/>
            <a:ext cx="8856984" cy="10156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ru-RU" sz="3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глаголах </a:t>
            </a:r>
            <a:r>
              <a:rPr lang="en-US" sz="3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3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спряжения в </a:t>
            </a:r>
            <a:r>
              <a:rPr lang="ru-RU" sz="3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безударных окончаниях пишется буква </a:t>
            </a:r>
            <a:r>
              <a:rPr lang="ru-RU" sz="3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3789040"/>
            <a:ext cx="8856984" cy="1015663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3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каких глаголах пишется в безударных окончаниях пишется буква </a:t>
            </a:r>
            <a:r>
              <a:rPr lang="ru-RU" sz="30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3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3358" y="5373216"/>
            <a:ext cx="8813138" cy="10156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ru-RU" sz="3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глаголах </a:t>
            </a:r>
            <a:r>
              <a:rPr lang="en-US" sz="3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3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спряжения в безударных окончаниях пишется буква </a:t>
            </a:r>
            <a:r>
              <a:rPr lang="ru-RU" sz="3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3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146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332656"/>
            <a:ext cx="2160240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урока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4573" y="1196752"/>
            <a:ext cx="8280920" cy="95410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Поупражняться в правописании безударных личных окончаний глаголов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0577" y="3068960"/>
            <a:ext cx="8208912" cy="95410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Учиться распознавать спряжение глаголов по неопределённой форме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4573" y="4849996"/>
            <a:ext cx="8208911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Учиться правильно ставить вопросы к глаголам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84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214955"/>
              </p:ext>
            </p:extLst>
          </p:nvPr>
        </p:nvGraphicFramePr>
        <p:xfrm>
          <a:off x="179511" y="260648"/>
          <a:ext cx="8784978" cy="6376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326"/>
                <a:gridCol w="2928326"/>
                <a:gridCol w="2928326"/>
              </a:tblGrid>
              <a:tr h="1296144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Глаголы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спряжения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Глаголы </a:t>
                      </a: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спряжения</a:t>
                      </a:r>
                      <a:endParaRPr kumimoji="0" lang="ru-RU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Глаголы-исключения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спряжения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886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64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5978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5978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608150" y="1772925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верт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07904" y="1772816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подар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6095" y="1772816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свяж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2549233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угоща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41096" y="2636912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услыш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96218" y="2548344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груз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72200" y="3512740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вытерп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01698" y="4454778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посмотр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91209" y="3479685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3376" y="3455422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раскол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91209" y="4447764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кле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1560" y="4450939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спряга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5576" y="5255622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маш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3376" y="6021288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пиш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41096" y="5255622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прогон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480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245</TotalTime>
  <Words>339</Words>
  <Application>Microsoft Office PowerPoint</Application>
  <PresentationFormat>Экран (4:3)</PresentationFormat>
  <Paragraphs>109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Воздушный поток</vt:lpstr>
      <vt:lpstr>Правописание безударных окончаний глаголов в настоящем и будущем времени. Урок 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Дом.задание.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Правописание безударных окончаний глаголов в настоящем и будущем времени</dc:title>
  <dc:creator>admin</dc:creator>
  <cp:lastModifiedBy>DagLine</cp:lastModifiedBy>
  <cp:revision>22</cp:revision>
  <dcterms:created xsi:type="dcterms:W3CDTF">2018-04-15T15:56:31Z</dcterms:created>
  <dcterms:modified xsi:type="dcterms:W3CDTF">2020-03-26T11:27:08Z</dcterms:modified>
</cp:coreProperties>
</file>