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05" r:id="rId3"/>
    <p:sldId id="304" r:id="rId4"/>
    <p:sldId id="306" r:id="rId5"/>
    <p:sldId id="307" r:id="rId6"/>
    <p:sldId id="308" r:id="rId7"/>
    <p:sldId id="268" r:id="rId8"/>
    <p:sldId id="323" r:id="rId9"/>
    <p:sldId id="269" r:id="rId10"/>
    <p:sldId id="270" r:id="rId11"/>
    <p:sldId id="324" r:id="rId12"/>
    <p:sldId id="311" r:id="rId13"/>
    <p:sldId id="312" r:id="rId14"/>
    <p:sldId id="325" r:id="rId15"/>
    <p:sldId id="258" r:id="rId16"/>
    <p:sldId id="262" r:id="rId17"/>
    <p:sldId id="326" r:id="rId18"/>
    <p:sldId id="259" r:id="rId19"/>
    <p:sldId id="327" r:id="rId20"/>
    <p:sldId id="336" r:id="rId21"/>
    <p:sldId id="333" r:id="rId22"/>
    <p:sldId id="316" r:id="rId23"/>
    <p:sldId id="278" r:id="rId24"/>
    <p:sldId id="313" r:id="rId25"/>
    <p:sldId id="283" r:id="rId26"/>
    <p:sldId id="285" r:id="rId27"/>
    <p:sldId id="317" r:id="rId28"/>
    <p:sldId id="286" r:id="rId29"/>
    <p:sldId id="318" r:id="rId30"/>
    <p:sldId id="338" r:id="rId31"/>
    <p:sldId id="320" r:id="rId32"/>
    <p:sldId id="329" r:id="rId33"/>
    <p:sldId id="330" r:id="rId34"/>
    <p:sldId id="331" r:id="rId35"/>
    <p:sldId id="32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00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87" d="100"/>
          <a:sy n="87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9E993-DFE5-4F9D-A772-0F940D96F41E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B1C05-F7BE-4819-A5D4-8F1382E0B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3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1C05-F7BE-4819-A5D4-8F1382E0BF7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2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83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3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8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7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3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4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2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5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4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5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1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7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4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9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7348" y="932754"/>
            <a:ext cx="3596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i="1" dirty="0" err="1" smtClean="0"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hotel</a:t>
            </a:r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4400" b="1" i="1" dirty="0">
              <a:solidFill>
                <a:schemeClr val="bg1"/>
              </a:solidFill>
              <a:effectLst>
                <a:glow rad="228600">
                  <a:srgbClr val="CC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35171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" y="791988"/>
            <a:ext cx="3038153" cy="270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643182"/>
            <a:ext cx="2897480" cy="2683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55" y="3644867"/>
            <a:ext cx="3593557" cy="26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6. Connect the appropriate expressions, then listen to the record and check up your answers.</a:t>
            </a:r>
            <a:endParaRPr lang="ru-RU" sz="3200" b="1" i="1" dirty="0">
              <a:solidFill>
                <a:schemeClr val="bg1"/>
              </a:solidFill>
              <a:effectLst>
                <a:glow rad="190500">
                  <a:srgbClr val="CC0000">
                    <a:alpha val="7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9" y="1104563"/>
            <a:ext cx="8796042" cy="57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6. Connect the appropriate expressions, then listen to the record and check up your answers.</a:t>
            </a:r>
            <a:endParaRPr lang="ru-RU" sz="3200" b="1" i="1" dirty="0">
              <a:solidFill>
                <a:schemeClr val="bg1"/>
              </a:solidFill>
              <a:effectLst>
                <a:glow rad="190500">
                  <a:srgbClr val="CC0000">
                    <a:alpha val="7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9" y="1104563"/>
            <a:ext cx="8796042" cy="5753437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000100" y="1643050"/>
            <a:ext cx="1643074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28728" y="2857496"/>
            <a:ext cx="1214446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214414" y="3214686"/>
            <a:ext cx="14287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071538" y="2428868"/>
            <a:ext cx="1500198" cy="12144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071538" y="2000240"/>
            <a:ext cx="1571636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214414" y="2857496"/>
            <a:ext cx="1357322" cy="1143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142976" y="1214422"/>
            <a:ext cx="1500198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7431"/>
            <a:ext cx="6840760" cy="51305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90498"/>
            <a:ext cx="48205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54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check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Listening</a:t>
            </a:r>
            <a:endParaRPr lang="ru-RU" sz="5400" b="1" i="1" dirty="0">
              <a:solidFill>
                <a:schemeClr val="bg1"/>
              </a:solidFill>
              <a:effectLst>
                <a:glow rad="190500">
                  <a:srgbClr val="CC0000">
                    <a:alpha val="9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6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1. Listen to the dialogue and note </a:t>
            </a:r>
            <a:endParaRPr lang="en-US" sz="3600" b="1" i="1" dirty="0" smtClean="0">
              <a:solidFill>
                <a:schemeClr val="bg1"/>
              </a:solidFill>
              <a:effectLst>
                <a:glow rad="177800">
                  <a:srgbClr val="CC0000">
                    <a:alpha val="8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true sentences.</a:t>
            </a:r>
            <a:endParaRPr lang="ru-RU" sz="3600" b="1" i="1" dirty="0">
              <a:solidFill>
                <a:schemeClr val="bg1"/>
              </a:solidFill>
              <a:effectLst>
                <a:glow rad="177800">
                  <a:srgbClr val="CC0000">
                    <a:alpha val="8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931"/>
            <a:ext cx="8720242" cy="350720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15866"/>
              </p:ext>
            </p:extLst>
          </p:nvPr>
        </p:nvGraphicFramePr>
        <p:xfrm>
          <a:off x="8712390" y="1694930"/>
          <a:ext cx="311696" cy="350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96"/>
              </a:tblGrid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6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95488"/>
              </p:ext>
            </p:extLst>
          </p:nvPr>
        </p:nvGraphicFramePr>
        <p:xfrm>
          <a:off x="0" y="1694931"/>
          <a:ext cx="8720242" cy="350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0242"/>
              </a:tblGrid>
              <a:tr h="35072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81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1. Listen to the dialogue and note </a:t>
            </a:r>
            <a:endParaRPr lang="en-US" sz="3600" b="1" i="1" dirty="0" smtClean="0">
              <a:solidFill>
                <a:schemeClr val="bg1"/>
              </a:solidFill>
              <a:effectLst>
                <a:glow rad="177800">
                  <a:srgbClr val="CC0000">
                    <a:alpha val="8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true sentences.</a:t>
            </a:r>
            <a:endParaRPr lang="ru-RU" sz="3600" b="1" i="1" dirty="0">
              <a:solidFill>
                <a:schemeClr val="bg1"/>
              </a:solidFill>
              <a:effectLst>
                <a:glow rad="177800">
                  <a:srgbClr val="CC0000">
                    <a:alpha val="8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931"/>
            <a:ext cx="8720242" cy="350720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15866"/>
              </p:ext>
            </p:extLst>
          </p:nvPr>
        </p:nvGraphicFramePr>
        <p:xfrm>
          <a:off x="8712390" y="1694930"/>
          <a:ext cx="311696" cy="350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96"/>
              </a:tblGrid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6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95488"/>
              </p:ext>
            </p:extLst>
          </p:nvPr>
        </p:nvGraphicFramePr>
        <p:xfrm>
          <a:off x="0" y="1694931"/>
          <a:ext cx="8720242" cy="350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0242"/>
              </a:tblGrid>
              <a:tr h="35072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5008" y="171448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Calibri"/>
              </a:rPr>
              <a:t>√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Calibri"/>
              </a:rPr>
              <a:t>√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0719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Calibri"/>
              </a:rPr>
              <a:t>√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8" y="471488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Calibri"/>
              </a:rPr>
              <a:t>√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715404" y="1714488"/>
            <a:ext cx="42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Calibri"/>
              </a:rPr>
              <a:t>√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715404" y="2285992"/>
            <a:ext cx="42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Calibri"/>
              </a:rPr>
              <a:t>√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8715404" y="3429000"/>
            <a:ext cx="42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Calibri"/>
              </a:rPr>
              <a:t>√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1881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9145756" cy="5436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4245" y="-1"/>
            <a:ext cx="9325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2.Listen to </a:t>
            </a:r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dialogue again and read the separate remarks.</a:t>
            </a:r>
            <a:endParaRPr lang="ru-RU" sz="3600" b="1" i="1" dirty="0">
              <a:solidFill>
                <a:schemeClr val="bg1"/>
              </a:solidFill>
              <a:effectLst>
                <a:glow rad="177800">
                  <a:srgbClr val="CC0000">
                    <a:alpha val="8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7" y="1128630"/>
            <a:ext cx="9151420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109" y="116632"/>
            <a:ext cx="768832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4.Listen </a:t>
            </a:r>
            <a:r>
              <a:rPr lang="en-US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dialogue again, insert the </a:t>
            </a:r>
            <a:endParaRPr lang="en-US" sz="2800" b="1" i="1" dirty="0" smtClean="0">
              <a:solidFill>
                <a:schemeClr val="bg1"/>
              </a:solidFill>
              <a:effectLst>
                <a:glow rad="190500">
                  <a:srgbClr val="CC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missing </a:t>
            </a:r>
            <a:r>
              <a:rPr lang="en-US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 in the text from the table.</a:t>
            </a:r>
            <a:endParaRPr lang="ru-RU" sz="2800" b="1" i="1" dirty="0">
              <a:solidFill>
                <a:schemeClr val="bg1"/>
              </a:solidFill>
              <a:effectLst>
                <a:glow rad="190500">
                  <a:srgbClr val="CC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0" y="1124744"/>
            <a:ext cx="915142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7" y="1128630"/>
            <a:ext cx="9151420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109" y="116632"/>
            <a:ext cx="768832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4.Listen </a:t>
            </a:r>
            <a:r>
              <a:rPr lang="en-US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dialogue again, insert the </a:t>
            </a:r>
            <a:endParaRPr lang="en-US" sz="2800" b="1" i="1" dirty="0" smtClean="0">
              <a:solidFill>
                <a:schemeClr val="bg1"/>
              </a:solidFill>
              <a:effectLst>
                <a:glow rad="190500">
                  <a:srgbClr val="CC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missing </a:t>
            </a:r>
            <a:r>
              <a:rPr lang="en-US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 in the text from the table.</a:t>
            </a:r>
            <a:endParaRPr lang="ru-RU" sz="2800" b="1" i="1" dirty="0">
              <a:solidFill>
                <a:schemeClr val="bg1"/>
              </a:solidFill>
              <a:effectLst>
                <a:glow rad="190500">
                  <a:srgbClr val="CC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51420" cy="5733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0" y="3143248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857628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bath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4572008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night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49291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61810" y="5572140"/>
            <a:ext cx="1214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fill in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2562" y="6170271"/>
            <a:ext cx="1817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room </a:t>
            </a:r>
          </a:p>
          <a:p>
            <a:pPr algn="ctr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929198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ncluding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2" y="1114014"/>
            <a:ext cx="8564367" cy="5771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14" y="-126687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7.Listen to the dialogue and put in the text true information.</a:t>
            </a:r>
            <a:endParaRPr lang="ru-RU" sz="4000" b="1" i="1" dirty="0">
              <a:solidFill>
                <a:schemeClr val="bg1"/>
              </a:solidFill>
              <a:effectLst>
                <a:glow rad="177800">
                  <a:srgbClr val="CC0000">
                    <a:alpha val="9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8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2" y="1114014"/>
            <a:ext cx="8564367" cy="5771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14" y="-126687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7. Listen to the dialogue and put in the text true information.</a:t>
            </a:r>
            <a:endParaRPr lang="ru-RU" sz="4000" b="1" i="1" dirty="0">
              <a:solidFill>
                <a:schemeClr val="bg1"/>
              </a:solidFill>
              <a:effectLst>
                <a:glow rad="177800">
                  <a:srgbClr val="CC0000">
                    <a:alpha val="9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286124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423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286124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457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3643314"/>
            <a:ext cx="16123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28th March</a:t>
            </a:r>
            <a:endParaRPr lang="ru-RU" sz="19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929066"/>
            <a:ext cx="1275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April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4572008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£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660" y="4857760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£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480</a:t>
            </a:r>
            <a:endParaRPr lang="ru-RU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8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984776" cy="449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289689"/>
            <a:ext cx="5832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7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Staying in a </a:t>
            </a:r>
            <a:r>
              <a:rPr lang="en-US" sz="60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7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hotel</a:t>
            </a: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7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ru-RU" sz="6000" b="1" i="1" dirty="0">
              <a:solidFill>
                <a:schemeClr val="bg1"/>
              </a:solidFill>
              <a:effectLst>
                <a:glow rad="177800">
                  <a:srgbClr val="CC0000">
                    <a:alpha val="7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2276872"/>
            <a:ext cx="8836702" cy="2788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51" y="332656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4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4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4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4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ordinal numerals, listen and repeat.</a:t>
            </a:r>
            <a:endParaRPr lang="ru-RU" sz="4400" b="1" i="1" dirty="0">
              <a:solidFill>
                <a:schemeClr val="bg1"/>
              </a:solidFill>
              <a:effectLst>
                <a:glow rad="177800">
                  <a:srgbClr val="CC0000">
                    <a:alpha val="84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65" y="2996952"/>
            <a:ext cx="9235165" cy="1900641"/>
          </a:xfrm>
        </p:spPr>
      </p:pic>
      <p:sp>
        <p:nvSpPr>
          <p:cNvPr id="6" name="Прямоугольник 5"/>
          <p:cNvSpPr/>
          <p:nvPr/>
        </p:nvSpPr>
        <p:spPr>
          <a:xfrm>
            <a:off x="662741" y="58109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6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6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7.Read </a:t>
            </a:r>
            <a:r>
              <a:rPr lang="en-US" sz="48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6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dates, listen to the record and repeat.</a:t>
            </a:r>
            <a:endParaRPr lang="ru-RU" sz="4800" b="1" i="1" dirty="0">
              <a:solidFill>
                <a:schemeClr val="bg1"/>
              </a:solidFill>
              <a:effectLst>
                <a:glow rad="177800">
                  <a:srgbClr val="CC0000">
                    <a:alpha val="86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992888" cy="66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3"/>
            <a:ext cx="8280920" cy="6121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260648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Grammar: Modal verbs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162373"/>
            <a:ext cx="8547315" cy="56956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236332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ru-RU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Дополнить </a:t>
            </a:r>
            <a:r>
              <a:rPr lang="ru-RU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предложение выражением: </a:t>
            </a:r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I</a:t>
            </a:r>
            <a:r>
              <a:rPr lang="ru-RU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</a:t>
            </a:r>
            <a:r>
              <a:rPr lang="ru-RU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7544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5587"/>
            <a:ext cx="8712968" cy="5972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60" y="-9939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Попросить </a:t>
            </a:r>
            <a:r>
              <a:rPr lang="ru-RU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следующие вещи, употребляя выражение: </a:t>
            </a:r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I </a:t>
            </a:r>
            <a:r>
              <a:rPr lang="ru-RU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</a:t>
            </a:r>
            <a:r>
              <a:rPr lang="ru-RU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6480"/>
            <a:ext cx="6987277" cy="5971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4538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ru-RU" sz="28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Посмотрев на рисунки, дополнить предложение глаголом: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mustn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needn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ru-RU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8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chemeClr val="bg1"/>
              </a:solidFill>
              <a:effectLst>
                <a:glow rad="190500">
                  <a:srgbClr val="CC0000">
                    <a:alpha val="89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510">
            <a:off x="1523009" y="1744461"/>
            <a:ext cx="5794931" cy="506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-17140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9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Choosing a hotel</a:t>
            </a:r>
          </a:p>
          <a:p>
            <a:pPr algn="ctr"/>
            <a:r>
              <a:rPr lang="en-US" sz="60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9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Reading</a:t>
            </a:r>
            <a:endParaRPr lang="ru-RU" sz="6000" b="1" i="1" dirty="0">
              <a:solidFill>
                <a:schemeClr val="bg1"/>
              </a:solidFill>
              <a:effectLst>
                <a:glow rad="177800">
                  <a:srgbClr val="CC0000">
                    <a:alpha val="91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" y="1484784"/>
            <a:ext cx="9144000" cy="49685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5597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glow rad="2032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glow rad="2032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Read </a:t>
            </a:r>
            <a:r>
              <a:rPr lang="en-US" sz="4400" b="1" i="1" dirty="0">
                <a:solidFill>
                  <a:schemeClr val="bg1"/>
                </a:solidFill>
                <a:effectLst>
                  <a:glow rad="2032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The Midland Hotel. </a:t>
            </a:r>
            <a:endParaRPr lang="ru-RU" sz="4400" b="1" i="1" dirty="0">
              <a:solidFill>
                <a:schemeClr val="bg1"/>
              </a:solidFill>
              <a:effectLst>
                <a:glow rad="203200">
                  <a:srgbClr val="CC0000">
                    <a:alpha val="9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" y="2780928"/>
            <a:ext cx="8899071" cy="164918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40813"/>
              </p:ext>
            </p:extLst>
          </p:nvPr>
        </p:nvGraphicFramePr>
        <p:xfrm>
          <a:off x="122462" y="2852936"/>
          <a:ext cx="8899072" cy="1577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4768"/>
                <a:gridCol w="2224768"/>
                <a:gridCol w="2088234"/>
                <a:gridCol w="2361302"/>
              </a:tblGrid>
              <a:tr h="15771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47667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9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9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Listen to the words from the text</a:t>
            </a:r>
            <a:endParaRPr lang="ru-RU" sz="4800" b="1" i="1" dirty="0">
              <a:solidFill>
                <a:schemeClr val="bg1"/>
              </a:solidFill>
              <a:effectLst>
                <a:glow rad="177800">
                  <a:srgbClr val="CC0000">
                    <a:alpha val="9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57393"/>
            <a:ext cx="7296958" cy="570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332655"/>
            <a:ext cx="5827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7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7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7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</a:t>
            </a:r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7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repeat.</a:t>
            </a:r>
            <a:endParaRPr lang="ru-RU" sz="3600" b="1" i="1" dirty="0">
              <a:solidFill>
                <a:schemeClr val="bg1"/>
              </a:solidFill>
              <a:effectLst>
                <a:glow rad="177800">
                  <a:srgbClr val="CC0000">
                    <a:alpha val="78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76672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up the dialogues in pairs.</a:t>
            </a:r>
            <a:endParaRPr lang="ru-RU" sz="3600" b="1" i="1" dirty="0">
              <a:solidFill>
                <a:schemeClr val="bg1"/>
              </a:solidFill>
              <a:effectLst>
                <a:glow rad="177800">
                  <a:srgbClr val="CC0000">
                    <a:alpha val="88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75946"/>
              </p:ext>
            </p:extLst>
          </p:nvPr>
        </p:nvGraphicFramePr>
        <p:xfrm>
          <a:off x="1115616" y="1484784"/>
          <a:ext cx="7269618" cy="4970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809"/>
                <a:gridCol w="3634809"/>
              </a:tblGrid>
              <a:tr h="2485147">
                <a:tc>
                  <a:txBody>
                    <a:bodyPr/>
                    <a:lstStyle/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514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3669218" cy="2585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3472934"/>
            <a:ext cx="2127634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baseline="30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Airport</a:t>
            </a:r>
            <a:endParaRPr lang="ru-RU" sz="40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35" y="1412776"/>
            <a:ext cx="3603590" cy="25811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3570" y="3500438"/>
            <a:ext cx="267413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i="1" baseline="30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Restaurant</a:t>
            </a:r>
            <a:endParaRPr lang="ru-RU" sz="40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981426"/>
            <a:ext cx="3669218" cy="24773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6000768"/>
            <a:ext cx="334739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baseline="30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Railway Station</a:t>
            </a:r>
            <a:endParaRPr lang="ru-RU" sz="40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35" y="3981425"/>
            <a:ext cx="3603590" cy="24773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56176" y="5857892"/>
            <a:ext cx="197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Hotel</a:t>
            </a:r>
            <a:endParaRPr lang="ru-RU" sz="28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5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75946"/>
              </p:ext>
            </p:extLst>
          </p:nvPr>
        </p:nvGraphicFramePr>
        <p:xfrm>
          <a:off x="1115616" y="1484784"/>
          <a:ext cx="7269618" cy="4970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809"/>
                <a:gridCol w="3634809"/>
              </a:tblGrid>
              <a:tr h="2485147">
                <a:tc>
                  <a:txBody>
                    <a:bodyPr/>
                    <a:lstStyle/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3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514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1628800"/>
            <a:ext cx="2809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baseline="30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Airport</a:t>
            </a:r>
            <a:endParaRPr lang="ru-RU" sz="54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052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8072494" cy="5095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6182" y="500042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i="1" baseline="30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Airport</a:t>
            </a:r>
            <a:endParaRPr lang="ru-RU" sz="60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5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8930" y="404664"/>
            <a:ext cx="367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i="1" baseline="30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Restaurant</a:t>
            </a:r>
            <a:endParaRPr lang="ru-RU" sz="54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433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7"/>
            <a:ext cx="7500990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17" y="820409"/>
            <a:ext cx="6457950" cy="1293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64875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i="1" baseline="300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Railway Station</a:t>
            </a:r>
            <a:endParaRPr lang="ru-RU" sz="54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rn-advego.ru-order-4343940-jobs-436152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7858180" cy="52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6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7"/>
            <a:ext cx="7858180" cy="5146692"/>
          </a:xfrm>
        </p:spPr>
      </p:pic>
      <p:sp>
        <p:nvSpPr>
          <p:cNvPr id="5" name="Прямоугольник 4"/>
          <p:cNvSpPr/>
          <p:nvPr/>
        </p:nvSpPr>
        <p:spPr>
          <a:xfrm>
            <a:off x="2796972" y="163953"/>
            <a:ext cx="57212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8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 Hotel</a:t>
            </a:r>
            <a:endParaRPr lang="ru-RU" sz="4400" b="1" i="1" baseline="30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8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2205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effectLst>
                  <a:glow rad="1905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6000" b="1" i="1" dirty="0" smtClean="0">
                <a:solidFill>
                  <a:schemeClr val="bg1"/>
                </a:solidFill>
                <a:effectLst>
                  <a:glow rad="190500">
                    <a:srgbClr val="CC0000">
                      <a:alpha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task: by heart the new words.</a:t>
            </a:r>
            <a:endParaRPr lang="ru-RU" sz="6000" b="1" i="1" dirty="0">
              <a:solidFill>
                <a:schemeClr val="bg1"/>
              </a:solidFill>
              <a:effectLst>
                <a:glow rad="190500">
                  <a:srgbClr val="CC0000">
                    <a:alpha val="9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7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" y="1556792"/>
            <a:ext cx="9068034" cy="4391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2. Listen, repeat and show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endParaRPr lang="ru-RU" sz="3600" b="1" i="1" dirty="0" smtClean="0">
              <a:solidFill>
                <a:schemeClr val="bg1"/>
              </a:solidFill>
              <a:effectLst>
                <a:glow rad="177800">
                  <a:srgbClr val="CC0000">
                    <a:alpha val="81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picture.</a:t>
            </a:r>
            <a:endParaRPr lang="ru-RU" sz="3600" b="1" i="1" dirty="0">
              <a:solidFill>
                <a:schemeClr val="bg1"/>
              </a:solidFill>
              <a:effectLst>
                <a:glow rad="177800">
                  <a:srgbClr val="CC0000">
                    <a:alpha val="81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9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4" y="5528267"/>
            <a:ext cx="9144000" cy="13297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532" y="-84876"/>
            <a:ext cx="8957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3. Look on the picture from exercise 2 and write down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words. Then listen to the record and check up your answer.</a:t>
            </a:r>
            <a:endParaRPr lang="ru-RU" sz="3200" b="1" i="1" dirty="0">
              <a:solidFill>
                <a:schemeClr val="bg1"/>
              </a:solidFill>
              <a:effectLst>
                <a:glow rad="177800">
                  <a:srgbClr val="CC0000">
                    <a:alpha val="8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5" y="1484784"/>
            <a:ext cx="8280426" cy="40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4" y="3645024"/>
            <a:ext cx="9144000" cy="2481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532" y="315682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3. Look on the picture from exercise 2 and write down E</a:t>
            </a:r>
            <a:r>
              <a:rPr lang="en-US" sz="4000" b="1" i="1" dirty="0" smtClean="0">
                <a:solidFill>
                  <a:schemeClr val="bg1"/>
                </a:solidFill>
                <a:effectLst>
                  <a:glow rad="177800">
                    <a:srgbClr val="CC0000">
                      <a:alpha val="8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nglish </a:t>
            </a:r>
            <a:r>
              <a:rPr lang="en-US" sz="40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words. Then listen to the record and check up your answer.</a:t>
            </a:r>
            <a:endParaRPr lang="ru-RU" sz="4000" b="1" i="1" dirty="0">
              <a:solidFill>
                <a:schemeClr val="bg1"/>
              </a:solidFill>
              <a:effectLst>
                <a:glow rad="177800">
                  <a:srgbClr val="CC0000">
                    <a:alpha val="8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361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reception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15082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receptionist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53" y="479124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153" y="543757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number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5010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1490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7835" y="475584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lift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536677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floor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64" y="260648"/>
            <a:ext cx="8686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7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4. Match pictures with the true word combinations. Then listen to the record and check up your answer.</a:t>
            </a:r>
            <a:endParaRPr lang="ru-RU" sz="3200" b="1" i="1" dirty="0">
              <a:solidFill>
                <a:schemeClr val="bg1"/>
              </a:solidFill>
              <a:effectLst>
                <a:glow rad="177800">
                  <a:srgbClr val="CC0000">
                    <a:alpha val="79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" y="1988840"/>
            <a:ext cx="9010357" cy="3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64" y="260648"/>
            <a:ext cx="8686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79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4. Match pictures with the true word combinations. Then listen to the record and check up your answer.</a:t>
            </a:r>
            <a:endParaRPr lang="ru-RU" sz="3200" b="1" i="1" dirty="0">
              <a:solidFill>
                <a:schemeClr val="bg1"/>
              </a:solidFill>
              <a:effectLst>
                <a:glow rad="177800">
                  <a:srgbClr val="CC0000">
                    <a:alpha val="79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678"/>
            <a:ext cx="9010357" cy="3967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B&amp;B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4006225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full board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4000504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half board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4000504"/>
            <a:ext cx="1665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high season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4005064"/>
            <a:ext cx="1500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low season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5572140"/>
            <a:ext cx="185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twin room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5572140"/>
            <a:ext cx="1996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double room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5572140"/>
            <a:ext cx="1857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single room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5572140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extra bed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5590401"/>
            <a:ext cx="1824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en-suite room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chemeClr val="bg1"/>
                </a:solidFill>
                <a:effectLst>
                  <a:glow rad="177800">
                    <a:srgbClr val="CC0000">
                      <a:alpha val="8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5. Read the following verbs, then listen to them and repeat. </a:t>
            </a:r>
            <a:endParaRPr lang="ru-RU" sz="4000" b="1" i="1" dirty="0">
              <a:solidFill>
                <a:schemeClr val="bg1"/>
              </a:solidFill>
              <a:effectLst>
                <a:glow rad="177800">
                  <a:srgbClr val="CC0000">
                    <a:alpha val="81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6257"/>
            <a:ext cx="8568952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830</TotalTime>
  <Words>490</Words>
  <Application>Microsoft Office PowerPoint</Application>
  <PresentationFormat>Экран (4:3)</PresentationFormat>
  <Paragraphs>100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♥Aisinashka♥</dc:creator>
  <cp:lastModifiedBy>админ</cp:lastModifiedBy>
  <cp:revision>82</cp:revision>
  <dcterms:created xsi:type="dcterms:W3CDTF">2015-02-09T07:21:05Z</dcterms:created>
  <dcterms:modified xsi:type="dcterms:W3CDTF">2020-05-17T20:16:31Z</dcterms:modified>
</cp:coreProperties>
</file>