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sldIdLst>
    <p:sldId id="256" r:id="rId2"/>
    <p:sldId id="305" r:id="rId3"/>
    <p:sldId id="304" r:id="rId4"/>
    <p:sldId id="306" r:id="rId5"/>
    <p:sldId id="307" r:id="rId6"/>
    <p:sldId id="308" r:id="rId7"/>
    <p:sldId id="268" r:id="rId8"/>
    <p:sldId id="323" r:id="rId9"/>
    <p:sldId id="269" r:id="rId10"/>
    <p:sldId id="270" r:id="rId11"/>
    <p:sldId id="324" r:id="rId12"/>
    <p:sldId id="311" r:id="rId13"/>
    <p:sldId id="312" r:id="rId14"/>
    <p:sldId id="325" r:id="rId15"/>
    <p:sldId id="258" r:id="rId16"/>
    <p:sldId id="262" r:id="rId17"/>
    <p:sldId id="326" r:id="rId18"/>
    <p:sldId id="259" r:id="rId19"/>
    <p:sldId id="327" r:id="rId20"/>
    <p:sldId id="336" r:id="rId21"/>
    <p:sldId id="333" r:id="rId22"/>
    <p:sldId id="316" r:id="rId23"/>
    <p:sldId id="278" r:id="rId24"/>
    <p:sldId id="313" r:id="rId25"/>
    <p:sldId id="283" r:id="rId26"/>
    <p:sldId id="285" r:id="rId27"/>
    <p:sldId id="317" r:id="rId28"/>
    <p:sldId id="286" r:id="rId29"/>
    <p:sldId id="318" r:id="rId30"/>
    <p:sldId id="338" r:id="rId31"/>
    <p:sldId id="320" r:id="rId32"/>
    <p:sldId id="329" r:id="rId33"/>
    <p:sldId id="330" r:id="rId34"/>
    <p:sldId id="331" r:id="rId35"/>
    <p:sldId id="321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00"/>
    <a:srgbClr val="CC0000"/>
    <a:srgbClr val="FF0066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59" autoAdjust="0"/>
    <p:restoredTop sz="94660"/>
  </p:normalViewPr>
  <p:slideViewPr>
    <p:cSldViewPr>
      <p:cViewPr varScale="1">
        <p:scale>
          <a:sx n="87" d="100"/>
          <a:sy n="87" d="100"/>
        </p:scale>
        <p:origin x="153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69E993-DFE5-4F9D-A772-0F940D96F41E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FB1C05-F7BE-4819-A5D4-8F1382E0BF7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28370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FB1C05-F7BE-4819-A5D4-8F1382E0BF7A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1068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803405"/>
            <a:ext cx="70866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632201"/>
            <a:ext cx="70866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32171" y="4314328"/>
            <a:ext cx="2183130" cy="374642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28700" y="4323846"/>
            <a:ext cx="48006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57900" y="1430867"/>
            <a:ext cx="20574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21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33" y="4697361"/>
            <a:ext cx="8116526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1295" y="941440"/>
            <a:ext cx="811638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5516716"/>
            <a:ext cx="81153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322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753533"/>
            <a:ext cx="81153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350" y="3649134"/>
            <a:ext cx="7597887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860839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B4C71EC6-210F-42DE-9C53-41977AD35B3D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14350" y="379942"/>
            <a:ext cx="5243619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46839" y="381001"/>
            <a:ext cx="482811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46687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51" y="753534"/>
            <a:ext cx="7613650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77899" y="3365557"/>
            <a:ext cx="7194552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351" y="3959863"/>
            <a:ext cx="7613650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860839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B4C71EC6-210F-42DE-9C53-41977AD35B3D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14350" y="379942"/>
            <a:ext cx="5243619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46839" y="381001"/>
            <a:ext cx="482811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57188" y="93345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38173" y="270129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268335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71" y="1124702"/>
            <a:ext cx="7609640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350" y="3648316"/>
            <a:ext cx="7608491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860839" y="378884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B4C71EC6-210F-42DE-9C53-41977AD35B3D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14350" y="378884"/>
            <a:ext cx="5243619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46839" y="381001"/>
            <a:ext cx="482811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2330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171701" y="762000"/>
            <a:ext cx="6457949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0" y="2202080"/>
            <a:ext cx="2592324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49" y="2904565"/>
            <a:ext cx="2592324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76600" y="2201333"/>
            <a:ext cx="2592324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275144" y="2904067"/>
            <a:ext cx="2592324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038850" y="2192866"/>
            <a:ext cx="2592324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6038851" y="2904565"/>
            <a:ext cx="2592324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6818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171701" y="762000"/>
            <a:ext cx="6457949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6463" y="4191001"/>
            <a:ext cx="2588687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6463" y="2362200"/>
            <a:ext cx="2588687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6463" y="4873765"/>
            <a:ext cx="2588687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80698" y="4191001"/>
            <a:ext cx="2586701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280697" y="2362200"/>
            <a:ext cx="258670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280699" y="4873764"/>
            <a:ext cx="2586701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037299" y="4191001"/>
            <a:ext cx="259235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037391" y="2362200"/>
            <a:ext cx="2585909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6037299" y="4873762"/>
            <a:ext cx="2589334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1772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2194560"/>
            <a:ext cx="8115300" cy="4024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6372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6600" y="745067"/>
            <a:ext cx="154305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8350" y="745068"/>
            <a:ext cx="6153151" cy="39031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60839" y="379942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B4C71EC6-210F-42DE-9C53-41977AD35B3D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4350" y="381001"/>
            <a:ext cx="5243619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46839" y="381001"/>
            <a:ext cx="482811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1245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425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753534"/>
            <a:ext cx="81152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350" y="3641726"/>
            <a:ext cx="786765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60839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B4C71EC6-210F-42DE-9C53-41977AD35B3D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4350" y="381002"/>
            <a:ext cx="5243619" cy="36406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46839" y="381001"/>
            <a:ext cx="482811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7459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0" y="2194560"/>
            <a:ext cx="40005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194560"/>
            <a:ext cx="40005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0743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700" y="762000"/>
            <a:ext cx="645795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7" y="2183802"/>
            <a:ext cx="3809993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1" y="3132667"/>
            <a:ext cx="3983831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2183802"/>
            <a:ext cx="382905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132667"/>
            <a:ext cx="4000500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554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3115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8474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1524000"/>
            <a:ext cx="30861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46686" y="746760"/>
            <a:ext cx="4882964" cy="5471925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3124200"/>
            <a:ext cx="30861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858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1524000"/>
            <a:ext cx="515493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95928" y="751242"/>
            <a:ext cx="273372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3124200"/>
            <a:ext cx="515493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2842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71700" y="764373"/>
            <a:ext cx="645795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2194561"/>
            <a:ext cx="81153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46520" y="6356351"/>
            <a:ext cx="21831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0" y="6355846"/>
            <a:ext cx="5829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2250" y="38100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2095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30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27348" y="932754"/>
            <a:ext cx="35969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chemeClr val="bg1"/>
                </a:solidFill>
                <a:effectLst>
                  <a:glow rad="228600">
                    <a:srgbClr val="CC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4400" b="1" i="1" dirty="0" err="1" smtClean="0">
                <a:solidFill>
                  <a:schemeClr val="bg1"/>
                </a:solidFill>
                <a:effectLst>
                  <a:glow rad="228600">
                    <a:srgbClr val="CC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ru-RU" sz="4400" b="1" i="1" dirty="0" smtClean="0">
                <a:solidFill>
                  <a:schemeClr val="bg1"/>
                </a:solidFill>
                <a:effectLst>
                  <a:glow rad="228600">
                    <a:srgbClr val="CC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i="1" dirty="0" err="1" smtClean="0">
                <a:solidFill>
                  <a:schemeClr val="bg1"/>
                </a:solidFill>
                <a:effectLst>
                  <a:glow rad="228600">
                    <a:srgbClr val="CC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ru-RU" sz="4400" b="1" i="1" dirty="0" smtClean="0">
                <a:solidFill>
                  <a:schemeClr val="bg1"/>
                </a:solidFill>
                <a:effectLst>
                  <a:glow rad="228600">
                    <a:srgbClr val="CC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i="1" dirty="0" err="1" smtClean="0">
                <a:solidFill>
                  <a:schemeClr val="bg1"/>
                </a:solidFill>
                <a:effectLst>
                  <a:glow rad="228600">
                    <a:srgbClr val="CC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hotel</a:t>
            </a:r>
            <a:r>
              <a:rPr lang="ru-RU" sz="4400" b="1" i="1" dirty="0" smtClean="0">
                <a:solidFill>
                  <a:schemeClr val="bg1"/>
                </a:solidFill>
                <a:effectLst>
                  <a:glow rad="228600">
                    <a:srgbClr val="CC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” </a:t>
            </a:r>
            <a:endParaRPr lang="ru-RU" sz="4400" b="1" i="1" dirty="0">
              <a:solidFill>
                <a:schemeClr val="bg1"/>
              </a:solidFill>
              <a:effectLst>
                <a:glow rad="228600">
                  <a:srgbClr val="CC00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03848" y="6351711"/>
            <a:ext cx="5976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" y="791988"/>
            <a:ext cx="3038153" cy="270902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926" y="2643182"/>
            <a:ext cx="2897480" cy="268316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6955" y="3644867"/>
            <a:ext cx="3593557" cy="2695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6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i="1" dirty="0">
                <a:solidFill>
                  <a:schemeClr val="bg1"/>
                </a:solidFill>
                <a:effectLst>
                  <a:glow rad="190500">
                    <a:srgbClr val="CC0000">
                      <a:alpha val="77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Exercise 6. Connect the appropriate expressions, then listen to the record and check up your answers.</a:t>
            </a:r>
            <a:endParaRPr lang="ru-RU" sz="3200" b="1" i="1" dirty="0">
              <a:solidFill>
                <a:schemeClr val="bg1"/>
              </a:solidFill>
              <a:effectLst>
                <a:glow rad="190500">
                  <a:srgbClr val="CC0000">
                    <a:alpha val="77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79" y="1104563"/>
            <a:ext cx="8796042" cy="5753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21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i="1" dirty="0">
                <a:solidFill>
                  <a:schemeClr val="bg1"/>
                </a:solidFill>
                <a:effectLst>
                  <a:glow rad="190500">
                    <a:srgbClr val="CC0000">
                      <a:alpha val="77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Exercise 6. Connect the appropriate expressions, then listen to the record and check up your answers.</a:t>
            </a:r>
            <a:endParaRPr lang="ru-RU" sz="3200" b="1" i="1" dirty="0">
              <a:solidFill>
                <a:schemeClr val="bg1"/>
              </a:solidFill>
              <a:effectLst>
                <a:glow rad="190500">
                  <a:srgbClr val="CC0000">
                    <a:alpha val="77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79" y="1104563"/>
            <a:ext cx="8796042" cy="5753437"/>
          </a:xfrm>
          <a:prstGeom prst="rect">
            <a:avLst/>
          </a:prstGeom>
        </p:spPr>
      </p:pic>
      <p:cxnSp>
        <p:nvCxnSpPr>
          <p:cNvPr id="9" name="Прямая со стрелкой 8"/>
          <p:cNvCxnSpPr/>
          <p:nvPr/>
        </p:nvCxnSpPr>
        <p:spPr>
          <a:xfrm flipV="1">
            <a:off x="1000100" y="1643050"/>
            <a:ext cx="1643074" cy="42862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1428728" y="2857496"/>
            <a:ext cx="1214446" cy="71438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1214414" y="3214686"/>
            <a:ext cx="142876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1071538" y="2428868"/>
            <a:ext cx="1500198" cy="121444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1071538" y="2000240"/>
            <a:ext cx="1571636" cy="42862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V="1">
            <a:off x="1214414" y="2857496"/>
            <a:ext cx="1357322" cy="114300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V="1">
            <a:off x="1142976" y="1214422"/>
            <a:ext cx="1500198" cy="42862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621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727431"/>
            <a:ext cx="6840760" cy="513056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051720" y="90498"/>
            <a:ext cx="4820550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i="1" dirty="0" smtClean="0">
                <a:solidFill>
                  <a:schemeClr val="bg1"/>
                </a:solidFill>
                <a:effectLst>
                  <a:glow rad="190500">
                    <a:srgbClr val="CC0000">
                      <a:alpha val="9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How </a:t>
            </a:r>
            <a:r>
              <a:rPr lang="en-US" sz="5400" b="1" i="1" dirty="0">
                <a:solidFill>
                  <a:schemeClr val="bg1"/>
                </a:solidFill>
                <a:effectLst>
                  <a:glow rad="190500">
                    <a:srgbClr val="CC0000">
                      <a:alpha val="9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 check </a:t>
            </a:r>
            <a:r>
              <a:rPr lang="en-US" sz="5400" b="1" i="1" dirty="0" smtClean="0">
                <a:solidFill>
                  <a:schemeClr val="bg1"/>
                </a:solidFill>
                <a:effectLst>
                  <a:glow rad="190500">
                    <a:srgbClr val="CC0000">
                      <a:alpha val="9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</a:t>
            </a:r>
          </a:p>
          <a:p>
            <a:pPr algn="ctr"/>
            <a:r>
              <a:rPr lang="en-US" sz="5400" b="1" i="1" dirty="0" smtClean="0">
                <a:solidFill>
                  <a:schemeClr val="bg1"/>
                </a:solidFill>
                <a:effectLst>
                  <a:glow rad="190500">
                    <a:srgbClr val="CC0000">
                      <a:alpha val="9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Listening</a:t>
            </a:r>
            <a:endParaRPr lang="ru-RU" sz="5400" b="1" i="1" dirty="0">
              <a:solidFill>
                <a:schemeClr val="bg1"/>
              </a:solidFill>
              <a:effectLst>
                <a:glow rad="190500">
                  <a:srgbClr val="CC0000">
                    <a:alpha val="9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1609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332656"/>
            <a:ext cx="90364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b="1" i="1" dirty="0">
                <a:solidFill>
                  <a:schemeClr val="bg1"/>
                </a:solidFill>
                <a:effectLst>
                  <a:glow rad="177800">
                    <a:srgbClr val="CC0000">
                      <a:alpha val="87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Exercise 1. Listen to the dialogue and note </a:t>
            </a:r>
            <a:endParaRPr lang="en-US" sz="3600" b="1" i="1" dirty="0" smtClean="0">
              <a:solidFill>
                <a:schemeClr val="bg1"/>
              </a:solidFill>
              <a:effectLst>
                <a:glow rad="177800">
                  <a:srgbClr val="CC0000">
                    <a:alpha val="87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en-US" sz="3600" b="1" i="1" dirty="0" smtClean="0">
                <a:solidFill>
                  <a:schemeClr val="bg1"/>
                </a:solidFill>
                <a:effectLst>
                  <a:glow rad="177800">
                    <a:srgbClr val="CC0000">
                      <a:alpha val="87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3600" b="1" i="1" dirty="0">
                <a:solidFill>
                  <a:schemeClr val="bg1"/>
                </a:solidFill>
                <a:effectLst>
                  <a:glow rad="177800">
                    <a:srgbClr val="CC0000">
                      <a:alpha val="87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true sentences.</a:t>
            </a:r>
            <a:endParaRPr lang="ru-RU" sz="3600" b="1" i="1" dirty="0">
              <a:solidFill>
                <a:schemeClr val="bg1"/>
              </a:solidFill>
              <a:effectLst>
                <a:glow rad="177800">
                  <a:srgbClr val="CC0000">
                    <a:alpha val="87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4931"/>
            <a:ext cx="8720242" cy="3507202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7415866"/>
              </p:ext>
            </p:extLst>
          </p:nvPr>
        </p:nvGraphicFramePr>
        <p:xfrm>
          <a:off x="8712390" y="1694930"/>
          <a:ext cx="311696" cy="350720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1696"/>
              </a:tblGrid>
              <a:tr h="57811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7811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7811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9655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9819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7811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5195488"/>
              </p:ext>
            </p:extLst>
          </p:nvPr>
        </p:nvGraphicFramePr>
        <p:xfrm>
          <a:off x="0" y="1694931"/>
          <a:ext cx="8720242" cy="35072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720242"/>
              </a:tblGrid>
              <a:tr h="350720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88190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332656"/>
            <a:ext cx="90364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b="1" i="1" dirty="0">
                <a:solidFill>
                  <a:schemeClr val="bg1"/>
                </a:solidFill>
                <a:effectLst>
                  <a:glow rad="177800">
                    <a:srgbClr val="CC0000">
                      <a:alpha val="87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Exercise 1. Listen to the dialogue and note </a:t>
            </a:r>
            <a:endParaRPr lang="en-US" sz="3600" b="1" i="1" dirty="0" smtClean="0">
              <a:solidFill>
                <a:schemeClr val="bg1"/>
              </a:solidFill>
              <a:effectLst>
                <a:glow rad="177800">
                  <a:srgbClr val="CC0000">
                    <a:alpha val="87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en-US" sz="3600" b="1" i="1" dirty="0" smtClean="0">
                <a:solidFill>
                  <a:schemeClr val="bg1"/>
                </a:solidFill>
                <a:effectLst>
                  <a:glow rad="177800">
                    <a:srgbClr val="CC0000">
                      <a:alpha val="87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3600" b="1" i="1" dirty="0">
                <a:solidFill>
                  <a:schemeClr val="bg1"/>
                </a:solidFill>
                <a:effectLst>
                  <a:glow rad="177800">
                    <a:srgbClr val="CC0000">
                      <a:alpha val="87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true sentences.</a:t>
            </a:r>
            <a:endParaRPr lang="ru-RU" sz="3600" b="1" i="1" dirty="0">
              <a:solidFill>
                <a:schemeClr val="bg1"/>
              </a:solidFill>
              <a:effectLst>
                <a:glow rad="177800">
                  <a:srgbClr val="CC0000">
                    <a:alpha val="87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4931"/>
            <a:ext cx="8720242" cy="3507202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7415866"/>
              </p:ext>
            </p:extLst>
          </p:nvPr>
        </p:nvGraphicFramePr>
        <p:xfrm>
          <a:off x="8712390" y="1694930"/>
          <a:ext cx="311696" cy="350720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1696"/>
              </a:tblGrid>
              <a:tr h="57811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7811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7811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9655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9819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7811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5195488"/>
              </p:ext>
            </p:extLst>
          </p:nvPr>
        </p:nvGraphicFramePr>
        <p:xfrm>
          <a:off x="0" y="1694931"/>
          <a:ext cx="8720242" cy="35072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720242"/>
              </a:tblGrid>
              <a:tr h="350720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5715008" y="1714488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err="1" smtClean="0">
                <a:latin typeface="Calibri"/>
              </a:rPr>
              <a:t>√</a:t>
            </a:r>
            <a:endParaRPr lang="ru-RU" sz="2800" dirty="0"/>
          </a:p>
        </p:txBody>
      </p:sp>
      <p:sp>
        <p:nvSpPr>
          <p:cNvPr id="14" name="TextBox 13"/>
          <p:cNvSpPr txBox="1"/>
          <p:nvPr/>
        </p:nvSpPr>
        <p:spPr>
          <a:xfrm>
            <a:off x="5715008" y="2857496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 smtClean="0">
                <a:latin typeface="Calibri"/>
              </a:rPr>
              <a:t>√</a:t>
            </a:r>
            <a:endParaRPr lang="ru-RU" sz="3200" dirty="0"/>
          </a:p>
        </p:txBody>
      </p:sp>
      <p:sp>
        <p:nvSpPr>
          <p:cNvPr id="15" name="TextBox 14"/>
          <p:cNvSpPr txBox="1"/>
          <p:nvPr/>
        </p:nvSpPr>
        <p:spPr>
          <a:xfrm>
            <a:off x="5715008" y="4071942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 smtClean="0">
                <a:latin typeface="Calibri"/>
              </a:rPr>
              <a:t>√</a:t>
            </a:r>
            <a:endParaRPr lang="ru-RU" sz="3200" dirty="0"/>
          </a:p>
        </p:txBody>
      </p:sp>
      <p:sp>
        <p:nvSpPr>
          <p:cNvPr id="16" name="TextBox 15"/>
          <p:cNvSpPr txBox="1"/>
          <p:nvPr/>
        </p:nvSpPr>
        <p:spPr>
          <a:xfrm>
            <a:off x="5715008" y="4714884"/>
            <a:ext cx="285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 smtClean="0">
                <a:latin typeface="Calibri"/>
              </a:rPr>
              <a:t>√</a:t>
            </a:r>
            <a:endParaRPr lang="ru-RU"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8715404" y="1714488"/>
            <a:ext cx="4285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 smtClean="0">
                <a:latin typeface="Calibri"/>
              </a:rPr>
              <a:t>√</a:t>
            </a:r>
            <a:endParaRPr lang="ru-RU" sz="3200" dirty="0"/>
          </a:p>
        </p:txBody>
      </p:sp>
      <p:sp>
        <p:nvSpPr>
          <p:cNvPr id="18" name="TextBox 17"/>
          <p:cNvSpPr txBox="1"/>
          <p:nvPr/>
        </p:nvSpPr>
        <p:spPr>
          <a:xfrm>
            <a:off x="8715404" y="2285992"/>
            <a:ext cx="4285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 smtClean="0">
                <a:latin typeface="Calibri"/>
              </a:rPr>
              <a:t>√</a:t>
            </a:r>
            <a:endParaRPr lang="ru-RU" sz="3200" dirty="0"/>
          </a:p>
        </p:txBody>
      </p:sp>
      <p:sp>
        <p:nvSpPr>
          <p:cNvPr id="19" name="TextBox 18"/>
          <p:cNvSpPr txBox="1"/>
          <p:nvPr/>
        </p:nvSpPr>
        <p:spPr>
          <a:xfrm>
            <a:off x="8715404" y="3429000"/>
            <a:ext cx="4285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 smtClean="0">
                <a:latin typeface="Calibri"/>
              </a:rPr>
              <a:t>√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0188190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268760"/>
            <a:ext cx="9145756" cy="543672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-44245" y="-1"/>
            <a:ext cx="93252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b="1" i="1" dirty="0">
                <a:solidFill>
                  <a:schemeClr val="bg1"/>
                </a:solidFill>
                <a:effectLst>
                  <a:glow rad="177800">
                    <a:srgbClr val="CC0000">
                      <a:alpha val="8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Exercise </a:t>
            </a:r>
            <a:r>
              <a:rPr lang="en-US" sz="3600" b="1" i="1" dirty="0" smtClean="0">
                <a:solidFill>
                  <a:schemeClr val="bg1"/>
                </a:solidFill>
                <a:effectLst>
                  <a:glow rad="177800">
                    <a:srgbClr val="CC0000">
                      <a:alpha val="8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2.Listen to </a:t>
            </a:r>
            <a:r>
              <a:rPr lang="en-US" sz="3600" b="1" i="1" dirty="0">
                <a:solidFill>
                  <a:schemeClr val="bg1"/>
                </a:solidFill>
                <a:effectLst>
                  <a:glow rad="177800">
                    <a:srgbClr val="CC0000">
                      <a:alpha val="8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 dialogue again and read the separate remarks.</a:t>
            </a:r>
            <a:endParaRPr lang="ru-RU" sz="3600" b="1" i="1" dirty="0">
              <a:solidFill>
                <a:schemeClr val="bg1"/>
              </a:solidFill>
              <a:effectLst>
                <a:glow rad="177800">
                  <a:srgbClr val="CC0000">
                    <a:alpha val="8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39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37" y="1128630"/>
            <a:ext cx="9151420" cy="57332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2109" y="116632"/>
            <a:ext cx="7688323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sz="2800" b="1" i="1" dirty="0">
                <a:solidFill>
                  <a:schemeClr val="bg1"/>
                </a:solidFill>
                <a:effectLst>
                  <a:glow rad="190500">
                    <a:srgbClr val="CC0000">
                      <a:alpha val="75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Exercise </a:t>
            </a:r>
            <a:r>
              <a:rPr lang="en-US" sz="2800" b="1" i="1" dirty="0" smtClean="0">
                <a:solidFill>
                  <a:schemeClr val="bg1"/>
                </a:solidFill>
                <a:effectLst>
                  <a:glow rad="190500">
                    <a:srgbClr val="CC0000">
                      <a:alpha val="75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4.Listen </a:t>
            </a:r>
            <a:r>
              <a:rPr lang="en-US" sz="2800" b="1" i="1" dirty="0">
                <a:solidFill>
                  <a:schemeClr val="bg1"/>
                </a:solidFill>
                <a:effectLst>
                  <a:glow rad="190500">
                    <a:srgbClr val="CC0000">
                      <a:alpha val="75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 the dialogue again, insert the </a:t>
            </a:r>
            <a:endParaRPr lang="en-US" sz="2800" b="1" i="1" dirty="0" smtClean="0">
              <a:solidFill>
                <a:schemeClr val="bg1"/>
              </a:solidFill>
              <a:effectLst>
                <a:glow rad="190500">
                  <a:srgbClr val="CC0000">
                    <a:alpha val="75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en-US" sz="2800" b="1" i="1" dirty="0" smtClean="0">
                <a:solidFill>
                  <a:schemeClr val="bg1"/>
                </a:solidFill>
                <a:effectLst>
                  <a:glow rad="190500">
                    <a:srgbClr val="CC0000">
                      <a:alpha val="75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missing </a:t>
            </a:r>
            <a:r>
              <a:rPr lang="en-US" sz="2800" b="1" i="1" dirty="0">
                <a:solidFill>
                  <a:schemeClr val="bg1"/>
                </a:solidFill>
                <a:effectLst>
                  <a:glow rad="190500">
                    <a:srgbClr val="CC0000">
                      <a:alpha val="75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words in the text from the table.</a:t>
            </a:r>
            <a:endParaRPr lang="ru-RU" sz="2800" b="1" i="1" dirty="0">
              <a:solidFill>
                <a:schemeClr val="bg1"/>
              </a:solidFill>
              <a:effectLst>
                <a:glow rad="190500">
                  <a:srgbClr val="CC0000">
                    <a:alpha val="75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20" y="1124744"/>
            <a:ext cx="9151420" cy="573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952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37" y="1128630"/>
            <a:ext cx="9151420" cy="57332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2109" y="116632"/>
            <a:ext cx="7688323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sz="2800" b="1" i="1" dirty="0">
                <a:solidFill>
                  <a:schemeClr val="bg1"/>
                </a:solidFill>
                <a:effectLst>
                  <a:glow rad="190500">
                    <a:srgbClr val="CC0000">
                      <a:alpha val="75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Exercise </a:t>
            </a:r>
            <a:r>
              <a:rPr lang="en-US" sz="2800" b="1" i="1" dirty="0" smtClean="0">
                <a:solidFill>
                  <a:schemeClr val="bg1"/>
                </a:solidFill>
                <a:effectLst>
                  <a:glow rad="190500">
                    <a:srgbClr val="CC0000">
                      <a:alpha val="75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4.Listen </a:t>
            </a:r>
            <a:r>
              <a:rPr lang="en-US" sz="2800" b="1" i="1" dirty="0">
                <a:solidFill>
                  <a:schemeClr val="bg1"/>
                </a:solidFill>
                <a:effectLst>
                  <a:glow rad="190500">
                    <a:srgbClr val="CC0000">
                      <a:alpha val="75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 the dialogue again, insert the </a:t>
            </a:r>
            <a:endParaRPr lang="en-US" sz="2800" b="1" i="1" dirty="0" smtClean="0">
              <a:solidFill>
                <a:schemeClr val="bg1"/>
              </a:solidFill>
              <a:effectLst>
                <a:glow rad="190500">
                  <a:srgbClr val="CC0000">
                    <a:alpha val="75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en-US" sz="2800" b="1" i="1" dirty="0" smtClean="0">
                <a:solidFill>
                  <a:schemeClr val="bg1"/>
                </a:solidFill>
                <a:effectLst>
                  <a:glow rad="190500">
                    <a:srgbClr val="CC0000">
                      <a:alpha val="75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missing </a:t>
            </a:r>
            <a:r>
              <a:rPr lang="en-US" sz="2800" b="1" i="1" dirty="0">
                <a:solidFill>
                  <a:schemeClr val="bg1"/>
                </a:solidFill>
                <a:effectLst>
                  <a:glow rad="190500">
                    <a:srgbClr val="CC0000">
                      <a:alpha val="75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words in the text from the table.</a:t>
            </a:r>
            <a:endParaRPr lang="ru-RU" sz="2800" b="1" i="1" dirty="0">
              <a:solidFill>
                <a:schemeClr val="bg1"/>
              </a:solidFill>
              <a:effectLst>
                <a:glow rad="190500">
                  <a:srgbClr val="CC0000">
                    <a:alpha val="75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4744"/>
            <a:ext cx="9151420" cy="573325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43570" y="3143248"/>
            <a:ext cx="135732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double</a:t>
            </a:r>
            <a:endParaRPr lang="ru-RU" sz="22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72132" y="3857628"/>
            <a:ext cx="12858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bath</a:t>
            </a:r>
            <a:endParaRPr lang="ru-RU" sz="22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29256" y="4572008"/>
            <a:ext cx="12858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 night</a:t>
            </a:r>
            <a:endParaRPr lang="ru-RU" sz="22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14876" y="4929198"/>
            <a:ext cx="12144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5661810" y="5572140"/>
            <a:ext cx="121444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fill in</a:t>
            </a:r>
            <a:endParaRPr lang="ru-RU" sz="22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42562" y="6170271"/>
            <a:ext cx="18178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room </a:t>
            </a:r>
          </a:p>
          <a:p>
            <a:pPr algn="ctr"/>
            <a:r>
              <a:rPr lang="en-US" sz="22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number</a:t>
            </a:r>
            <a:endParaRPr lang="ru-RU" sz="22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43438" y="4929198"/>
            <a:ext cx="135732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ncluding</a:t>
            </a:r>
            <a:endParaRPr lang="ru-RU" sz="22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952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32" y="1114014"/>
            <a:ext cx="8564367" cy="577137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2014" y="-126687"/>
            <a:ext cx="81369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i="1" dirty="0" smtClean="0">
                <a:solidFill>
                  <a:schemeClr val="bg1"/>
                </a:solidFill>
                <a:effectLst>
                  <a:glow rad="177800">
                    <a:srgbClr val="CC0000">
                      <a:alpha val="93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Exercise 7.Listen to the dialogue and put in the text true information.</a:t>
            </a:r>
            <a:endParaRPr lang="ru-RU" sz="4000" b="1" i="1" dirty="0">
              <a:solidFill>
                <a:schemeClr val="bg1"/>
              </a:solidFill>
              <a:effectLst>
                <a:glow rad="177800">
                  <a:srgbClr val="CC0000">
                    <a:alpha val="93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27876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32" y="1114014"/>
            <a:ext cx="8564367" cy="577137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2014" y="-126687"/>
            <a:ext cx="81369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i="1" dirty="0" smtClean="0">
                <a:solidFill>
                  <a:schemeClr val="bg1"/>
                </a:solidFill>
                <a:effectLst>
                  <a:glow rad="177800">
                    <a:srgbClr val="CC0000">
                      <a:alpha val="93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Exercise 7. Listen to the dialogue and put in the text true information.</a:t>
            </a:r>
            <a:endParaRPr lang="ru-RU" sz="4000" b="1" i="1" dirty="0">
              <a:solidFill>
                <a:schemeClr val="bg1"/>
              </a:solidFill>
              <a:effectLst>
                <a:glow rad="177800">
                  <a:srgbClr val="CC0000">
                    <a:alpha val="93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6248" y="3286124"/>
            <a:ext cx="11430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423</a:t>
            </a:r>
            <a:endParaRPr lang="ru-RU" sz="22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72198" y="3286124"/>
            <a:ext cx="107157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457</a:t>
            </a:r>
            <a:endParaRPr lang="ru-RU" sz="22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32240" y="3643314"/>
            <a:ext cx="161234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28th March</a:t>
            </a:r>
            <a:endParaRPr lang="ru-RU" sz="19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35696" y="3929066"/>
            <a:ext cx="127505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200" b="1" i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nd</a:t>
            </a:r>
            <a:r>
              <a:rPr lang="en-US" sz="22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April</a:t>
            </a:r>
            <a:endParaRPr lang="ru-RU" sz="22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43636" y="4572008"/>
            <a:ext cx="11430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£</a:t>
            </a:r>
            <a:r>
              <a:rPr lang="en-US" sz="22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48</a:t>
            </a:r>
            <a:endParaRPr lang="ru-RU" sz="22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78660" y="4857760"/>
            <a:ext cx="107157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£</a:t>
            </a:r>
            <a:r>
              <a:rPr lang="en-US" sz="22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480</a:t>
            </a:r>
            <a:endParaRPr lang="ru-RU" sz="22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2787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204864"/>
            <a:ext cx="6984776" cy="44930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763688" y="289689"/>
            <a:ext cx="583264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i="1" dirty="0">
                <a:solidFill>
                  <a:schemeClr val="bg1"/>
                </a:solidFill>
                <a:effectLst>
                  <a:glow rad="177800">
                    <a:srgbClr val="CC0000">
                      <a:alpha val="77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Staying in a </a:t>
            </a:r>
            <a:r>
              <a:rPr lang="en-US" sz="6000" b="1" i="1" dirty="0" smtClean="0">
                <a:solidFill>
                  <a:schemeClr val="bg1"/>
                </a:solidFill>
                <a:effectLst>
                  <a:glow rad="177800">
                    <a:srgbClr val="CC0000">
                      <a:alpha val="77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hotel</a:t>
            </a:r>
          </a:p>
          <a:p>
            <a:pPr algn="ctr"/>
            <a:r>
              <a:rPr lang="en-US" sz="5400" b="1" i="1" dirty="0" smtClean="0">
                <a:solidFill>
                  <a:schemeClr val="bg1"/>
                </a:solidFill>
                <a:effectLst>
                  <a:glow rad="177800">
                    <a:srgbClr val="CC0000">
                      <a:alpha val="77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Vocabulary</a:t>
            </a:r>
            <a:endParaRPr lang="ru-RU" sz="6000" b="1" i="1" dirty="0">
              <a:solidFill>
                <a:schemeClr val="bg1"/>
              </a:solidFill>
              <a:effectLst>
                <a:glow rad="177800">
                  <a:srgbClr val="CC0000">
                    <a:alpha val="77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572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49" y="2276872"/>
            <a:ext cx="8836702" cy="278817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6351" y="332656"/>
            <a:ext cx="874846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i="1" dirty="0">
                <a:solidFill>
                  <a:schemeClr val="bg1"/>
                </a:solidFill>
                <a:effectLst>
                  <a:glow rad="177800">
                    <a:srgbClr val="CC0000">
                      <a:alpha val="84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Exercise </a:t>
            </a:r>
            <a:r>
              <a:rPr lang="en-US" sz="4400" b="1" i="1" dirty="0" smtClean="0">
                <a:solidFill>
                  <a:schemeClr val="bg1"/>
                </a:solidFill>
                <a:effectLst>
                  <a:glow rad="177800">
                    <a:srgbClr val="CC0000">
                      <a:alpha val="84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sz="4400" b="1" i="1" dirty="0">
                <a:solidFill>
                  <a:schemeClr val="bg1"/>
                </a:solidFill>
                <a:effectLst>
                  <a:glow rad="177800">
                    <a:srgbClr val="CC0000">
                      <a:alpha val="84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Read the ordinal numerals, listen and repeat.</a:t>
            </a:r>
            <a:endParaRPr lang="ru-RU" sz="4400" b="1" i="1" dirty="0">
              <a:solidFill>
                <a:schemeClr val="bg1"/>
              </a:solidFill>
              <a:effectLst>
                <a:glow rad="177800">
                  <a:srgbClr val="CC0000">
                    <a:alpha val="84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2146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165" y="2996952"/>
            <a:ext cx="9235165" cy="1900641"/>
          </a:xfrm>
        </p:spPr>
      </p:pic>
      <p:sp>
        <p:nvSpPr>
          <p:cNvPr id="6" name="Прямоугольник 5"/>
          <p:cNvSpPr/>
          <p:nvPr/>
        </p:nvSpPr>
        <p:spPr>
          <a:xfrm>
            <a:off x="662741" y="581096"/>
            <a:ext cx="80648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i="1" dirty="0">
                <a:solidFill>
                  <a:schemeClr val="bg1"/>
                </a:solidFill>
                <a:effectLst>
                  <a:glow rad="177800">
                    <a:srgbClr val="CC0000">
                      <a:alpha val="86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Exercise </a:t>
            </a:r>
            <a:r>
              <a:rPr lang="en-US" sz="4800" b="1" i="1" dirty="0" smtClean="0">
                <a:solidFill>
                  <a:schemeClr val="bg1"/>
                </a:solidFill>
                <a:effectLst>
                  <a:glow rad="177800">
                    <a:srgbClr val="CC0000">
                      <a:alpha val="86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7.Read </a:t>
            </a:r>
            <a:r>
              <a:rPr lang="en-US" sz="4800" b="1" i="1" dirty="0">
                <a:solidFill>
                  <a:schemeClr val="bg1"/>
                </a:solidFill>
                <a:effectLst>
                  <a:glow rad="177800">
                    <a:srgbClr val="CC0000">
                      <a:alpha val="86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 dates, listen to the record and repeat.</a:t>
            </a:r>
            <a:endParaRPr lang="ru-RU" sz="4800" b="1" i="1" dirty="0">
              <a:solidFill>
                <a:schemeClr val="bg1"/>
              </a:solidFill>
              <a:effectLst>
                <a:glow rad="177800">
                  <a:srgbClr val="CC0000">
                    <a:alpha val="86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2146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6632"/>
            <a:ext cx="7992888" cy="6664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446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764703"/>
            <a:ext cx="8280920" cy="612105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79912" y="260648"/>
            <a:ext cx="5076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57554" y="1"/>
            <a:ext cx="53578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 smtClean="0">
                <a:solidFill>
                  <a:schemeClr val="bg1"/>
                </a:solidFill>
                <a:effectLst>
                  <a:glow rad="177800">
                    <a:srgbClr val="CC0000">
                      <a:alpha val="93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Grammar: Modal verbs</a:t>
            </a:r>
            <a:endParaRPr lang="ru-RU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2146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1162373"/>
            <a:ext cx="8547315" cy="569562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115616" y="236332"/>
            <a:ext cx="74168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i="1" dirty="0">
                <a:solidFill>
                  <a:schemeClr val="bg1"/>
                </a:solidFill>
                <a:effectLst>
                  <a:glow rad="177800">
                    <a:srgbClr val="CC0000">
                      <a:alpha val="85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Exercise</a:t>
            </a:r>
            <a:r>
              <a:rPr lang="ru-RU" sz="3200" b="1" i="1" dirty="0">
                <a:solidFill>
                  <a:schemeClr val="bg1"/>
                </a:solidFill>
                <a:effectLst>
                  <a:glow rad="177800">
                    <a:srgbClr val="CC0000">
                      <a:alpha val="85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smtClean="0">
                <a:solidFill>
                  <a:schemeClr val="bg1"/>
                </a:solidFill>
                <a:effectLst>
                  <a:glow rad="177800">
                    <a:srgbClr val="CC0000">
                      <a:alpha val="85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i="1" dirty="0" smtClean="0">
                <a:solidFill>
                  <a:schemeClr val="bg1"/>
                </a:solidFill>
                <a:effectLst>
                  <a:glow rad="177800">
                    <a:srgbClr val="CC0000">
                      <a:alpha val="85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b="1" i="1" dirty="0" smtClean="0">
                <a:solidFill>
                  <a:schemeClr val="bg1"/>
                </a:solidFill>
                <a:effectLst>
                  <a:glow rad="177800">
                    <a:srgbClr val="CC0000">
                      <a:alpha val="85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smtClean="0">
                <a:solidFill>
                  <a:schemeClr val="bg1"/>
                </a:solidFill>
                <a:effectLst>
                  <a:glow rad="177800">
                    <a:srgbClr val="CC0000">
                      <a:alpha val="85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Дополнить </a:t>
            </a:r>
            <a:r>
              <a:rPr lang="ru-RU" sz="3200" b="1" i="1" dirty="0">
                <a:solidFill>
                  <a:schemeClr val="bg1"/>
                </a:solidFill>
                <a:effectLst>
                  <a:glow rad="177800">
                    <a:srgbClr val="CC0000">
                      <a:alpha val="85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предложение выражением: </a:t>
            </a:r>
            <a:r>
              <a:rPr lang="en-US" sz="3200" b="1" i="1" dirty="0">
                <a:solidFill>
                  <a:schemeClr val="bg1"/>
                </a:solidFill>
                <a:effectLst>
                  <a:glow rad="177800">
                    <a:srgbClr val="CC0000">
                      <a:alpha val="85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can I</a:t>
            </a:r>
            <a:r>
              <a:rPr lang="ru-RU" sz="3200" b="1" i="1" dirty="0">
                <a:solidFill>
                  <a:schemeClr val="bg1"/>
                </a:solidFill>
                <a:effectLst>
                  <a:glow rad="177800">
                    <a:srgbClr val="CC0000">
                      <a:alpha val="85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en-US" sz="3200" b="1" i="1" dirty="0">
                <a:solidFill>
                  <a:schemeClr val="bg1"/>
                </a:solidFill>
                <a:effectLst>
                  <a:glow rad="177800">
                    <a:srgbClr val="CC0000">
                      <a:alpha val="85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can you</a:t>
            </a:r>
            <a:r>
              <a:rPr lang="ru-RU" sz="3200" b="1" i="1" dirty="0">
                <a:solidFill>
                  <a:schemeClr val="bg1"/>
                </a:solidFill>
                <a:effectLst>
                  <a:glow rad="177800">
                    <a:srgbClr val="CC0000">
                      <a:alpha val="85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41754448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885587"/>
            <a:ext cx="8712968" cy="597241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5760" y="-99392"/>
            <a:ext cx="89644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>
                <a:solidFill>
                  <a:schemeClr val="bg1"/>
                </a:solidFill>
                <a:effectLst>
                  <a:glow rad="177800">
                    <a:srgbClr val="CC0000">
                      <a:alpha val="85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Exercise </a:t>
            </a:r>
            <a:r>
              <a:rPr lang="en-US" sz="3200" b="1" i="1" dirty="0" smtClean="0">
                <a:solidFill>
                  <a:schemeClr val="bg1"/>
                </a:solidFill>
                <a:effectLst>
                  <a:glow rad="177800">
                    <a:srgbClr val="CC0000">
                      <a:alpha val="85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200" b="1" i="1" dirty="0" smtClean="0">
                <a:solidFill>
                  <a:schemeClr val="bg1"/>
                </a:solidFill>
                <a:effectLst>
                  <a:glow rad="177800">
                    <a:srgbClr val="CC0000">
                      <a:alpha val="85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b="1" i="1" dirty="0" smtClean="0">
                <a:solidFill>
                  <a:schemeClr val="bg1"/>
                </a:solidFill>
                <a:effectLst>
                  <a:glow rad="177800">
                    <a:srgbClr val="CC0000">
                      <a:alpha val="85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smtClean="0">
                <a:solidFill>
                  <a:schemeClr val="bg1"/>
                </a:solidFill>
                <a:effectLst>
                  <a:glow rad="177800">
                    <a:srgbClr val="CC0000">
                      <a:alpha val="85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Попросить </a:t>
            </a:r>
            <a:r>
              <a:rPr lang="ru-RU" sz="3200" b="1" i="1" dirty="0">
                <a:solidFill>
                  <a:schemeClr val="bg1"/>
                </a:solidFill>
                <a:effectLst>
                  <a:glow rad="177800">
                    <a:srgbClr val="CC0000">
                      <a:alpha val="85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следующие вещи, употребляя выражение: </a:t>
            </a:r>
            <a:r>
              <a:rPr lang="en-US" sz="3200" b="1" i="1" dirty="0">
                <a:solidFill>
                  <a:schemeClr val="bg1"/>
                </a:solidFill>
                <a:effectLst>
                  <a:glow rad="177800">
                    <a:srgbClr val="CC0000">
                      <a:alpha val="85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can I </a:t>
            </a:r>
            <a:r>
              <a:rPr lang="ru-RU" sz="3200" b="1" i="1" dirty="0">
                <a:solidFill>
                  <a:schemeClr val="bg1"/>
                </a:solidFill>
                <a:effectLst>
                  <a:glow rad="177800">
                    <a:srgbClr val="CC0000">
                      <a:alpha val="85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sz="3200" b="1" i="1" dirty="0">
                <a:solidFill>
                  <a:schemeClr val="bg1"/>
                </a:solidFill>
                <a:effectLst>
                  <a:glow rad="177800">
                    <a:srgbClr val="CC0000">
                      <a:alpha val="85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can you</a:t>
            </a:r>
            <a:r>
              <a:rPr lang="ru-RU" sz="3200" b="1" i="1" dirty="0">
                <a:solidFill>
                  <a:schemeClr val="bg1"/>
                </a:solidFill>
                <a:effectLst>
                  <a:glow rad="177800">
                    <a:srgbClr val="CC0000">
                      <a:alpha val="85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0162146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886480"/>
            <a:ext cx="6987277" cy="597197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-45387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 dirty="0">
                <a:solidFill>
                  <a:schemeClr val="bg1"/>
                </a:solidFill>
                <a:effectLst>
                  <a:glow rad="190500">
                    <a:srgbClr val="CC0000">
                      <a:alpha val="89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Exercise</a:t>
            </a:r>
            <a:r>
              <a:rPr lang="ru-RU" sz="2800" b="1" i="1" dirty="0">
                <a:solidFill>
                  <a:schemeClr val="bg1"/>
                </a:solidFill>
                <a:effectLst>
                  <a:glow rad="190500">
                    <a:srgbClr val="CC0000">
                      <a:alpha val="89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smtClean="0">
                <a:solidFill>
                  <a:schemeClr val="bg1"/>
                </a:solidFill>
                <a:effectLst>
                  <a:glow rad="190500">
                    <a:srgbClr val="CC0000">
                      <a:alpha val="89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sz="2800" b="1" i="1" dirty="0" smtClean="0">
                <a:solidFill>
                  <a:schemeClr val="bg1"/>
                </a:solidFill>
                <a:effectLst>
                  <a:glow rad="190500">
                    <a:srgbClr val="CC0000">
                      <a:alpha val="89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Посмотрев на рисунки, дополнить предложение глаголом: </a:t>
            </a:r>
            <a:r>
              <a:rPr lang="en-US" sz="2800" b="1" i="1" dirty="0" smtClean="0">
                <a:solidFill>
                  <a:schemeClr val="bg1"/>
                </a:solidFill>
                <a:effectLst>
                  <a:glow rad="190500">
                    <a:srgbClr val="CC0000">
                      <a:alpha val="89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must</a:t>
            </a:r>
            <a:r>
              <a:rPr lang="ru-RU" sz="2800" b="1" i="1" dirty="0" smtClean="0">
                <a:solidFill>
                  <a:schemeClr val="bg1"/>
                </a:solidFill>
                <a:effectLst>
                  <a:glow rad="190500">
                    <a:srgbClr val="CC0000">
                      <a:alpha val="89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en-US" sz="2800" b="1" i="1" dirty="0" err="1" smtClean="0">
                <a:solidFill>
                  <a:schemeClr val="bg1"/>
                </a:solidFill>
                <a:effectLst>
                  <a:glow rad="190500">
                    <a:srgbClr val="CC0000">
                      <a:alpha val="89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mustn</a:t>
            </a:r>
            <a:r>
              <a:rPr lang="ru-RU" sz="2800" b="1" i="1" dirty="0" smtClean="0">
                <a:solidFill>
                  <a:schemeClr val="bg1"/>
                </a:solidFill>
                <a:effectLst>
                  <a:glow rad="190500">
                    <a:srgbClr val="CC0000">
                      <a:alpha val="89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en-US" sz="2800" b="1" i="1" dirty="0" smtClean="0">
                <a:solidFill>
                  <a:schemeClr val="bg1"/>
                </a:solidFill>
                <a:effectLst>
                  <a:glow rad="190500">
                    <a:srgbClr val="CC0000">
                      <a:alpha val="89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ru-RU" sz="2800" b="1" i="1" dirty="0" smtClean="0">
                <a:solidFill>
                  <a:schemeClr val="bg1"/>
                </a:solidFill>
                <a:effectLst>
                  <a:glow rad="190500">
                    <a:srgbClr val="CC0000">
                      <a:alpha val="89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sz="2800" b="1" i="1" dirty="0" err="1" smtClean="0">
                <a:solidFill>
                  <a:schemeClr val="bg1"/>
                </a:solidFill>
                <a:effectLst>
                  <a:glow rad="190500">
                    <a:srgbClr val="CC0000">
                      <a:alpha val="89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needn</a:t>
            </a:r>
            <a:r>
              <a:rPr lang="ru-RU" sz="2800" b="1" i="1" dirty="0" smtClean="0">
                <a:solidFill>
                  <a:schemeClr val="bg1"/>
                </a:solidFill>
                <a:effectLst>
                  <a:glow rad="190500">
                    <a:srgbClr val="CC0000">
                      <a:alpha val="89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en-US" sz="2800" b="1" i="1" dirty="0" smtClean="0">
                <a:solidFill>
                  <a:schemeClr val="bg1"/>
                </a:solidFill>
                <a:effectLst>
                  <a:glow rad="190500">
                    <a:srgbClr val="CC0000">
                      <a:alpha val="89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ru-RU" sz="2800" b="1" i="1" dirty="0" smtClean="0">
                <a:solidFill>
                  <a:schemeClr val="bg1"/>
                </a:solidFill>
                <a:effectLst>
                  <a:glow rad="190500">
                    <a:srgbClr val="CC0000">
                      <a:alpha val="89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sz="2800" b="1" i="1" dirty="0" smtClean="0">
                <a:solidFill>
                  <a:schemeClr val="bg1"/>
                </a:solidFill>
                <a:effectLst>
                  <a:glow rad="190500">
                    <a:srgbClr val="CC0000">
                      <a:alpha val="89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may</a:t>
            </a:r>
            <a:r>
              <a:rPr lang="ru-RU" sz="2800" b="1" i="1" dirty="0" smtClean="0">
                <a:solidFill>
                  <a:schemeClr val="bg1"/>
                </a:solidFill>
                <a:effectLst>
                  <a:glow rad="190500">
                    <a:srgbClr val="CC0000">
                      <a:alpha val="89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..</a:t>
            </a:r>
            <a:r>
              <a:rPr lang="en-US" sz="2800" b="1" i="1" dirty="0" smtClean="0">
                <a:solidFill>
                  <a:schemeClr val="bg1"/>
                </a:solidFill>
                <a:effectLst>
                  <a:glow rad="190500">
                    <a:srgbClr val="CC0000">
                      <a:alpha val="89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i="1" dirty="0">
              <a:solidFill>
                <a:schemeClr val="bg1"/>
              </a:solidFill>
              <a:effectLst>
                <a:glow rad="190500">
                  <a:srgbClr val="CC0000">
                    <a:alpha val="89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033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7510">
            <a:off x="1523009" y="1744461"/>
            <a:ext cx="5794931" cy="50634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899592" y="-171400"/>
            <a:ext cx="67687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i="1" dirty="0" smtClean="0">
                <a:solidFill>
                  <a:schemeClr val="bg1"/>
                </a:solidFill>
                <a:effectLst>
                  <a:glow rad="177800">
                    <a:srgbClr val="CC0000">
                      <a:alpha val="91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Choosing a hotel</a:t>
            </a:r>
          </a:p>
          <a:p>
            <a:pPr algn="ctr"/>
            <a:r>
              <a:rPr lang="en-US" sz="6000" b="1" i="1" dirty="0" smtClean="0">
                <a:solidFill>
                  <a:schemeClr val="bg1"/>
                </a:solidFill>
                <a:effectLst>
                  <a:glow rad="177800">
                    <a:srgbClr val="CC0000">
                      <a:alpha val="91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Reading</a:t>
            </a:r>
            <a:endParaRPr lang="ru-RU" sz="6000" b="1" i="1" dirty="0">
              <a:solidFill>
                <a:schemeClr val="bg1"/>
              </a:solidFill>
              <a:effectLst>
                <a:glow rad="177800">
                  <a:srgbClr val="CC0000">
                    <a:alpha val="91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9266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4" y="1484784"/>
            <a:ext cx="9144000" cy="496855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95536" y="55972"/>
            <a:ext cx="820891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i="1" dirty="0">
                <a:solidFill>
                  <a:schemeClr val="bg1"/>
                </a:solidFill>
                <a:effectLst>
                  <a:glow rad="203200">
                    <a:srgbClr val="CC0000">
                      <a:alpha val="9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Exercise </a:t>
            </a:r>
            <a:r>
              <a:rPr lang="en-US" sz="4400" b="1" i="1" dirty="0" smtClean="0">
                <a:solidFill>
                  <a:schemeClr val="bg1"/>
                </a:solidFill>
                <a:effectLst>
                  <a:glow rad="203200">
                    <a:srgbClr val="CC0000">
                      <a:alpha val="9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 Read </a:t>
            </a:r>
            <a:r>
              <a:rPr lang="en-US" sz="4400" b="1" i="1" dirty="0">
                <a:solidFill>
                  <a:schemeClr val="bg1"/>
                </a:solidFill>
                <a:effectLst>
                  <a:glow rad="203200">
                    <a:srgbClr val="CC0000">
                      <a:alpha val="9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about The Midland Hotel. </a:t>
            </a:r>
            <a:endParaRPr lang="ru-RU" sz="4400" b="1" i="1" dirty="0">
              <a:solidFill>
                <a:schemeClr val="bg1"/>
              </a:solidFill>
              <a:effectLst>
                <a:glow rad="203200">
                  <a:srgbClr val="CC0000">
                    <a:alpha val="9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03324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64" y="2780928"/>
            <a:ext cx="8899071" cy="1649186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7640813"/>
              </p:ext>
            </p:extLst>
          </p:nvPr>
        </p:nvGraphicFramePr>
        <p:xfrm>
          <a:off x="122462" y="2852936"/>
          <a:ext cx="8899072" cy="15771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24768"/>
                <a:gridCol w="2224768"/>
                <a:gridCol w="2088234"/>
                <a:gridCol w="2361302"/>
              </a:tblGrid>
              <a:tr h="157717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71600" y="476672"/>
            <a:ext cx="71287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i="1" dirty="0">
                <a:solidFill>
                  <a:schemeClr val="bg1"/>
                </a:solidFill>
                <a:effectLst>
                  <a:glow rad="177800">
                    <a:srgbClr val="CC0000">
                      <a:alpha val="92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Exercise </a:t>
            </a:r>
            <a:r>
              <a:rPr lang="en-US" sz="4800" b="1" i="1" dirty="0" smtClean="0">
                <a:solidFill>
                  <a:schemeClr val="bg1"/>
                </a:solidFill>
                <a:effectLst>
                  <a:glow rad="177800">
                    <a:srgbClr val="CC0000">
                      <a:alpha val="92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 Listen to the words from the text</a:t>
            </a:r>
            <a:endParaRPr lang="ru-RU" sz="4800" b="1" i="1" dirty="0">
              <a:solidFill>
                <a:schemeClr val="bg1"/>
              </a:solidFill>
              <a:effectLst>
                <a:glow rad="177800">
                  <a:srgbClr val="CC0000">
                    <a:alpha val="92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821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157393"/>
            <a:ext cx="7296958" cy="57006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123728" y="332655"/>
            <a:ext cx="58272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600" b="1" i="1" dirty="0" smtClean="0">
                <a:solidFill>
                  <a:schemeClr val="bg1"/>
                </a:solidFill>
                <a:effectLst>
                  <a:glow rad="177800">
                    <a:srgbClr val="CC0000">
                      <a:alpha val="78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Exercise </a:t>
            </a:r>
            <a:r>
              <a:rPr lang="ru-RU" sz="3600" b="1" i="1" dirty="0" smtClean="0">
                <a:solidFill>
                  <a:schemeClr val="bg1"/>
                </a:solidFill>
                <a:effectLst>
                  <a:glow rad="177800">
                    <a:srgbClr val="CC0000">
                      <a:alpha val="78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b="1" i="1" dirty="0" smtClean="0">
                <a:solidFill>
                  <a:schemeClr val="bg1"/>
                </a:solidFill>
                <a:effectLst>
                  <a:glow rad="177800">
                    <a:srgbClr val="CC0000">
                      <a:alpha val="78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Listen </a:t>
            </a:r>
            <a:r>
              <a:rPr lang="en-US" sz="3600" b="1" i="1" dirty="0">
                <a:solidFill>
                  <a:schemeClr val="bg1"/>
                </a:solidFill>
                <a:effectLst>
                  <a:glow rad="177800">
                    <a:srgbClr val="CC0000">
                      <a:alpha val="78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and repeat.</a:t>
            </a:r>
            <a:endParaRPr lang="ru-RU" sz="3600" b="1" i="1" dirty="0">
              <a:solidFill>
                <a:schemeClr val="bg1"/>
              </a:solidFill>
              <a:effectLst>
                <a:glow rad="177800">
                  <a:srgbClr val="CC0000">
                    <a:alpha val="78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144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47664" y="476672"/>
            <a:ext cx="61863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>
                <a:solidFill>
                  <a:schemeClr val="bg1"/>
                </a:solidFill>
                <a:effectLst>
                  <a:glow rad="177800">
                    <a:srgbClr val="CC0000">
                      <a:alpha val="88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Make up the dialogues in pairs.</a:t>
            </a:r>
            <a:endParaRPr lang="ru-RU" sz="3600" b="1" i="1" dirty="0">
              <a:solidFill>
                <a:schemeClr val="bg1"/>
              </a:solidFill>
              <a:effectLst>
                <a:glow rad="177800">
                  <a:srgbClr val="CC0000">
                    <a:alpha val="88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9175946"/>
              </p:ext>
            </p:extLst>
          </p:nvPr>
        </p:nvGraphicFramePr>
        <p:xfrm>
          <a:off x="1115616" y="1484784"/>
          <a:ext cx="7269618" cy="49702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34809"/>
                <a:gridCol w="3634809"/>
              </a:tblGrid>
              <a:tr h="2485147">
                <a:tc>
                  <a:txBody>
                    <a:bodyPr/>
                    <a:lstStyle/>
                    <a:p>
                      <a:pPr lvl="3"/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lvl="3"/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lvl="3"/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lvl="3"/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lvl="3"/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lvl="3"/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lvl="3"/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lvl="3"/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lvl="3"/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485147">
                <a:tc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412776"/>
            <a:ext cx="3669218" cy="258514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15616" y="3472934"/>
            <a:ext cx="2127634" cy="5027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i="1" baseline="30000" dirty="0" smtClean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81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At the Airport</a:t>
            </a:r>
            <a:endParaRPr lang="ru-RU" sz="4000" b="1" i="1" baseline="30000" dirty="0">
              <a:solidFill>
                <a:schemeClr val="bg1"/>
              </a:solidFill>
              <a:effectLst>
                <a:glow rad="228600">
                  <a:schemeClr val="accent6">
                    <a:satMod val="175000"/>
                    <a:alpha val="81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835" y="1412776"/>
            <a:ext cx="3603590" cy="258118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643570" y="3500438"/>
            <a:ext cx="2674130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b="1" i="1" baseline="30000" dirty="0" smtClean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81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At the Restaurant</a:t>
            </a:r>
            <a:endParaRPr lang="ru-RU" sz="4000" b="1" i="1" baseline="30000" dirty="0">
              <a:solidFill>
                <a:schemeClr val="bg1"/>
              </a:solidFill>
              <a:effectLst>
                <a:glow rad="228600">
                  <a:schemeClr val="accent6">
                    <a:satMod val="175000"/>
                    <a:alpha val="81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7" y="3981426"/>
            <a:ext cx="3669218" cy="247732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142976" y="6000768"/>
            <a:ext cx="3347391" cy="5027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i="1" baseline="30000" dirty="0" smtClean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81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At the Railway Station</a:t>
            </a:r>
            <a:endParaRPr lang="ru-RU" sz="4000" b="1" i="1" baseline="30000" dirty="0">
              <a:solidFill>
                <a:schemeClr val="bg1"/>
              </a:solidFill>
              <a:effectLst>
                <a:glow rad="228600">
                  <a:schemeClr val="accent6">
                    <a:satMod val="175000"/>
                    <a:alpha val="81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835" y="3981425"/>
            <a:ext cx="3603590" cy="2477324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6156176" y="5857892"/>
            <a:ext cx="19768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b="1" i="1" dirty="0" smtClean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81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At the Hotel</a:t>
            </a:r>
            <a:endParaRPr lang="ru-RU" sz="2800" b="1" i="1" baseline="30000" dirty="0">
              <a:solidFill>
                <a:schemeClr val="bg1"/>
              </a:solidFill>
              <a:effectLst>
                <a:glow rad="228600">
                  <a:schemeClr val="accent6">
                    <a:satMod val="175000"/>
                    <a:alpha val="81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9255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9175946"/>
              </p:ext>
            </p:extLst>
          </p:nvPr>
        </p:nvGraphicFramePr>
        <p:xfrm>
          <a:off x="1115616" y="1484784"/>
          <a:ext cx="7269618" cy="49702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34809"/>
                <a:gridCol w="3634809"/>
              </a:tblGrid>
              <a:tr h="2485147">
                <a:tc>
                  <a:txBody>
                    <a:bodyPr/>
                    <a:lstStyle/>
                    <a:p>
                      <a:pPr lvl="3"/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lvl="3"/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lvl="3"/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lvl="3"/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lvl="3"/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lvl="3"/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lvl="3"/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lvl="3"/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lvl="3"/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485147">
                <a:tc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115616" y="1628800"/>
            <a:ext cx="28092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i="1" baseline="30000" dirty="0" smtClean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81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At the Airport</a:t>
            </a:r>
            <a:endParaRPr lang="ru-RU" sz="5400" b="1" i="1" baseline="30000" dirty="0">
              <a:solidFill>
                <a:schemeClr val="bg1"/>
              </a:solidFill>
              <a:effectLst>
                <a:glow rad="228600">
                  <a:schemeClr val="accent6">
                    <a:satMod val="175000"/>
                    <a:alpha val="81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305203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1357298"/>
            <a:ext cx="8072494" cy="509588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786182" y="500042"/>
            <a:ext cx="41434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6000" b="1" i="1" baseline="30000" dirty="0" smtClean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81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At the Airport</a:t>
            </a:r>
            <a:endParaRPr lang="ru-RU" sz="6000" b="1" i="1" baseline="30000" dirty="0">
              <a:solidFill>
                <a:schemeClr val="bg1"/>
              </a:solidFill>
              <a:effectLst>
                <a:glow rad="228600">
                  <a:schemeClr val="accent6">
                    <a:satMod val="175000"/>
                    <a:alpha val="81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9255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198930" y="404664"/>
            <a:ext cx="36773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5400" b="1" i="1" baseline="30000" dirty="0" smtClean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81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At the Restaurant</a:t>
            </a:r>
            <a:endParaRPr lang="ru-RU" sz="5400" b="1" i="1" baseline="30000" dirty="0">
              <a:solidFill>
                <a:schemeClr val="bg1"/>
              </a:solidFill>
              <a:effectLst>
                <a:glow rad="228600">
                  <a:schemeClr val="accent6">
                    <a:satMod val="175000"/>
                    <a:alpha val="81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6433_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1071547"/>
            <a:ext cx="7500990" cy="5214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4055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01317" y="820409"/>
            <a:ext cx="6457950" cy="129302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483768" y="648750"/>
            <a:ext cx="49685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5400" b="1" i="1" baseline="30000" dirty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81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At the Railway Station</a:t>
            </a:r>
            <a:endParaRPr lang="ru-RU" sz="5400" b="1" i="1" baseline="30000" dirty="0">
              <a:solidFill>
                <a:schemeClr val="bg1"/>
              </a:solidFill>
              <a:effectLst>
                <a:glow rad="228600">
                  <a:schemeClr val="accent6">
                    <a:satMod val="175000"/>
                    <a:alpha val="81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urn-advego.ru-order-4343940-jobs-4361529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48" y="1214422"/>
            <a:ext cx="7858180" cy="5214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646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6620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0" y="1071547"/>
            <a:ext cx="7858180" cy="5146692"/>
          </a:xfrm>
        </p:spPr>
      </p:pic>
      <p:sp>
        <p:nvSpPr>
          <p:cNvPr id="5" name="Прямоугольник 4"/>
          <p:cNvSpPr/>
          <p:nvPr/>
        </p:nvSpPr>
        <p:spPr>
          <a:xfrm>
            <a:off x="2796972" y="163953"/>
            <a:ext cx="57212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400" b="1" i="1" dirty="0" smtClean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81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At the Hotel</a:t>
            </a:r>
            <a:endParaRPr lang="ru-RU" sz="4400" b="1" i="1" baseline="30000" dirty="0">
              <a:solidFill>
                <a:schemeClr val="bg1"/>
              </a:solidFill>
              <a:effectLst>
                <a:glow rad="228600">
                  <a:schemeClr val="accent6">
                    <a:satMod val="175000"/>
                    <a:alpha val="81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98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1922056"/>
            <a:ext cx="75608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i="1" dirty="0">
                <a:solidFill>
                  <a:schemeClr val="bg1"/>
                </a:solidFill>
                <a:effectLst>
                  <a:glow rad="190500">
                    <a:srgbClr val="CC0000">
                      <a:alpha val="9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Home </a:t>
            </a:r>
            <a:r>
              <a:rPr lang="en-US" sz="6000" b="1" i="1" dirty="0" smtClean="0">
                <a:solidFill>
                  <a:schemeClr val="bg1"/>
                </a:solidFill>
                <a:effectLst>
                  <a:glow rad="190500">
                    <a:srgbClr val="CC0000">
                      <a:alpha val="9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task: by heart the new words.</a:t>
            </a:r>
            <a:endParaRPr lang="ru-RU" sz="6000" b="1" i="1" dirty="0">
              <a:solidFill>
                <a:schemeClr val="bg1"/>
              </a:solidFill>
              <a:effectLst>
                <a:glow rad="190500">
                  <a:srgbClr val="CC0000">
                    <a:alpha val="9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4376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6" y="1556792"/>
            <a:ext cx="9068034" cy="439136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51520" y="332656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b="1" i="1" dirty="0">
                <a:solidFill>
                  <a:schemeClr val="bg1"/>
                </a:solidFill>
                <a:effectLst>
                  <a:glow rad="177800">
                    <a:srgbClr val="CC0000">
                      <a:alpha val="81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Exercise 2. Listen, repeat and show </a:t>
            </a:r>
            <a:r>
              <a:rPr lang="en-US" sz="3600" b="1" i="1" dirty="0" smtClean="0">
                <a:solidFill>
                  <a:schemeClr val="bg1"/>
                </a:solidFill>
                <a:effectLst>
                  <a:glow rad="177800">
                    <a:srgbClr val="CC0000">
                      <a:alpha val="81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on</a:t>
            </a:r>
            <a:endParaRPr lang="ru-RU" sz="3600" b="1" i="1" dirty="0" smtClean="0">
              <a:solidFill>
                <a:schemeClr val="bg1"/>
              </a:solidFill>
              <a:effectLst>
                <a:glow rad="177800">
                  <a:srgbClr val="CC0000">
                    <a:alpha val="81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en-US" sz="3600" b="1" i="1" dirty="0" smtClean="0">
                <a:solidFill>
                  <a:schemeClr val="bg1"/>
                </a:solidFill>
                <a:effectLst>
                  <a:glow rad="177800">
                    <a:srgbClr val="CC0000">
                      <a:alpha val="81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>
                <a:solidFill>
                  <a:schemeClr val="bg1"/>
                </a:solidFill>
                <a:effectLst>
                  <a:glow rad="177800">
                    <a:srgbClr val="CC0000">
                      <a:alpha val="81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 picture.</a:t>
            </a:r>
            <a:endParaRPr lang="ru-RU" sz="3600" b="1" i="1" dirty="0">
              <a:solidFill>
                <a:schemeClr val="bg1"/>
              </a:solidFill>
              <a:effectLst>
                <a:glow rad="177800">
                  <a:srgbClr val="CC0000">
                    <a:alpha val="81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197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84" y="5528267"/>
            <a:ext cx="9144000" cy="132973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76532" y="-84876"/>
            <a:ext cx="89570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200" b="1" i="1" dirty="0">
                <a:solidFill>
                  <a:schemeClr val="bg1"/>
                </a:solidFill>
                <a:effectLst>
                  <a:glow rad="177800">
                    <a:srgbClr val="CC0000">
                      <a:alpha val="83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Exercise 3. Look on the picture from exercise 2 and write down </a:t>
            </a:r>
            <a:r>
              <a:rPr lang="en-US" sz="3200" b="1" i="1" dirty="0" smtClean="0">
                <a:solidFill>
                  <a:schemeClr val="bg1"/>
                </a:solidFill>
                <a:effectLst>
                  <a:glow rad="177800">
                    <a:srgbClr val="CC0000">
                      <a:alpha val="83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English </a:t>
            </a:r>
            <a:r>
              <a:rPr lang="en-US" sz="3200" b="1" i="1" dirty="0">
                <a:solidFill>
                  <a:schemeClr val="bg1"/>
                </a:solidFill>
                <a:effectLst>
                  <a:glow rad="177800">
                    <a:srgbClr val="CC0000">
                      <a:alpha val="83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words. Then listen to the record and check up your answer.</a:t>
            </a:r>
            <a:endParaRPr lang="ru-RU" sz="3200" b="1" i="1" dirty="0">
              <a:solidFill>
                <a:schemeClr val="bg1"/>
              </a:solidFill>
              <a:effectLst>
                <a:glow rad="177800">
                  <a:srgbClr val="CC0000">
                    <a:alpha val="83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95" y="1484784"/>
            <a:ext cx="8280426" cy="4009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5533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84" y="3645024"/>
            <a:ext cx="9144000" cy="248186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76532" y="315682"/>
            <a:ext cx="882047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000" b="1" i="1" dirty="0">
                <a:solidFill>
                  <a:schemeClr val="bg1"/>
                </a:solidFill>
                <a:effectLst>
                  <a:glow rad="177800">
                    <a:srgbClr val="CC0000">
                      <a:alpha val="83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Exercise 3. Look on the picture from exercise 2 and write down E</a:t>
            </a:r>
            <a:r>
              <a:rPr lang="en-US" sz="4000" b="1" i="1" dirty="0" smtClean="0">
                <a:solidFill>
                  <a:schemeClr val="bg1"/>
                </a:solidFill>
                <a:effectLst>
                  <a:glow rad="177800">
                    <a:srgbClr val="CC0000">
                      <a:alpha val="83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nglish </a:t>
            </a:r>
            <a:r>
              <a:rPr lang="en-US" sz="4000" b="1" i="1" dirty="0">
                <a:solidFill>
                  <a:schemeClr val="bg1"/>
                </a:solidFill>
                <a:effectLst>
                  <a:glow rad="177800">
                    <a:srgbClr val="CC0000">
                      <a:alpha val="83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words. Then listen to the record and check up your answer.</a:t>
            </a:r>
            <a:endParaRPr lang="ru-RU" sz="4000" b="1" i="1" dirty="0">
              <a:solidFill>
                <a:schemeClr val="bg1"/>
              </a:solidFill>
              <a:effectLst>
                <a:glow rad="177800">
                  <a:srgbClr val="CC0000">
                    <a:alpha val="83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3501008"/>
            <a:ext cx="3615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reception</a:t>
            </a:r>
            <a:endParaRPr lang="ru-RU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552" y="4150821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receptionist</a:t>
            </a:r>
            <a:endParaRPr lang="ru-RU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2153" y="4791246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key</a:t>
            </a:r>
            <a:endParaRPr lang="ru-RU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2153" y="5437577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number</a:t>
            </a:r>
            <a:endParaRPr lang="ru-RU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04048" y="3501008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form</a:t>
            </a:r>
            <a:endParaRPr lang="ru-RU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60032" y="4149080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bill</a:t>
            </a:r>
            <a:endParaRPr lang="ru-RU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87835" y="4755843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lift</a:t>
            </a:r>
            <a:endParaRPr lang="ru-RU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60032" y="5366771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floor</a:t>
            </a:r>
            <a:endParaRPr lang="ru-RU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778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764" y="260648"/>
            <a:ext cx="86868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200" b="1" i="1" dirty="0">
                <a:solidFill>
                  <a:schemeClr val="bg1"/>
                </a:solidFill>
                <a:effectLst>
                  <a:glow rad="177800">
                    <a:srgbClr val="CC0000">
                      <a:alpha val="79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Exercise 4. Match pictures with the true word combinations. Then listen to the record and check up your answer.</a:t>
            </a:r>
            <a:endParaRPr lang="ru-RU" sz="3200" b="1" i="1" dirty="0">
              <a:solidFill>
                <a:schemeClr val="bg1"/>
              </a:solidFill>
              <a:effectLst>
                <a:glow rad="177800">
                  <a:srgbClr val="CC0000">
                    <a:alpha val="79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94" y="1988840"/>
            <a:ext cx="9010357" cy="3967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21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764" y="260648"/>
            <a:ext cx="86868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200" b="1" i="1" dirty="0">
                <a:solidFill>
                  <a:schemeClr val="bg1"/>
                </a:solidFill>
                <a:effectLst>
                  <a:glow rad="177800">
                    <a:srgbClr val="CC0000">
                      <a:alpha val="79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Exercise 4. Match pictures with the true word combinations. Then listen to the record and check up your answer.</a:t>
            </a:r>
            <a:endParaRPr lang="ru-RU" sz="3200" b="1" i="1" dirty="0">
              <a:solidFill>
                <a:schemeClr val="bg1"/>
              </a:solidFill>
              <a:effectLst>
                <a:glow rad="177800">
                  <a:srgbClr val="CC0000">
                    <a:alpha val="79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71678"/>
            <a:ext cx="9010357" cy="396708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5536" y="4000504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B&amp;B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51720" y="4006225"/>
            <a:ext cx="135732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full board</a:t>
            </a:r>
            <a:endParaRPr lang="ru-RU" sz="2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29058" y="4000504"/>
            <a:ext cx="150019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half board</a:t>
            </a:r>
            <a:endParaRPr lang="ru-RU" sz="2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86446" y="4000504"/>
            <a:ext cx="166587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high season</a:t>
            </a:r>
            <a:endParaRPr lang="ru-RU" sz="2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43834" y="4005064"/>
            <a:ext cx="15001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low season</a:t>
            </a:r>
            <a:endParaRPr lang="ru-RU" sz="2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5720" y="5572140"/>
            <a:ext cx="18573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twin room</a:t>
            </a:r>
            <a:endParaRPr lang="ru-RU" sz="2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79712" y="5572140"/>
            <a:ext cx="199627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double room</a:t>
            </a:r>
            <a:endParaRPr lang="ru-RU" sz="2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29058" y="5572140"/>
            <a:ext cx="18573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single room</a:t>
            </a:r>
            <a:endParaRPr lang="ru-RU" sz="2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86446" y="5572140"/>
            <a:ext cx="14287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extra bed</a:t>
            </a:r>
            <a:endParaRPr lang="ru-RU" sz="2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452320" y="5590401"/>
            <a:ext cx="18241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en-suite room</a:t>
            </a:r>
            <a:endParaRPr lang="ru-RU" sz="22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21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7384"/>
            <a:ext cx="88924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000" b="1" i="1" dirty="0">
                <a:solidFill>
                  <a:schemeClr val="bg1"/>
                </a:solidFill>
                <a:effectLst>
                  <a:glow rad="177800">
                    <a:srgbClr val="CC0000">
                      <a:alpha val="81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Exercise 5. Read the following verbs, then listen to them and repeat. </a:t>
            </a:r>
            <a:endParaRPr lang="ru-RU" sz="4000" b="1" i="1" dirty="0">
              <a:solidFill>
                <a:schemeClr val="bg1"/>
              </a:solidFill>
              <a:effectLst>
                <a:glow rad="177800">
                  <a:srgbClr val="CC0000">
                    <a:alpha val="81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316257"/>
            <a:ext cx="8568952" cy="554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21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След самолета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830</TotalTime>
  <Words>490</Words>
  <Application>Microsoft Office PowerPoint</Application>
  <PresentationFormat>Экран (4:3)</PresentationFormat>
  <Paragraphs>100</Paragraphs>
  <Slides>35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0" baseType="lpstr">
      <vt:lpstr>Arial</vt:lpstr>
      <vt:lpstr>Calibri</vt:lpstr>
      <vt:lpstr>Century Gothic</vt:lpstr>
      <vt:lpstr>Times New Roman</vt:lpstr>
      <vt:lpstr>Тема1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♥Aisinashka♥</dc:creator>
  <cp:lastModifiedBy>админ</cp:lastModifiedBy>
  <cp:revision>82</cp:revision>
  <dcterms:created xsi:type="dcterms:W3CDTF">2015-02-09T07:21:05Z</dcterms:created>
  <dcterms:modified xsi:type="dcterms:W3CDTF">2020-05-17T20:16:31Z</dcterms:modified>
</cp:coreProperties>
</file>