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4" r:id="rId5"/>
    <p:sldId id="263" r:id="rId6"/>
    <p:sldId id="262" r:id="rId7"/>
    <p:sldId id="261" r:id="rId8"/>
    <p:sldId id="260" r:id="rId9"/>
    <p:sldId id="259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9830D-AAF8-46A3-BD29-EA847D7703FC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95B6D-3CF3-4C1F-B1D9-7EE24CF7DD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95B6D-3CF3-4C1F-B1D9-7EE24CF7DD5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95B6D-3CF3-4C1F-B1D9-7EE24CF7DD54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95B6D-3CF3-4C1F-B1D9-7EE24CF7DD54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D607-54AD-4010-A17B-18EB5C4BA672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3B20-8D30-437D-AF39-C41CDA450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D607-54AD-4010-A17B-18EB5C4BA672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3B20-8D30-437D-AF39-C41CDA450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D607-54AD-4010-A17B-18EB5C4BA672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3B20-8D30-437D-AF39-C41CDA450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D607-54AD-4010-A17B-18EB5C4BA672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3B20-8D30-437D-AF39-C41CDA450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D607-54AD-4010-A17B-18EB5C4BA672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3B20-8D30-437D-AF39-C41CDA450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D607-54AD-4010-A17B-18EB5C4BA672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3B20-8D30-437D-AF39-C41CDA450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D607-54AD-4010-A17B-18EB5C4BA672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3B20-8D30-437D-AF39-C41CDA450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D607-54AD-4010-A17B-18EB5C4BA672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3B20-8D30-437D-AF39-C41CDA450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D607-54AD-4010-A17B-18EB5C4BA672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3B20-8D30-437D-AF39-C41CDA450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D607-54AD-4010-A17B-18EB5C4BA672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3B20-8D30-437D-AF39-C41CDA450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D607-54AD-4010-A17B-18EB5C4BA672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3B20-8D30-437D-AF39-C41CDA450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FD607-54AD-4010-A17B-18EB5C4BA672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43B20-8D30-437D-AF39-C41CDA4502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7.bin"/><Relationship Id="rId5" Type="http://schemas.openxmlformats.org/officeDocument/2006/relationships/slide" Target="slide12.xml"/><Relationship Id="rId4" Type="http://schemas.openxmlformats.org/officeDocument/2006/relationships/slide" Target="slide11.xml"/><Relationship Id="rId9" Type="http://schemas.openxmlformats.org/officeDocument/2006/relationships/oleObject" Target="../embeddings/oleObject3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9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oleObject" Target="../embeddings/oleObject6.bin"/><Relationship Id="rId7" Type="http://schemas.openxmlformats.org/officeDocument/2006/relationships/slide" Target="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slide" Target="slide12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slide" Target="slide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slide" Target="slide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5" Type="http://schemas.openxmlformats.org/officeDocument/2006/relationships/slide" Target="slide11.xml"/><Relationship Id="rId4" Type="http://schemas.openxmlformats.org/officeDocument/2006/relationships/slide" Target="slide12.xml"/><Relationship Id="rId9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slide" Target="slide12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4.bin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980728"/>
            <a:ext cx="71570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Тема  урока «Уравнение 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sin </a:t>
            </a:r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</a:rPr>
              <a:t>x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</a:rPr>
              <a:t>= a</a:t>
            </a:r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 »</a:t>
            </a:r>
            <a:endParaRPr lang="ru-RU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9712" y="3645024"/>
            <a:ext cx="55446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002060"/>
                </a:solidFill>
              </a:rPr>
              <a:t>Подготовила преподаватель математики</a:t>
            </a:r>
          </a:p>
          <a:p>
            <a:pPr algn="ctr"/>
            <a:r>
              <a:rPr lang="ru-RU" sz="2800" b="1" i="1" dirty="0" smtClean="0">
                <a:solidFill>
                  <a:srgbClr val="002060"/>
                </a:solidFill>
              </a:rPr>
              <a:t> ГАПОУ  </a:t>
            </a:r>
            <a:r>
              <a:rPr lang="ru-RU" sz="2800" b="1" i="1" dirty="0" err="1" smtClean="0">
                <a:solidFill>
                  <a:srgbClr val="002060"/>
                </a:solidFill>
              </a:rPr>
              <a:t>Белорецкий</a:t>
            </a:r>
            <a:r>
              <a:rPr lang="ru-RU" sz="2800" b="1" i="1" dirty="0" smtClean="0">
                <a:solidFill>
                  <a:srgbClr val="002060"/>
                </a:solidFill>
              </a:rPr>
              <a:t>  Строительный колледж</a:t>
            </a:r>
          </a:p>
          <a:p>
            <a:pPr algn="ctr"/>
            <a:r>
              <a:rPr lang="ru-RU" sz="2800" b="1" i="1" dirty="0" smtClean="0">
                <a:solidFill>
                  <a:srgbClr val="002060"/>
                </a:solidFill>
              </a:rPr>
              <a:t> Лапшина Л.Н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8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hlinkClick r:id="rId4" action="ppaction://hlinksldjump" highlightClick="1"/>
          </p:cNvPr>
          <p:cNvSpPr/>
          <p:nvPr/>
        </p:nvSpPr>
        <p:spPr>
          <a:xfrm>
            <a:off x="1115616" y="3573016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3" name="Овал 2">
            <a:hlinkClick r:id="rId4" action="ppaction://hlinksldjump" highlightClick="1"/>
          </p:cNvPr>
          <p:cNvSpPr/>
          <p:nvPr/>
        </p:nvSpPr>
        <p:spPr>
          <a:xfrm>
            <a:off x="1115616" y="4437112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4" name="Овал 3">
            <a:hlinkClick r:id="rId5" action="ppaction://hlinksldjump" highlightClick="1"/>
          </p:cNvPr>
          <p:cNvSpPr/>
          <p:nvPr/>
        </p:nvSpPr>
        <p:spPr>
          <a:xfrm>
            <a:off x="1115616" y="5301208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764704"/>
            <a:ext cx="3075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7. Решить уравнение: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04248" y="764704"/>
            <a:ext cx="8467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(4 б.)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3851920" y="692696"/>
          <a:ext cx="1903940" cy="720080"/>
        </p:xfrm>
        <a:graphic>
          <a:graphicData uri="http://schemas.openxmlformats.org/presentationml/2006/ole">
            <p:oleObj spid="_x0000_s24577" name="Формула" r:id="rId6" imgW="1485900" imgH="558800" progId="Equation.3">
              <p:embed/>
            </p:oleObj>
          </a:graphicData>
        </a:graphic>
      </p:graphicFrame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051720" y="5229200"/>
          <a:ext cx="2304256" cy="593673"/>
        </p:xfrm>
        <a:graphic>
          <a:graphicData uri="http://schemas.openxmlformats.org/presentationml/2006/ole">
            <p:oleObj spid="_x0000_s24579" name="Формула" r:id="rId7" imgW="2184400" imgH="558800" progId="Equation.3">
              <p:embed/>
            </p:oleObj>
          </a:graphicData>
        </a:graphic>
      </p:graphicFrame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162175" y="3500438"/>
          <a:ext cx="2157413" cy="601662"/>
        </p:xfrm>
        <a:graphic>
          <a:graphicData uri="http://schemas.openxmlformats.org/presentationml/2006/ole">
            <p:oleObj spid="_x0000_s24581" name="Формула" r:id="rId8" imgW="2019240" imgH="558720" progId="Equation.3">
              <p:embed/>
            </p:oleObj>
          </a:graphicData>
        </a:graphic>
      </p:graphicFrame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2195736" y="4365104"/>
          <a:ext cx="2088232" cy="624881"/>
        </p:xfrm>
        <a:graphic>
          <a:graphicData uri="http://schemas.openxmlformats.org/presentationml/2006/ole">
            <p:oleObj spid="_x0000_s24583" name="Формула" r:id="rId9" imgW="1879560" imgH="558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magic-dom.ru/smls/0_19578_e29936a9_S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196752"/>
            <a:ext cx="2160240" cy="198157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55776" y="2708920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Ответ неверный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6" name="Управляющая кнопка: настраиваемая 5">
            <a:hlinkClick r:id="rId3" action="ppaction://hlinksldjump" highlightClick="1"/>
          </p:cNvPr>
          <p:cNvSpPr/>
          <p:nvPr/>
        </p:nvSpPr>
        <p:spPr>
          <a:xfrm>
            <a:off x="899592" y="4941168"/>
            <a:ext cx="792088" cy="648072"/>
          </a:xfrm>
          <a:prstGeom prst="actionButtonBlank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7" name="Управляющая кнопка: настраиваемая 6">
            <a:hlinkClick r:id="rId4" action="ppaction://hlinksldjump" highlightClick="1"/>
          </p:cNvPr>
          <p:cNvSpPr/>
          <p:nvPr/>
        </p:nvSpPr>
        <p:spPr>
          <a:xfrm>
            <a:off x="1979712" y="4941168"/>
            <a:ext cx="792088" cy="648072"/>
          </a:xfrm>
          <a:prstGeom prst="actionButtonBlank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8" name="Управляющая кнопка: настраиваемая 7">
            <a:hlinkClick r:id="rId5" action="ppaction://hlinksldjump" highlightClick="1"/>
          </p:cNvPr>
          <p:cNvSpPr/>
          <p:nvPr/>
        </p:nvSpPr>
        <p:spPr>
          <a:xfrm>
            <a:off x="2987824" y="4941168"/>
            <a:ext cx="720080" cy="648072"/>
          </a:xfrm>
          <a:prstGeom prst="actionButtonBlank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9" name="Управляющая кнопка: настраиваемая 8">
            <a:hlinkClick r:id="rId6" action="ppaction://hlinksldjump" highlightClick="1"/>
          </p:cNvPr>
          <p:cNvSpPr/>
          <p:nvPr/>
        </p:nvSpPr>
        <p:spPr>
          <a:xfrm>
            <a:off x="3995936" y="4941168"/>
            <a:ext cx="648072" cy="648072"/>
          </a:xfrm>
          <a:prstGeom prst="actionButtonBlank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11" name="Управляющая кнопка: настраиваемая 10">
            <a:hlinkClick r:id="" action="ppaction://noaction" highlightClick="1"/>
          </p:cNvPr>
          <p:cNvSpPr/>
          <p:nvPr/>
        </p:nvSpPr>
        <p:spPr>
          <a:xfrm>
            <a:off x="4860032" y="4941168"/>
            <a:ext cx="720080" cy="648072"/>
          </a:xfrm>
          <a:prstGeom prst="actionButtonBlank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12" name="Управляющая кнопка: настраиваемая 11">
            <a:hlinkClick r:id="" action="ppaction://noaction" highlightClick="1"/>
          </p:cNvPr>
          <p:cNvSpPr/>
          <p:nvPr/>
        </p:nvSpPr>
        <p:spPr>
          <a:xfrm>
            <a:off x="5796136" y="4941168"/>
            <a:ext cx="720080" cy="648072"/>
          </a:xfrm>
          <a:prstGeom prst="actionButtonBlank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6732240" y="4941168"/>
            <a:ext cx="720080" cy="648072"/>
          </a:xfrm>
          <a:prstGeom prst="actionButtonBlank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11760" y="3861048"/>
            <a:ext cx="720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>
                <a:solidFill>
                  <a:srgbClr val="FFFF00"/>
                </a:solidFill>
              </a:rPr>
              <a:t> </a:t>
            </a:r>
            <a:endParaRPr lang="ru-RU" sz="3200" b="1" u="sng" dirty="0">
              <a:solidFill>
                <a:srgbClr val="FFFF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668344" y="1772816"/>
            <a:ext cx="2776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chemeClr val="lt1"/>
                </a:solidFill>
              </a:rPr>
              <a:t> </a:t>
            </a:r>
            <a:endParaRPr lang="ru-RU" sz="32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995936" y="4941168"/>
            <a:ext cx="6480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lt1"/>
                </a:solidFill>
              </a:rPr>
              <a:t> </a:t>
            </a:r>
            <a:r>
              <a:rPr lang="en-US" sz="3200" b="1" dirty="0">
                <a:solidFill>
                  <a:srgbClr val="7030A0"/>
                </a:solidFill>
                <a:hlinkClick r:id="rId6" action="ppaction://hlinksldjump"/>
              </a:rPr>
              <a:t>7</a:t>
            </a:r>
            <a:endParaRPr lang="ru-RU" sz="32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860032" y="4941168"/>
            <a:ext cx="720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lt1"/>
                </a:solidFill>
                <a:hlinkClick r:id="rId7" action="ppaction://hlinksldjump"/>
              </a:rPr>
              <a:t> </a:t>
            </a:r>
            <a:r>
              <a:rPr lang="en-US" sz="3200" b="1" dirty="0">
                <a:solidFill>
                  <a:srgbClr val="7030A0"/>
                </a:solidFill>
                <a:hlinkClick r:id="rId7" action="ppaction://hlinksldjump"/>
              </a:rPr>
              <a:t>8</a:t>
            </a:r>
            <a:endParaRPr lang="ru-RU" sz="32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868144" y="4941168"/>
            <a:ext cx="5760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lt1"/>
                </a:solidFill>
                <a:hlinkClick r:id="rId8" action="ppaction://hlinksldjump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hlinkClick r:id="rId8" action="ppaction://hlinksldjump"/>
              </a:rPr>
              <a:t>9</a:t>
            </a:r>
            <a:endParaRPr lang="ru-RU" sz="32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059832" y="4941168"/>
            <a:ext cx="720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lt1"/>
                </a:solidFill>
                <a:hlinkClick r:id="rId5" action="ppaction://hlinksldjump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hlinkClick r:id="rId5" action="ppaction://hlinksldjump"/>
              </a:rPr>
              <a:t>6</a:t>
            </a:r>
            <a:endParaRPr lang="ru-RU" sz="32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732240" y="4941169"/>
            <a:ext cx="6944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lt1"/>
                </a:solidFill>
                <a:hlinkClick r:id="rId9" action="ppaction://hlinksldjump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hlinkClick r:id="rId9" action="ppaction://hlinksldjump"/>
              </a:rPr>
              <a:t>10</a:t>
            </a:r>
            <a:endParaRPr lang="ru-RU" sz="32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979712" y="4941168"/>
            <a:ext cx="720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hlinkClick r:id="rId4" action="ppaction://hlinksldjump"/>
              </a:rPr>
              <a:t>5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899592" y="4941168"/>
            <a:ext cx="792088" cy="648072"/>
          </a:xfrm>
          <a:prstGeom prst="actionButtonBlan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7030A0"/>
                </a:solidFill>
                <a:hlinkClick r:id="rId3" action="ppaction://hlinksldjump"/>
              </a:rPr>
              <a:t>4</a:t>
            </a:r>
            <a:endParaRPr lang="ru-RU" sz="32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60032" y="2276872"/>
            <a:ext cx="22165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Молодец!</a:t>
            </a:r>
            <a:endParaRPr lang="ru-RU" sz="3600" b="1" dirty="0">
              <a:solidFill>
                <a:srgbClr val="C00000"/>
              </a:solidFill>
            </a:endParaRPr>
          </a:p>
        </p:txBody>
      </p:sp>
      <p:pic>
        <p:nvPicPr>
          <p:cNvPr id="3" name="Picture 2" descr="Анимированные смайлики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484784"/>
            <a:ext cx="2664296" cy="1872208"/>
          </a:xfrm>
          <a:prstGeom prst="rect">
            <a:avLst/>
          </a:prstGeom>
          <a:noFill/>
        </p:spPr>
      </p:pic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611560" y="5229200"/>
            <a:ext cx="792088" cy="648072"/>
          </a:xfrm>
          <a:prstGeom prst="actionButtonBlank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/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1691680" y="5229200"/>
            <a:ext cx="792088" cy="648072"/>
          </a:xfrm>
          <a:prstGeom prst="actionButtonBlank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/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2699792" y="5229200"/>
            <a:ext cx="792088" cy="648072"/>
          </a:xfrm>
          <a:prstGeom prst="actionButtonBlank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/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3779912" y="5229200"/>
            <a:ext cx="792088" cy="648072"/>
          </a:xfrm>
          <a:prstGeom prst="actionButtonBlank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/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4860032" y="5229200"/>
            <a:ext cx="720080" cy="648072"/>
          </a:xfrm>
          <a:prstGeom prst="actionButtonBlank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/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5868144" y="5229200"/>
            <a:ext cx="792088" cy="648072"/>
          </a:xfrm>
          <a:prstGeom prst="actionButtonBlank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/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7020272" y="5229200"/>
            <a:ext cx="864096" cy="648072"/>
          </a:xfrm>
          <a:prstGeom prst="actionButtonBlank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/>
          </a:p>
        </p:txBody>
      </p:sp>
      <p:sp>
        <p:nvSpPr>
          <p:cNvPr id="11" name="Управляющая кнопка: настраиваемая 10">
            <a:hlinkClick r:id="rId3" action="ppaction://hlinksldjump" highlightClick="1"/>
          </p:cNvPr>
          <p:cNvSpPr/>
          <p:nvPr/>
        </p:nvSpPr>
        <p:spPr>
          <a:xfrm>
            <a:off x="611560" y="5229200"/>
            <a:ext cx="792088" cy="648072"/>
          </a:xfrm>
          <a:prstGeom prst="actionButtonBlan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12" name="Управляющая кнопка: настраиваемая 11">
            <a:hlinkClick r:id="rId4" action="ppaction://hlinksldjump" highlightClick="1"/>
          </p:cNvPr>
          <p:cNvSpPr/>
          <p:nvPr/>
        </p:nvSpPr>
        <p:spPr>
          <a:xfrm>
            <a:off x="1691680" y="5229200"/>
            <a:ext cx="792088" cy="648072"/>
          </a:xfrm>
          <a:prstGeom prst="actionButtonBlan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611560" y="5229200"/>
            <a:ext cx="792088" cy="648072"/>
          </a:xfrm>
          <a:prstGeom prst="actionButtonBlan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hlinkClick r:id="rId3" action="ppaction://hlinksldjump"/>
              </a:rPr>
              <a:t>5</a:t>
            </a:r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14" name="Управляющая кнопка: настраиваемая 13">
            <a:hlinkClick r:id="" action="ppaction://noaction" highlightClick="1"/>
          </p:cNvPr>
          <p:cNvSpPr/>
          <p:nvPr/>
        </p:nvSpPr>
        <p:spPr>
          <a:xfrm>
            <a:off x="7020272" y="5229200"/>
            <a:ext cx="864096" cy="648072"/>
          </a:xfrm>
          <a:prstGeom prst="actionButtonBlan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hlinkClick r:id="rId9" action="ppaction://hlinksldjump"/>
              </a:rPr>
              <a:t>13</a:t>
            </a:r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15" name="Управляющая кнопка: настраиваемая 14">
            <a:hlinkClick r:id="" action="ppaction://noaction" highlightClick="1"/>
          </p:cNvPr>
          <p:cNvSpPr/>
          <p:nvPr/>
        </p:nvSpPr>
        <p:spPr>
          <a:xfrm>
            <a:off x="1691680" y="5229200"/>
            <a:ext cx="792088" cy="648072"/>
          </a:xfrm>
          <a:prstGeom prst="actionButtonBlan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hlinkClick r:id="rId4" action="ppaction://hlinksldjump"/>
              </a:rPr>
              <a:t>6</a:t>
            </a:r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16" name="Управляющая кнопка: настраиваемая 15">
            <a:hlinkClick r:id="" action="ppaction://noaction" highlightClick="1"/>
          </p:cNvPr>
          <p:cNvSpPr/>
          <p:nvPr/>
        </p:nvSpPr>
        <p:spPr>
          <a:xfrm>
            <a:off x="2699792" y="5229200"/>
            <a:ext cx="792088" cy="648072"/>
          </a:xfrm>
          <a:prstGeom prst="actionButtonBlan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hlinkClick r:id="rId5" action="ppaction://hlinksldjump"/>
              </a:rPr>
              <a:t>7</a:t>
            </a:r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17" name="Управляющая кнопка: настраиваемая 16">
            <a:hlinkClick r:id="" action="ppaction://noaction" highlightClick="1"/>
          </p:cNvPr>
          <p:cNvSpPr/>
          <p:nvPr/>
        </p:nvSpPr>
        <p:spPr>
          <a:xfrm>
            <a:off x="3779912" y="5229200"/>
            <a:ext cx="792088" cy="648072"/>
          </a:xfrm>
          <a:prstGeom prst="actionButtonBlan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hlinkClick r:id="rId6" action="ppaction://hlinksldjump"/>
              </a:rPr>
              <a:t>8</a:t>
            </a:r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18" name="Управляющая кнопка: настраиваемая 17">
            <a:hlinkClick r:id="" action="ppaction://noaction" highlightClick="1"/>
          </p:cNvPr>
          <p:cNvSpPr/>
          <p:nvPr/>
        </p:nvSpPr>
        <p:spPr>
          <a:xfrm>
            <a:off x="4860032" y="5229200"/>
            <a:ext cx="720080" cy="648072"/>
          </a:xfrm>
          <a:prstGeom prst="actionButtonBlan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hlinkClick r:id="rId7" action="ppaction://hlinksldjump"/>
              </a:rPr>
              <a:t>9</a:t>
            </a:r>
            <a:endParaRPr lang="ru-RU" sz="3200" b="1" dirty="0" smtClean="0">
              <a:solidFill>
                <a:srgbClr val="7030A0"/>
              </a:solidFill>
            </a:endParaRPr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5868144" y="5229200"/>
            <a:ext cx="792088" cy="648072"/>
          </a:xfrm>
          <a:prstGeom prst="actionButtonBlan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hlinkClick r:id="rId8" action="ppaction://hlinksldjump"/>
              </a:rPr>
              <a:t>10</a:t>
            </a:r>
            <a:endParaRPr lang="ru-RU" sz="32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1814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Оценка:</a:t>
            </a:r>
            <a:endParaRPr lang="ru-RU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1988840"/>
            <a:ext cx="338906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13-14 бал.  - «5»</a:t>
            </a:r>
          </a:p>
          <a:p>
            <a:endParaRPr lang="ru-RU" sz="1200" b="1" dirty="0" smtClean="0">
              <a:solidFill>
                <a:srgbClr val="002060"/>
              </a:solidFill>
            </a:endParaRPr>
          </a:p>
          <a:p>
            <a:r>
              <a:rPr lang="ru-RU" sz="3600" b="1" dirty="0" smtClean="0">
                <a:solidFill>
                  <a:srgbClr val="002060"/>
                </a:solidFill>
              </a:rPr>
              <a:t>11-12 бал. - «4»</a:t>
            </a:r>
          </a:p>
          <a:p>
            <a:endParaRPr lang="ru-RU" sz="1200" b="1" dirty="0" smtClean="0">
              <a:solidFill>
                <a:srgbClr val="002060"/>
              </a:solidFill>
            </a:endParaRPr>
          </a:p>
          <a:p>
            <a:r>
              <a:rPr lang="ru-RU" sz="3600" b="1" dirty="0" smtClean="0">
                <a:solidFill>
                  <a:srgbClr val="002060"/>
                </a:solidFill>
              </a:rPr>
              <a:t>7- 10 бал.  -  «3»</a:t>
            </a:r>
          </a:p>
          <a:p>
            <a:endParaRPr lang="ru-RU" sz="1200" b="1" dirty="0" smtClean="0">
              <a:solidFill>
                <a:srgbClr val="002060"/>
              </a:solidFill>
            </a:endParaRPr>
          </a:p>
          <a:p>
            <a:r>
              <a:rPr lang="ru-RU" sz="3600" b="1" dirty="0" smtClean="0">
                <a:solidFill>
                  <a:srgbClr val="002060"/>
                </a:solidFill>
              </a:rPr>
              <a:t>1- 6 бал.   - «2»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2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92696"/>
            <a:ext cx="34563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Цель проведения теста :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484784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400" dirty="0"/>
              <a:t> - </a:t>
            </a:r>
            <a:r>
              <a:rPr lang="ru-RU" sz="2400" i="1" dirty="0">
                <a:solidFill>
                  <a:srgbClr val="002060"/>
                </a:solidFill>
              </a:rPr>
              <a:t>способствовать повышению эффективности </a:t>
            </a:r>
            <a:endParaRPr lang="ru-RU" sz="2400" i="1" dirty="0" smtClean="0">
              <a:solidFill>
                <a:srgbClr val="00206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400" i="1" dirty="0">
                <a:solidFill>
                  <a:srgbClr val="002060"/>
                </a:solidFill>
              </a:rPr>
              <a:t> </a:t>
            </a:r>
            <a:r>
              <a:rPr lang="ru-RU" sz="2400" i="1" dirty="0" smtClean="0">
                <a:solidFill>
                  <a:srgbClr val="002060"/>
                </a:solidFill>
              </a:rPr>
              <a:t>   обучения </a:t>
            </a:r>
            <a:r>
              <a:rPr lang="ru-RU" sz="2400" i="1" dirty="0">
                <a:solidFill>
                  <a:srgbClr val="002060"/>
                </a:solidFill>
              </a:rPr>
              <a:t>учащихся.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57200" algn="l"/>
              </a:tabLst>
            </a:pP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 совершенствовать навыки решения простейших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400" i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  тригонометрических уравнений</a:t>
            </a:r>
            <a:r>
              <a:rPr kumimoji="0" lang="ru-RU" sz="2400" i="1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400" i="1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sin x =a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400" i="1" dirty="0" smtClean="0">
                <a:solidFill>
                  <a:srgbClr val="002060"/>
                </a:solidFill>
              </a:rPr>
              <a:t>- Воспитание самостоятельности, активности,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400" i="1" dirty="0" smtClean="0">
                <a:solidFill>
                  <a:srgbClr val="002060"/>
                </a:solidFill>
              </a:rPr>
              <a:t>   культуры общения.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4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31640" y="404664"/>
            <a:ext cx="53873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Формулы  корней  уравнения  </a:t>
            </a:r>
            <a:r>
              <a:rPr lang="en-US" sz="2400" b="1" dirty="0" smtClean="0">
                <a:solidFill>
                  <a:srgbClr val="C00000"/>
                </a:solidFill>
              </a:rPr>
              <a:t>sin </a:t>
            </a:r>
            <a:r>
              <a:rPr lang="en-US" sz="2400" b="1" i="1" dirty="0" smtClean="0">
                <a:solidFill>
                  <a:srgbClr val="C00000"/>
                </a:solidFill>
              </a:rPr>
              <a:t>x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</a:rPr>
              <a:t>= a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835697" y="1052736"/>
          <a:ext cx="4176463" cy="487544"/>
        </p:xfrm>
        <a:graphic>
          <a:graphicData uri="http://schemas.openxmlformats.org/presentationml/2006/ole">
            <p:oleObj spid="_x0000_s7171" name="Формула" r:id="rId3" imgW="2527200" imgH="291960" progId="Equation.3">
              <p:embed/>
            </p:oleObj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619672" y="2276872"/>
          <a:ext cx="4557712" cy="504825"/>
        </p:xfrm>
        <a:graphic>
          <a:graphicData uri="http://schemas.openxmlformats.org/presentationml/2006/ole">
            <p:oleObj spid="_x0000_s7173" name="Формула" r:id="rId4" imgW="2666880" imgH="29196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275856" y="1700808"/>
            <a:ext cx="12961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sin </a:t>
            </a:r>
            <a:r>
              <a:rPr lang="en-US" sz="2400" b="1" i="1" dirty="0" smtClean="0">
                <a:solidFill>
                  <a:srgbClr val="C00000"/>
                </a:solidFill>
              </a:rPr>
              <a:t>x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</a:rPr>
              <a:t>=</a:t>
            </a:r>
            <a:r>
              <a:rPr lang="ru-RU" sz="2400" b="1" i="1" dirty="0" smtClean="0">
                <a:solidFill>
                  <a:srgbClr val="C00000"/>
                </a:solidFill>
              </a:rPr>
              <a:t>-</a:t>
            </a:r>
            <a:r>
              <a:rPr lang="en-US" sz="2400" b="1" i="1" dirty="0" smtClean="0">
                <a:solidFill>
                  <a:srgbClr val="C00000"/>
                </a:solidFill>
              </a:rPr>
              <a:t> a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47664" y="3284984"/>
            <a:ext cx="12747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sin </a:t>
            </a:r>
            <a:r>
              <a:rPr lang="en-US" sz="2400" b="1" i="1" dirty="0" smtClean="0">
                <a:solidFill>
                  <a:srgbClr val="C00000"/>
                </a:solidFill>
              </a:rPr>
              <a:t>x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</a:rPr>
              <a:t>= </a:t>
            </a:r>
            <a:r>
              <a:rPr lang="ru-RU" sz="2400" b="1" i="1" dirty="0" smtClean="0">
                <a:solidFill>
                  <a:srgbClr val="C00000"/>
                </a:solidFill>
              </a:rPr>
              <a:t>0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475656" y="4077072"/>
            <a:ext cx="12747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sin </a:t>
            </a:r>
            <a:r>
              <a:rPr lang="en-US" sz="2400" b="1" i="1" dirty="0" smtClean="0">
                <a:solidFill>
                  <a:srgbClr val="C00000"/>
                </a:solidFill>
              </a:rPr>
              <a:t>x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</a:rPr>
              <a:t>= </a:t>
            </a:r>
            <a:r>
              <a:rPr lang="ru-RU" sz="2400" b="1" i="1" dirty="0" smtClean="0">
                <a:solidFill>
                  <a:srgbClr val="C00000"/>
                </a:solidFill>
              </a:rPr>
              <a:t>1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475656" y="5229200"/>
            <a:ext cx="1369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sin </a:t>
            </a:r>
            <a:r>
              <a:rPr lang="en-US" sz="2400" b="1" i="1" dirty="0" smtClean="0">
                <a:solidFill>
                  <a:srgbClr val="C00000"/>
                </a:solidFill>
              </a:rPr>
              <a:t>x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</a:rPr>
              <a:t>= </a:t>
            </a:r>
            <a:r>
              <a:rPr lang="ru-RU" sz="2400" b="1" i="1" dirty="0" smtClean="0">
                <a:solidFill>
                  <a:srgbClr val="C00000"/>
                </a:solidFill>
              </a:rPr>
              <a:t>-1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endParaRPr lang="ru-RU" sz="2400" dirty="0"/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275856" y="3284984"/>
          <a:ext cx="1600893" cy="360040"/>
        </p:xfrm>
        <a:graphic>
          <a:graphicData uri="http://schemas.openxmlformats.org/presentationml/2006/ole">
            <p:oleObj spid="_x0000_s7174" name="Формула" r:id="rId5" imgW="1168200" imgH="266400" progId="Equation.3">
              <p:embed/>
            </p:oleObj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131840" y="4077072"/>
          <a:ext cx="1914758" cy="648072"/>
        </p:xfrm>
        <a:graphic>
          <a:graphicData uri="http://schemas.openxmlformats.org/presentationml/2006/ole">
            <p:oleObj spid="_x0000_s7177" name="Формула" r:id="rId6" imgW="1625400" imgH="558720" progId="Equation.3">
              <p:embed/>
            </p:oleObj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978150" y="5229225"/>
          <a:ext cx="2079625" cy="647700"/>
        </p:xfrm>
        <a:graphic>
          <a:graphicData uri="http://schemas.openxmlformats.org/presentationml/2006/ole">
            <p:oleObj spid="_x0000_s7178" name="Формула" r:id="rId7" imgW="1765080" imgH="558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04664"/>
            <a:ext cx="7406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7030A0"/>
                </a:solidFill>
              </a:rPr>
              <a:t>Тест по теме  «Уравнение </a:t>
            </a:r>
            <a:r>
              <a:rPr lang="en-US" sz="3600" b="1" i="1" dirty="0" smtClean="0">
                <a:solidFill>
                  <a:srgbClr val="7030A0"/>
                </a:solidFill>
              </a:rPr>
              <a:t>sin</a:t>
            </a:r>
            <a:r>
              <a:rPr lang="ru-RU" sz="3600" b="1" i="1" dirty="0" smtClean="0">
                <a:solidFill>
                  <a:srgbClr val="7030A0"/>
                </a:solidFill>
              </a:rPr>
              <a:t> </a:t>
            </a:r>
            <a:r>
              <a:rPr lang="en-US" sz="3600" b="1" i="1" dirty="0" smtClean="0">
                <a:solidFill>
                  <a:srgbClr val="7030A0"/>
                </a:solidFill>
              </a:rPr>
              <a:t>x</a:t>
            </a:r>
            <a:r>
              <a:rPr lang="ru-RU" sz="3600" b="1" i="1" dirty="0" smtClean="0">
                <a:solidFill>
                  <a:srgbClr val="7030A0"/>
                </a:solidFill>
              </a:rPr>
              <a:t> </a:t>
            </a:r>
            <a:r>
              <a:rPr lang="en-US" sz="3600" b="1" i="1" dirty="0" smtClean="0">
                <a:solidFill>
                  <a:srgbClr val="7030A0"/>
                </a:solidFill>
              </a:rPr>
              <a:t>=a</a:t>
            </a:r>
            <a:r>
              <a:rPr lang="ru-RU" sz="3600" b="1" i="1" dirty="0" smtClean="0">
                <a:solidFill>
                  <a:srgbClr val="7030A0"/>
                </a:solidFill>
              </a:rPr>
              <a:t>»</a:t>
            </a:r>
            <a:endParaRPr lang="ru-RU" sz="3600" b="1" i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55679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1. Вычислить: 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059832" y="1412776"/>
          <a:ext cx="1080120" cy="716290"/>
        </p:xfrm>
        <a:graphic>
          <a:graphicData uri="http://schemas.openxmlformats.org/presentationml/2006/ole">
            <p:oleObj spid="_x0000_s1027" name="Формула" r:id="rId3" imgW="901700" imgH="59690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339752" y="2996952"/>
          <a:ext cx="360040" cy="648071"/>
        </p:xfrm>
        <a:graphic>
          <a:graphicData uri="http://schemas.openxmlformats.org/presentationml/2006/ole">
            <p:oleObj spid="_x0000_s1030" name="Формула" r:id="rId4" imgW="215640" imgH="558720" progId="Equation.3">
              <p:embed/>
            </p:oleObj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2339752" y="3861048"/>
          <a:ext cx="360040" cy="720080"/>
        </p:xfrm>
        <a:graphic>
          <a:graphicData uri="http://schemas.openxmlformats.org/presentationml/2006/ole">
            <p:oleObj spid="_x0000_s1031" name="Формула" r:id="rId5" imgW="215640" imgH="558720" progId="Equation.3">
              <p:embed/>
            </p:oleObj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2195736" y="4869160"/>
          <a:ext cx="569518" cy="720080"/>
        </p:xfrm>
        <a:graphic>
          <a:graphicData uri="http://schemas.openxmlformats.org/presentationml/2006/ole">
            <p:oleObj spid="_x0000_s1032" name="Формула" r:id="rId6" imgW="368280" imgH="558720" progId="Equation.3">
              <p:embed/>
            </p:oleObj>
          </a:graphicData>
        </a:graphic>
      </p:graphicFrame>
      <p:sp>
        <p:nvSpPr>
          <p:cNvPr id="12" name="Овал 11">
            <a:hlinkClick r:id="rId7" action="ppaction://hlinksldjump" highlightClick="1"/>
          </p:cNvPr>
          <p:cNvSpPr/>
          <p:nvPr/>
        </p:nvSpPr>
        <p:spPr>
          <a:xfrm>
            <a:off x="1187624" y="2996952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3" name="Овал 12">
            <a:hlinkClick r:id="rId8" action="ppaction://hlinksldjump" highlightClick="1"/>
          </p:cNvPr>
          <p:cNvSpPr/>
          <p:nvPr/>
        </p:nvSpPr>
        <p:spPr>
          <a:xfrm>
            <a:off x="1187624" y="3933056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4" name="Овал 13">
            <a:hlinkClick r:id="rId7" action="ppaction://hlinksldjump" highlightClick="1"/>
          </p:cNvPr>
          <p:cNvSpPr/>
          <p:nvPr/>
        </p:nvSpPr>
        <p:spPr>
          <a:xfrm>
            <a:off x="1187624" y="5013176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860032" y="155679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(1 б.)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hlinkClick r:id="rId3" action="ppaction://hlinksldjump" highlightClick="1"/>
          </p:cNvPr>
          <p:cNvSpPr/>
          <p:nvPr/>
        </p:nvSpPr>
        <p:spPr>
          <a:xfrm>
            <a:off x="1115616" y="2996952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3" name="Овал 2">
            <a:hlinkClick r:id="rId4" action="ppaction://hlinksldjump" highlightClick="1"/>
          </p:cNvPr>
          <p:cNvSpPr/>
          <p:nvPr/>
        </p:nvSpPr>
        <p:spPr>
          <a:xfrm>
            <a:off x="1115616" y="3861048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4" name="Овал 3">
            <a:hlinkClick r:id="rId4" action="ppaction://hlinksldjump" highlightClick="1"/>
          </p:cNvPr>
          <p:cNvSpPr/>
          <p:nvPr/>
        </p:nvSpPr>
        <p:spPr>
          <a:xfrm>
            <a:off x="1115616" y="4725144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908720"/>
            <a:ext cx="20249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2</a:t>
            </a:r>
            <a:r>
              <a:rPr lang="ru-RU" sz="2400" b="1" dirty="0" smtClean="0">
                <a:solidFill>
                  <a:srgbClr val="002060"/>
                </a:solidFill>
              </a:rPr>
              <a:t>. Вычислить:</a:t>
            </a:r>
            <a:endParaRPr lang="ru-RU" sz="2400" b="1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3059833" y="764704"/>
          <a:ext cx="1440160" cy="794107"/>
        </p:xfrm>
        <a:graphic>
          <a:graphicData uri="http://schemas.openxmlformats.org/presentationml/2006/ole">
            <p:oleObj spid="_x0000_s2049" name="Формула" r:id="rId5" imgW="1016000" imgH="558800" progId="Equation.3">
              <p:embed/>
            </p:oleObj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148064" y="908720"/>
            <a:ext cx="8226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sz="2400" b="1" dirty="0" smtClean="0">
                <a:solidFill>
                  <a:srgbClr val="C00000"/>
                </a:solidFill>
              </a:rPr>
              <a:t>1 б.)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212975" y="2997200"/>
          <a:ext cx="615950" cy="647700"/>
        </p:xfrm>
        <a:graphic>
          <a:graphicData uri="http://schemas.openxmlformats.org/presentationml/2006/ole">
            <p:oleObj spid="_x0000_s2053" name="Формула" r:id="rId6" imgW="368280" imgH="55872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11760" y="3789040"/>
          <a:ext cx="360363" cy="647700"/>
        </p:xfrm>
        <a:graphic>
          <a:graphicData uri="http://schemas.openxmlformats.org/presentationml/2006/ole">
            <p:oleObj spid="_x0000_s2054" name="Формула" r:id="rId7" imgW="215640" imgH="55872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339752" y="4524293"/>
          <a:ext cx="432048" cy="776543"/>
        </p:xfrm>
        <a:graphic>
          <a:graphicData uri="http://schemas.openxmlformats.org/presentationml/2006/ole">
            <p:oleObj spid="_x0000_s2055" name="Формула" r:id="rId8" imgW="215640" imgH="558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hlinkClick r:id="rId3" action="ppaction://hlinksldjump" highlightClick="1"/>
          </p:cNvPr>
          <p:cNvSpPr/>
          <p:nvPr/>
        </p:nvSpPr>
        <p:spPr>
          <a:xfrm>
            <a:off x="971600" y="3068960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3" name="Овал 2">
            <a:hlinkClick r:id="rId3" action="ppaction://hlinksldjump" highlightClick="1"/>
          </p:cNvPr>
          <p:cNvSpPr/>
          <p:nvPr/>
        </p:nvSpPr>
        <p:spPr>
          <a:xfrm>
            <a:off x="971600" y="4005064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4" name="Овал 3">
            <a:hlinkClick r:id="rId4" action="ppaction://hlinksldjump" highlightClick="1"/>
          </p:cNvPr>
          <p:cNvSpPr/>
          <p:nvPr/>
        </p:nvSpPr>
        <p:spPr>
          <a:xfrm>
            <a:off x="971600" y="4941168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692696"/>
            <a:ext cx="20249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3</a:t>
            </a:r>
            <a:r>
              <a:rPr lang="ru-RU" sz="2400" b="1" dirty="0" smtClean="0">
                <a:solidFill>
                  <a:srgbClr val="002060"/>
                </a:solidFill>
              </a:rPr>
              <a:t>. Вычислить:</a:t>
            </a:r>
            <a:endParaRPr lang="ru-RU" sz="2400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3275856" y="692696"/>
          <a:ext cx="1763986" cy="432048"/>
        </p:xfrm>
        <a:graphic>
          <a:graphicData uri="http://schemas.openxmlformats.org/presentationml/2006/ole">
            <p:oleObj spid="_x0000_s3073" name="Формула" r:id="rId5" imgW="1091880" imgH="26640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012160" y="692696"/>
            <a:ext cx="8226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sz="2400" b="1" dirty="0" smtClean="0">
                <a:solidFill>
                  <a:srgbClr val="C00000"/>
                </a:solidFill>
              </a:rPr>
              <a:t>1 б.)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051720" y="3861048"/>
          <a:ext cx="432048" cy="776546"/>
        </p:xfrm>
        <a:graphic>
          <a:graphicData uri="http://schemas.openxmlformats.org/presentationml/2006/ole">
            <p:oleObj spid="_x0000_s3075" name="Формула" r:id="rId6" imgW="215640" imgH="55872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051720" y="321297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0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051720" y="501317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1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hlinkClick r:id="rId4" action="ppaction://hlinksldjump" highlightClick="1"/>
          </p:cNvPr>
          <p:cNvSpPr/>
          <p:nvPr/>
        </p:nvSpPr>
        <p:spPr>
          <a:xfrm>
            <a:off x="827584" y="2708920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3" name="Овал 2">
            <a:hlinkClick r:id="rId5" action="ppaction://hlinksldjump" highlightClick="1"/>
          </p:cNvPr>
          <p:cNvSpPr/>
          <p:nvPr/>
        </p:nvSpPr>
        <p:spPr>
          <a:xfrm>
            <a:off x="827584" y="3645024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4" name="Овал 3">
            <a:hlinkClick r:id="rId5" action="ppaction://hlinksldjump" highlightClick="1"/>
          </p:cNvPr>
          <p:cNvSpPr/>
          <p:nvPr/>
        </p:nvSpPr>
        <p:spPr>
          <a:xfrm>
            <a:off x="827584" y="4581128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692696"/>
            <a:ext cx="30064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4.Решить уравнение: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4427984" y="548680"/>
          <a:ext cx="1080120" cy="767796"/>
        </p:xfrm>
        <a:graphic>
          <a:graphicData uri="http://schemas.openxmlformats.org/presentationml/2006/ole">
            <p:oleObj spid="_x0000_s4097" name="Формула" r:id="rId6" imgW="787400" imgH="55880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444208" y="692696"/>
            <a:ext cx="7777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(2б.)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763687" y="2708920"/>
          <a:ext cx="2306695" cy="720080"/>
        </p:xfrm>
        <a:graphic>
          <a:graphicData uri="http://schemas.openxmlformats.org/presentationml/2006/ole">
            <p:oleObj spid="_x0000_s4099" name="Формула" r:id="rId7" imgW="1803400" imgH="558800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195736" y="3573016"/>
          <a:ext cx="1543050" cy="720725"/>
        </p:xfrm>
        <a:graphic>
          <a:graphicData uri="http://schemas.openxmlformats.org/presentationml/2006/ole">
            <p:oleObj spid="_x0000_s4101" name="Формула" r:id="rId8" imgW="1206360" imgH="55872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87525" y="4508500"/>
          <a:ext cx="2403475" cy="720725"/>
        </p:xfrm>
        <a:graphic>
          <a:graphicData uri="http://schemas.openxmlformats.org/presentationml/2006/ole">
            <p:oleObj spid="_x0000_s4102" name="Формула" r:id="rId9" imgW="1879560" imgH="558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hlinkClick r:id="rId3" action="ppaction://hlinksldjump" highlightClick="1"/>
          </p:cNvPr>
          <p:cNvSpPr/>
          <p:nvPr/>
        </p:nvSpPr>
        <p:spPr>
          <a:xfrm>
            <a:off x="1043608" y="3645024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3" name="Овал 2">
            <a:hlinkClick r:id="rId4" action="ppaction://hlinksldjump" highlightClick="1"/>
          </p:cNvPr>
          <p:cNvSpPr/>
          <p:nvPr/>
        </p:nvSpPr>
        <p:spPr>
          <a:xfrm>
            <a:off x="1043608" y="4581128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4" name="Овал 3">
            <a:hlinkClick r:id="rId4" action="ppaction://hlinksldjump" highlightClick="1"/>
          </p:cNvPr>
          <p:cNvSpPr/>
          <p:nvPr/>
        </p:nvSpPr>
        <p:spPr>
          <a:xfrm>
            <a:off x="1043608" y="5445224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980728"/>
            <a:ext cx="30064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5.Решить уравнение: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908720"/>
            <a:ext cx="8226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sz="2400" b="1" dirty="0">
                <a:solidFill>
                  <a:srgbClr val="C00000"/>
                </a:solidFill>
              </a:rPr>
              <a:t>3</a:t>
            </a:r>
            <a:r>
              <a:rPr lang="ru-RU" sz="2400" b="1" dirty="0" smtClean="0">
                <a:solidFill>
                  <a:srgbClr val="C00000"/>
                </a:solidFill>
              </a:rPr>
              <a:t> б.)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3923928" y="908720"/>
          <a:ext cx="1584176" cy="444467"/>
        </p:xfrm>
        <a:graphic>
          <a:graphicData uri="http://schemas.openxmlformats.org/presentationml/2006/ole">
            <p:oleObj spid="_x0000_s5121" name="Формула" r:id="rId5" imgW="1345616" imgH="304668" progId="Equation.3">
              <p:embed/>
            </p:oleObj>
          </a:graphicData>
        </a:graphic>
      </p:graphicFrame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123728" y="3573016"/>
          <a:ext cx="2251776" cy="648072"/>
        </p:xfrm>
        <a:graphic>
          <a:graphicData uri="http://schemas.openxmlformats.org/presentationml/2006/ole">
            <p:oleObj spid="_x0000_s5123" name="Формула" r:id="rId6" imgW="1955800" imgH="558800" progId="Equation.3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233613" y="4437063"/>
          <a:ext cx="2030412" cy="647700"/>
        </p:xfrm>
        <a:graphic>
          <a:graphicData uri="http://schemas.openxmlformats.org/presentationml/2006/ole">
            <p:oleObj spid="_x0000_s5125" name="Формула" r:id="rId7" imgW="1765080" imgH="558720" progId="Equation.3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87563" y="5300663"/>
          <a:ext cx="2324100" cy="647700"/>
        </p:xfrm>
        <a:graphic>
          <a:graphicData uri="http://schemas.openxmlformats.org/presentationml/2006/ole">
            <p:oleObj spid="_x0000_s5126" name="Формула" r:id="rId8" imgW="2019240" imgH="558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hlinkClick r:id="rId4" action="ppaction://hlinksldjump" highlightClick="1"/>
          </p:cNvPr>
          <p:cNvSpPr/>
          <p:nvPr/>
        </p:nvSpPr>
        <p:spPr>
          <a:xfrm>
            <a:off x="971600" y="3212976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3" name="Овал 2">
            <a:hlinkClick r:id="rId4" action="ppaction://hlinksldjump" highlightClick="1"/>
          </p:cNvPr>
          <p:cNvSpPr/>
          <p:nvPr/>
        </p:nvSpPr>
        <p:spPr>
          <a:xfrm>
            <a:off x="971600" y="4221088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4" name="Овал 3">
            <a:hlinkClick r:id="rId5" action="ppaction://hlinksldjump" highlightClick="1"/>
          </p:cNvPr>
          <p:cNvSpPr/>
          <p:nvPr/>
        </p:nvSpPr>
        <p:spPr>
          <a:xfrm>
            <a:off x="971600" y="5229200"/>
            <a:ext cx="648072" cy="57606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980728"/>
            <a:ext cx="30064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6.Решить уравнение: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980728"/>
            <a:ext cx="8467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(2 б.)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3851920" y="1010664"/>
          <a:ext cx="1224136" cy="330104"/>
        </p:xfrm>
        <a:graphic>
          <a:graphicData uri="http://schemas.openxmlformats.org/presentationml/2006/ole">
            <p:oleObj spid="_x0000_s6145" name="Формула" r:id="rId6" imgW="850900" imgH="228600" progId="Equation.3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051719" y="5229200"/>
          <a:ext cx="1060481" cy="648072"/>
        </p:xfrm>
        <a:graphic>
          <a:graphicData uri="http://schemas.openxmlformats.org/presentationml/2006/ole">
            <p:oleObj spid="_x0000_s6147" name="Формула" r:id="rId7" imgW="914400" imgH="558720" progId="Equation.3">
              <p:embed/>
            </p:oleObj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907703" y="4365104"/>
          <a:ext cx="1182989" cy="360040"/>
        </p:xfrm>
        <a:graphic>
          <a:graphicData uri="http://schemas.openxmlformats.org/presentationml/2006/ole">
            <p:oleObj spid="_x0000_s6150" name="Формула" r:id="rId8" imgW="863280" imgH="26640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051720" y="328498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0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</a:spPr>
      <a:bodyPr rtlCol="0" anchor="ctr"/>
      <a:lstStyle>
        <a:defPPr algn="ctr">
          <a:defRPr sz="3200" b="1" dirty="0" smtClean="0">
            <a:solidFill>
              <a:srgbClr val="7030A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196</Words>
  <Application>Microsoft Office PowerPoint</Application>
  <PresentationFormat>Экран (4:3)</PresentationFormat>
  <Paragraphs>84</Paragraphs>
  <Slides>13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4</cp:revision>
  <dcterms:created xsi:type="dcterms:W3CDTF">2018-05-03T11:39:32Z</dcterms:created>
  <dcterms:modified xsi:type="dcterms:W3CDTF">2018-05-03T18:08:02Z</dcterms:modified>
</cp:coreProperties>
</file>