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9" r:id="rId3"/>
    <p:sldId id="256" r:id="rId4"/>
    <p:sldId id="257" r:id="rId5"/>
    <p:sldId id="258" r:id="rId6"/>
    <p:sldId id="259" r:id="rId7"/>
    <p:sldId id="260" r:id="rId8"/>
    <p:sldId id="267" r:id="rId9"/>
    <p:sldId id="265" r:id="rId10"/>
    <p:sldId id="261" r:id="rId11"/>
    <p:sldId id="266" r:id="rId12"/>
    <p:sldId id="262" r:id="rId13"/>
    <p:sldId id="263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27-479F-40D0-9BC5-B931EC0A13E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A38B27-479F-40D0-9BC5-B931EC0A13E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4E0EAAB-BA17-478F-9A01-69A9570CF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42910" y="1714488"/>
            <a:ext cx="7786742" cy="12144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ОБОБЩАЮЩИЙ  УРОК  ПО  ТЕМЕ «ГЛАГОЛ»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000372"/>
            <a:ext cx="240982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3429000"/>
            <a:ext cx="54292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5974" y="3357562"/>
            <a:ext cx="5399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обобщить полученные знания о глаголе.</a:t>
            </a: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закреплять знания о постоянных и непостоянных грамматических признаках глагола;</a:t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орфографическую зоркость и формировать навык грамотного письма, развитие каллиграфического навыка;</a:t>
            </a: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работать над культурой выразительностью речи; </a:t>
            </a: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интерес к родному языку;</a:t>
            </a: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речь, внимание, память, умение анализировать, делать выводы.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429388" y="3286124"/>
            <a:ext cx="1428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Открытый урок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4 классе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Чупилко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С.П.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 апреля 2012 г.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885828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Arial" pitchFamily="34" charset="0"/>
                <a:ea typeface="Times New Roman" pitchFamily="18" charset="0"/>
              </a:rPr>
              <a:t>·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Arial" pitchFamily="34" charset="0"/>
                <a:ea typeface="Times New Roman" pitchFamily="18" charset="0"/>
              </a:rPr>
              <a:t>      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solidFill>
                <a:srgbClr val="5F497A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5F497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solidFill>
                <a:srgbClr val="5F497A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5F497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solidFill>
                <a:srgbClr val="5F497A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5F497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solidFill>
                <a:srgbClr val="5F497A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5F497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solidFill>
                <a:srgbClr val="5F497A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5F497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solidFill>
                <a:srgbClr val="5F497A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5F497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solidFill>
                <a:srgbClr val="5F497A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785794"/>
            <a:ext cx="7772400" cy="2000264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Вставлять палки в колеса- </a:t>
            </a:r>
            <a:r>
              <a:rPr lang="ru-RU" sz="3200" dirty="0" smtClean="0">
                <a:solidFill>
                  <a:srgbClr val="0070C0"/>
                </a:solidFill>
              </a:rPr>
              <a:t>намеренно мешать кому-либо в каком-либо деле, в осуществлении чего-либо.</a:t>
            </a:r>
            <a:r>
              <a:rPr lang="ru-RU" sz="3200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850112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772400" cy="242889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Зарубить на носу </a:t>
            </a:r>
            <a:r>
              <a:rPr lang="ru-RU" sz="2400" i="1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– </a:t>
            </a:r>
            <a:r>
              <a:rPr lang="ru-RU" sz="2400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запомнить раз и навсегда – раньше также употреблялось в прямом значении.</a:t>
            </a:r>
            <a:br>
              <a:rPr lang="ru-RU" sz="2400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Так говорили о неграмотных людях, которые, чтобы не забыть, делали на помять зарубки на дощечках, палочках. Их носили всегда с собой, и назывались они 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носом.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3286124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   </a:t>
            </a: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Ловить ворон – </a:t>
            </a:r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упускать благоприятный случай, момент.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i="1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     </a:t>
            </a:r>
            <a:endParaRPr lang="ru-RU" sz="2800" b="1" i="1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857232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     </a:t>
            </a:r>
            <a:r>
              <a:rPr lang="ru-RU" sz="3600" b="1" i="1" dirty="0" smtClean="0">
                <a:solidFill>
                  <a:srgbClr val="5F497A"/>
                </a:solidFill>
                <a:latin typeface="Arial" pitchFamily="34" charset="0"/>
                <a:ea typeface="Times New Roman" pitchFamily="18" charset="0"/>
              </a:rPr>
              <a:t>Обвести вокруг пальца – </a:t>
            </a:r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хитро обмануть. </a:t>
            </a:r>
            <a:endParaRPr lang="ru-RU" sz="2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E:\0004-002-Metodicheskie-zadachi-Pomoch-osvoit-ponjatie-o-glagolnom-vide-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779" y="2967335"/>
            <a:ext cx="7542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Домашнее задание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Упр.248 стр.117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71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9767" y="2967335"/>
            <a:ext cx="3664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СПАСИБО!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857232"/>
            <a:ext cx="8358246" cy="1654164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  <a:latin typeface="Bookman Old Style" pitchFamily="18" charset="0"/>
              </a:rPr>
              <a:t> Пишем число и</a:t>
            </a:r>
            <a:r>
              <a:rPr lang="ru-RU" sz="4800" i="1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4800" i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Bookman Old Style" pitchFamily="18" charset="0"/>
              </a:rPr>
              <a:t>Классная  работа</a:t>
            </a:r>
            <a:endParaRPr lang="ru-RU" sz="48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00240"/>
            <a:ext cx="7586690" cy="38576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8000" dirty="0" smtClean="0"/>
              <a:t>Говорю, ломаю,</a:t>
            </a:r>
          </a:p>
          <a:p>
            <a:pPr>
              <a:buNone/>
            </a:pPr>
            <a:r>
              <a:rPr lang="ru-RU" sz="8000" dirty="0" smtClean="0"/>
              <a:t> аукаю, грущу,</a:t>
            </a:r>
          </a:p>
          <a:p>
            <a:pPr>
              <a:buNone/>
            </a:pPr>
            <a:r>
              <a:rPr lang="ru-RU" sz="8000" dirty="0" smtClean="0"/>
              <a:t> обижаю, люблю.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714353"/>
          <a:ext cx="7072365" cy="5530543"/>
        </p:xfrm>
        <a:graphic>
          <a:graphicData uri="http://schemas.openxmlformats.org/drawingml/2006/table">
            <a:tbl>
              <a:tblPr/>
              <a:tblGrid>
                <a:gridCol w="883822"/>
                <a:gridCol w="883822"/>
                <a:gridCol w="883822"/>
                <a:gridCol w="883822"/>
                <a:gridCol w="883822"/>
                <a:gridCol w="885611"/>
                <a:gridCol w="883822"/>
                <a:gridCol w="883822"/>
              </a:tblGrid>
              <a:tr h="908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6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58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6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0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docs.exdat.com/pars_docs/tw_refs/22/21963/21963_html_29d090c9.png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500042"/>
            <a:ext cx="778674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3" name="Rectangle 63"/>
          <p:cNvSpPr>
            <a:spLocks noChangeArrowheads="1"/>
          </p:cNvSpPr>
          <p:nvPr/>
        </p:nvSpPr>
        <p:spPr bwMode="auto">
          <a:xfrm>
            <a:off x="2928926" y="571480"/>
            <a:ext cx="2409825" cy="9144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</a:rPr>
              <a:t>ГЛАГОЛ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24" name="Rectangle 64"/>
          <p:cNvSpPr>
            <a:spLocks noChangeArrowheads="1"/>
          </p:cNvSpPr>
          <p:nvPr/>
        </p:nvSpPr>
        <p:spPr bwMode="auto">
          <a:xfrm>
            <a:off x="714348" y="1643050"/>
            <a:ext cx="2209800" cy="9144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Неопределённая форма глагола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25" name="Rectangle 65"/>
          <p:cNvSpPr>
            <a:spLocks noChangeArrowheads="1"/>
          </p:cNvSpPr>
          <p:nvPr/>
        </p:nvSpPr>
        <p:spPr bwMode="auto">
          <a:xfrm>
            <a:off x="3214678" y="1785926"/>
            <a:ext cx="1838325" cy="5715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делать?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сделать?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26" name="Rectangle 66"/>
          <p:cNvSpPr>
            <a:spLocks noChangeArrowheads="1"/>
          </p:cNvSpPr>
          <p:nvPr/>
        </p:nvSpPr>
        <p:spPr bwMode="auto">
          <a:xfrm>
            <a:off x="5572132" y="1571612"/>
            <a:ext cx="1000125" cy="1058862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чь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427" name="AutoShape 67"/>
          <p:cNvCxnSpPr>
            <a:cxnSpLocks noChangeShapeType="1"/>
          </p:cNvCxnSpPr>
          <p:nvPr/>
        </p:nvCxnSpPr>
        <p:spPr bwMode="auto">
          <a:xfrm>
            <a:off x="4214810" y="1500174"/>
            <a:ext cx="9525" cy="323850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5428" name="AutoShape 68"/>
          <p:cNvCxnSpPr>
            <a:cxnSpLocks noChangeShapeType="1"/>
            <a:stCxn id="15425" idx="1"/>
            <a:endCxn id="15424" idx="3"/>
          </p:cNvCxnSpPr>
          <p:nvPr/>
        </p:nvCxnSpPr>
        <p:spPr bwMode="auto">
          <a:xfrm rot="10800000" flipV="1">
            <a:off x="2924148" y="2071676"/>
            <a:ext cx="290530" cy="28574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5429" name="AutoShape 69"/>
          <p:cNvCxnSpPr>
            <a:cxnSpLocks noChangeShapeType="1"/>
            <a:stCxn id="15426" idx="1"/>
            <a:endCxn id="15425" idx="3"/>
          </p:cNvCxnSpPr>
          <p:nvPr/>
        </p:nvCxnSpPr>
        <p:spPr bwMode="auto">
          <a:xfrm rot="10800000">
            <a:off x="5053004" y="2071677"/>
            <a:ext cx="519129" cy="29367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sp>
        <p:nvSpPr>
          <p:cNvPr id="15430" name="Rectangle 70"/>
          <p:cNvSpPr>
            <a:spLocks noChangeArrowheads="1"/>
          </p:cNvSpPr>
          <p:nvPr/>
        </p:nvSpPr>
        <p:spPr bwMode="auto">
          <a:xfrm>
            <a:off x="1142976" y="2857496"/>
            <a:ext cx="2333625" cy="7620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Постоянные признаки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31" name="Rectangle 71"/>
          <p:cNvSpPr>
            <a:spLocks noChangeArrowheads="1"/>
          </p:cNvSpPr>
          <p:nvPr/>
        </p:nvSpPr>
        <p:spPr bwMode="auto">
          <a:xfrm>
            <a:off x="4572000" y="2928934"/>
            <a:ext cx="2695575" cy="7524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Непостоянные признаки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4" name="AutoShape 68"/>
          <p:cNvCxnSpPr>
            <a:cxnSpLocks noChangeShapeType="1"/>
          </p:cNvCxnSpPr>
          <p:nvPr/>
        </p:nvCxnSpPr>
        <p:spPr bwMode="auto">
          <a:xfrm rot="10800000" flipV="1">
            <a:off x="2857488" y="2428868"/>
            <a:ext cx="714380" cy="357190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67" name="AutoShape 68"/>
          <p:cNvCxnSpPr>
            <a:cxnSpLocks noChangeShapeType="1"/>
          </p:cNvCxnSpPr>
          <p:nvPr/>
        </p:nvCxnSpPr>
        <p:spPr bwMode="auto">
          <a:xfrm>
            <a:off x="4429124" y="2428868"/>
            <a:ext cx="642942" cy="428628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sp>
        <p:nvSpPr>
          <p:cNvPr id="15433" name="Rectangle 73"/>
          <p:cNvSpPr>
            <a:spLocks noChangeArrowheads="1"/>
          </p:cNvSpPr>
          <p:nvPr/>
        </p:nvSpPr>
        <p:spPr bwMode="auto">
          <a:xfrm>
            <a:off x="428596" y="3929066"/>
            <a:ext cx="1047750" cy="46672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вид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34" name="Rectangle 74"/>
          <p:cNvSpPr>
            <a:spLocks noChangeArrowheads="1"/>
          </p:cNvSpPr>
          <p:nvPr/>
        </p:nvSpPr>
        <p:spPr bwMode="auto">
          <a:xfrm>
            <a:off x="2143108" y="3929066"/>
            <a:ext cx="1447800" cy="46672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спряжение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4" name="AutoShape 68"/>
          <p:cNvCxnSpPr>
            <a:cxnSpLocks noChangeShapeType="1"/>
          </p:cNvCxnSpPr>
          <p:nvPr/>
        </p:nvCxnSpPr>
        <p:spPr bwMode="auto">
          <a:xfrm rot="10800000" flipV="1">
            <a:off x="928664" y="3643314"/>
            <a:ext cx="642941" cy="285752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77" name="AutoShape 68"/>
          <p:cNvCxnSpPr>
            <a:cxnSpLocks noChangeShapeType="1"/>
          </p:cNvCxnSpPr>
          <p:nvPr/>
        </p:nvCxnSpPr>
        <p:spPr bwMode="auto">
          <a:xfrm>
            <a:off x="2500298" y="3643314"/>
            <a:ext cx="500066" cy="285752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sp>
        <p:nvSpPr>
          <p:cNvPr id="15436" name="Rectangle 76"/>
          <p:cNvSpPr>
            <a:spLocks noChangeArrowheads="1"/>
          </p:cNvSpPr>
          <p:nvPr/>
        </p:nvSpPr>
        <p:spPr bwMode="auto">
          <a:xfrm>
            <a:off x="357158" y="4714884"/>
            <a:ext cx="1095375" cy="885825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сов.в.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несов.в.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37" name="Rectangle 77"/>
          <p:cNvSpPr>
            <a:spLocks noChangeArrowheads="1"/>
          </p:cNvSpPr>
          <p:nvPr/>
        </p:nvSpPr>
        <p:spPr bwMode="auto">
          <a:xfrm>
            <a:off x="2285984" y="4714884"/>
            <a:ext cx="914400" cy="885825"/>
          </a:xfrm>
          <a:prstGeom prst="rect">
            <a:avLst/>
          </a:prstGeom>
          <a:solidFill>
            <a:srgbClr val="FFFFFF"/>
          </a:solidFill>
          <a:ln w="31750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спр.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II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спр.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438" name="AutoShape 78"/>
          <p:cNvCxnSpPr>
            <a:cxnSpLocks noChangeShapeType="1"/>
          </p:cNvCxnSpPr>
          <p:nvPr/>
        </p:nvCxnSpPr>
        <p:spPr bwMode="auto">
          <a:xfrm>
            <a:off x="857224" y="4429132"/>
            <a:ext cx="0" cy="247650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5439" name="AutoShape 79"/>
          <p:cNvCxnSpPr>
            <a:cxnSpLocks noChangeShapeType="1"/>
          </p:cNvCxnSpPr>
          <p:nvPr/>
        </p:nvCxnSpPr>
        <p:spPr bwMode="auto">
          <a:xfrm>
            <a:off x="2714612" y="4429132"/>
            <a:ext cx="0" cy="247650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sp>
        <p:nvSpPr>
          <p:cNvPr id="15440" name="Rectangle 80"/>
          <p:cNvSpPr>
            <a:spLocks noChangeArrowheads="1"/>
          </p:cNvSpPr>
          <p:nvPr/>
        </p:nvSpPr>
        <p:spPr bwMode="auto">
          <a:xfrm>
            <a:off x="4286248" y="3929066"/>
            <a:ext cx="1066800" cy="46672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время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41" name="Rectangle 81"/>
          <p:cNvSpPr>
            <a:spLocks noChangeArrowheads="1"/>
          </p:cNvSpPr>
          <p:nvPr/>
        </p:nvSpPr>
        <p:spPr bwMode="auto">
          <a:xfrm>
            <a:off x="6357950" y="3929066"/>
            <a:ext cx="1590675" cy="46672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наклонение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2" name="AutoShape 79"/>
          <p:cNvCxnSpPr>
            <a:cxnSpLocks noChangeShapeType="1"/>
            <a:endCxn id="15440" idx="0"/>
          </p:cNvCxnSpPr>
          <p:nvPr/>
        </p:nvCxnSpPr>
        <p:spPr bwMode="auto">
          <a:xfrm rot="10800000" flipV="1">
            <a:off x="4819648" y="3714752"/>
            <a:ext cx="252418" cy="214314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5442" name="AutoShape 82"/>
          <p:cNvCxnSpPr>
            <a:cxnSpLocks noChangeShapeType="1"/>
          </p:cNvCxnSpPr>
          <p:nvPr/>
        </p:nvCxnSpPr>
        <p:spPr bwMode="auto">
          <a:xfrm>
            <a:off x="6286512" y="3714752"/>
            <a:ext cx="714380" cy="142876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sp>
        <p:nvSpPr>
          <p:cNvPr id="15443" name="Rectangle 83"/>
          <p:cNvSpPr>
            <a:spLocks noChangeArrowheads="1"/>
          </p:cNvSpPr>
          <p:nvPr/>
        </p:nvSpPr>
        <p:spPr bwMode="auto">
          <a:xfrm>
            <a:off x="3500430" y="4643446"/>
            <a:ext cx="742950" cy="504825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пр.в.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44" name="Rectangle 84"/>
          <p:cNvSpPr>
            <a:spLocks noChangeArrowheads="1"/>
          </p:cNvSpPr>
          <p:nvPr/>
        </p:nvSpPr>
        <p:spPr bwMode="auto">
          <a:xfrm>
            <a:off x="4500562" y="4643446"/>
            <a:ext cx="647700" cy="533400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н.в.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45" name="Rectangle 85"/>
          <p:cNvSpPr>
            <a:spLocks noChangeArrowheads="1"/>
          </p:cNvSpPr>
          <p:nvPr/>
        </p:nvSpPr>
        <p:spPr bwMode="auto">
          <a:xfrm>
            <a:off x="5357818" y="4643446"/>
            <a:ext cx="828675" cy="581025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буд.в.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9" name="AutoShape 79"/>
          <p:cNvCxnSpPr>
            <a:cxnSpLocks noChangeShapeType="1"/>
          </p:cNvCxnSpPr>
          <p:nvPr/>
        </p:nvCxnSpPr>
        <p:spPr bwMode="auto">
          <a:xfrm rot="10800000" flipV="1">
            <a:off x="4000496" y="4429132"/>
            <a:ext cx="252418" cy="214314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00" name="AutoShape 79"/>
          <p:cNvCxnSpPr>
            <a:cxnSpLocks noChangeShapeType="1"/>
            <a:stCxn id="15440" idx="2"/>
            <a:endCxn id="15444" idx="0"/>
          </p:cNvCxnSpPr>
          <p:nvPr/>
        </p:nvCxnSpPr>
        <p:spPr bwMode="auto">
          <a:xfrm rot="16200000" flipH="1">
            <a:off x="4698203" y="4517236"/>
            <a:ext cx="247655" cy="4764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04" name="AutoShape 79"/>
          <p:cNvCxnSpPr>
            <a:cxnSpLocks noChangeShapeType="1"/>
          </p:cNvCxnSpPr>
          <p:nvPr/>
        </p:nvCxnSpPr>
        <p:spPr bwMode="auto">
          <a:xfrm>
            <a:off x="5143504" y="4357694"/>
            <a:ext cx="357190" cy="285752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sp>
        <p:nvSpPr>
          <p:cNvPr id="15446" name="Rectangle 86"/>
          <p:cNvSpPr>
            <a:spLocks noChangeArrowheads="1"/>
          </p:cNvSpPr>
          <p:nvPr/>
        </p:nvSpPr>
        <p:spPr bwMode="auto">
          <a:xfrm>
            <a:off x="7500958" y="5072074"/>
            <a:ext cx="1038225" cy="922337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8" name="AutoShape 79"/>
          <p:cNvCxnSpPr>
            <a:cxnSpLocks noChangeShapeType="1"/>
          </p:cNvCxnSpPr>
          <p:nvPr/>
        </p:nvCxnSpPr>
        <p:spPr bwMode="auto">
          <a:xfrm rot="16200000" flipH="1">
            <a:off x="7286644" y="4429132"/>
            <a:ext cx="642942" cy="642942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sp>
        <p:nvSpPr>
          <p:cNvPr id="15447" name="Rectangle 87"/>
          <p:cNvSpPr>
            <a:spLocks noChangeArrowheads="1"/>
          </p:cNvSpPr>
          <p:nvPr/>
        </p:nvSpPr>
        <p:spPr bwMode="auto">
          <a:xfrm>
            <a:off x="3357554" y="5429264"/>
            <a:ext cx="762000" cy="733425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род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число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929190" y="5500702"/>
            <a:ext cx="914400" cy="781050"/>
          </a:xfrm>
          <a:prstGeom prst="rect">
            <a:avLst/>
          </a:prstGeom>
          <a:solidFill>
            <a:srgbClr val="FFFFFF"/>
          </a:solidFill>
          <a:ln w="12700">
            <a:solidFill>
              <a:srgbClr val="4BACC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лицо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число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3" name="AutoShape 79"/>
          <p:cNvCxnSpPr>
            <a:cxnSpLocks noChangeShapeType="1"/>
          </p:cNvCxnSpPr>
          <p:nvPr/>
        </p:nvCxnSpPr>
        <p:spPr bwMode="auto">
          <a:xfrm>
            <a:off x="4929190" y="5214950"/>
            <a:ext cx="357190" cy="285752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14" name="AutoShape 79"/>
          <p:cNvCxnSpPr>
            <a:cxnSpLocks noChangeShapeType="1"/>
            <a:stCxn id="15445" idx="2"/>
          </p:cNvCxnSpPr>
          <p:nvPr/>
        </p:nvCxnSpPr>
        <p:spPr bwMode="auto">
          <a:xfrm rot="5400000">
            <a:off x="5569748" y="5226857"/>
            <a:ext cx="204795" cy="200022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  <p:cxnSp>
        <p:nvCxnSpPr>
          <p:cNvPr id="117" name="AutoShape 79"/>
          <p:cNvCxnSpPr>
            <a:cxnSpLocks noChangeShapeType="1"/>
            <a:endCxn id="15447" idx="0"/>
          </p:cNvCxnSpPr>
          <p:nvPr/>
        </p:nvCxnSpPr>
        <p:spPr bwMode="auto">
          <a:xfrm rot="5400000">
            <a:off x="3619492" y="5262574"/>
            <a:ext cx="285752" cy="47628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814393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/>
              <a:t>1.Что обозначает глагол?</a:t>
            </a:r>
            <a:r>
              <a:rPr lang="ru-RU" sz="2000" dirty="0"/>
              <a:t> </a:t>
            </a:r>
          </a:p>
          <a:p>
            <a:r>
              <a:rPr lang="ru-RU" sz="2000" dirty="0"/>
              <a:t>А) предмет                Б) признак предмета              </a:t>
            </a:r>
            <a:r>
              <a:rPr lang="ru-RU" sz="2000" u="sng" dirty="0" smtClean="0">
                <a:solidFill>
                  <a:srgbClr val="00B050"/>
                </a:solidFill>
              </a:rPr>
              <a:t>В</a:t>
            </a:r>
            <a:r>
              <a:rPr lang="ru-RU" sz="2000" u="sng" dirty="0">
                <a:solidFill>
                  <a:srgbClr val="00B050"/>
                </a:solidFill>
              </a:rPr>
              <a:t>) действие предмета </a:t>
            </a:r>
          </a:p>
          <a:p>
            <a:r>
              <a:rPr lang="ru-RU" sz="2000" u="sng" dirty="0"/>
              <a:t>2.На какие вопросы отвечает глагол?</a:t>
            </a:r>
            <a:r>
              <a:rPr lang="ru-RU" sz="2000" dirty="0"/>
              <a:t> </a:t>
            </a:r>
          </a:p>
          <a:p>
            <a:r>
              <a:rPr lang="ru-RU" sz="2000" dirty="0"/>
              <a:t>А) Кто? Что?     Б) Какой? Какая? Какое? Какие?      </a:t>
            </a:r>
            <a:r>
              <a:rPr lang="ru-RU" sz="2000" u="sng" dirty="0">
                <a:solidFill>
                  <a:srgbClr val="00B050"/>
                </a:solidFill>
              </a:rPr>
              <a:t>В) Что делать? Что сделать? </a:t>
            </a:r>
          </a:p>
          <a:p>
            <a:r>
              <a:rPr lang="ru-RU" sz="2000" u="sng" dirty="0"/>
              <a:t>3.Каким членом предложения выступает глагол?</a:t>
            </a:r>
            <a:r>
              <a:rPr lang="ru-RU" sz="2000" dirty="0"/>
              <a:t> </a:t>
            </a:r>
          </a:p>
          <a:p>
            <a:r>
              <a:rPr lang="ru-RU" sz="2000" u="sng" dirty="0">
                <a:solidFill>
                  <a:srgbClr val="00B050"/>
                </a:solidFill>
              </a:rPr>
              <a:t>А) главным членом </a:t>
            </a:r>
            <a:r>
              <a:rPr lang="ru-RU" sz="2000" dirty="0"/>
              <a:t>       Б) второстепенным членом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u="sng" dirty="0"/>
              <a:t>4.Какое утверждение наиболее полное и верное? «Спряжение – это…»</a:t>
            </a:r>
            <a:r>
              <a:rPr lang="ru-RU" sz="2000" dirty="0"/>
              <a:t> </a:t>
            </a:r>
          </a:p>
          <a:p>
            <a:r>
              <a:rPr lang="ru-RU" sz="2000" dirty="0"/>
              <a:t>А) </a:t>
            </a:r>
            <a:r>
              <a:rPr lang="ru-RU" sz="2000" u="sng" dirty="0">
                <a:solidFill>
                  <a:srgbClr val="00B050"/>
                </a:solidFill>
              </a:rPr>
              <a:t>изменение глагола по лицам</a:t>
            </a:r>
            <a:r>
              <a:rPr lang="ru-RU" sz="2000" dirty="0"/>
              <a:t>           Б) изменение глагола по числам </a:t>
            </a:r>
          </a:p>
          <a:p>
            <a:pPr algn="r"/>
            <a:r>
              <a:rPr lang="ru-RU" sz="2000" dirty="0"/>
              <a:t>В) изменение глагола по временам      </a:t>
            </a:r>
            <a:r>
              <a:rPr lang="ru-RU" sz="2000" dirty="0" smtClean="0"/>
              <a:t>Г</a:t>
            </a:r>
            <a:r>
              <a:rPr lang="ru-RU" sz="2000" dirty="0"/>
              <a:t>) изменение глагола по лицам </a:t>
            </a:r>
            <a:r>
              <a:rPr lang="ru-RU" sz="2000" dirty="0" smtClean="0"/>
              <a:t>и</a:t>
            </a:r>
            <a:r>
              <a:rPr lang="ru-RU" sz="2000" dirty="0"/>
              <a:t> </a:t>
            </a:r>
            <a:r>
              <a:rPr lang="ru-RU" sz="2000" dirty="0" smtClean="0"/>
              <a:t>             родам.</a:t>
            </a:r>
            <a:r>
              <a:rPr lang="ru-RU" sz="2000" u="sng" dirty="0" smtClean="0"/>
              <a:t>      </a:t>
            </a:r>
          </a:p>
          <a:p>
            <a:r>
              <a:rPr lang="ru-RU" sz="2000" u="sng" dirty="0" smtClean="0"/>
              <a:t>5.Сколько </a:t>
            </a:r>
            <a:r>
              <a:rPr lang="ru-RU" sz="2000" u="sng" dirty="0"/>
              <a:t>спряжений у глагола?</a:t>
            </a:r>
            <a:r>
              <a:rPr lang="ru-RU" sz="2000" dirty="0"/>
              <a:t> </a:t>
            </a:r>
          </a:p>
          <a:p>
            <a:r>
              <a:rPr lang="ru-RU" sz="2000" dirty="0"/>
              <a:t>А) 1           </a:t>
            </a:r>
            <a:r>
              <a:rPr lang="ru-RU" sz="2000" u="sng" dirty="0">
                <a:solidFill>
                  <a:srgbClr val="00B050"/>
                </a:solidFill>
              </a:rPr>
              <a:t> Б) 2 </a:t>
            </a:r>
            <a:r>
              <a:rPr lang="ru-RU" sz="2000" dirty="0"/>
              <a:t>                 В) 3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u="sng" dirty="0"/>
              <a:t>6.Глаголы БРИТЬ, СТЕЛИТЬ относятся:</a:t>
            </a:r>
            <a:r>
              <a:rPr lang="ru-RU" sz="2000" dirty="0"/>
              <a:t> </a:t>
            </a:r>
          </a:p>
          <a:p>
            <a:r>
              <a:rPr lang="ru-RU" sz="2000" u="sng" dirty="0">
                <a:solidFill>
                  <a:srgbClr val="00B050"/>
                </a:solidFill>
              </a:rPr>
              <a:t>А) к 1 </a:t>
            </a:r>
            <a:r>
              <a:rPr lang="ru-RU" sz="2000" u="sng" dirty="0" err="1">
                <a:solidFill>
                  <a:srgbClr val="00B050"/>
                </a:solidFill>
              </a:rPr>
              <a:t>спр</a:t>
            </a:r>
            <a:r>
              <a:rPr lang="ru-RU" sz="2000" u="sng" dirty="0">
                <a:solidFill>
                  <a:srgbClr val="00B050"/>
                </a:solidFill>
              </a:rPr>
              <a:t>.</a:t>
            </a:r>
            <a:r>
              <a:rPr lang="ru-RU" sz="2000" dirty="0"/>
              <a:t>               Б) ко 2 </a:t>
            </a:r>
            <a:r>
              <a:rPr lang="ru-RU" sz="2000" dirty="0" err="1"/>
              <a:t>спр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9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2343144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пеликан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291</TotalTime>
  <Words>180</Words>
  <Application>Microsoft Office PowerPoint</Application>
  <PresentationFormat>Экран (4:3)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 </vt:lpstr>
      <vt:lpstr> Пишем число и Классная  работа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пеликан</vt:lpstr>
      <vt:lpstr>Презентация PowerPoint</vt:lpstr>
      <vt:lpstr>Вставлять палки в колеса- намеренно мешать кому-либо в каком-либо деле, в осуществлении чего-либо.  </vt:lpstr>
      <vt:lpstr>Зарубить на носу – запомнить раз и навсегда – раньше также употреблялось в прямом значении. Так говорили о неграмотных людях, которые, чтобы не забыть, делали на помять зарубки на дощечках, палочках. Их носили всегда с собой, и назывались они носом.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Говорю, ломаю, аукаю, грущу, обижаю, люблю. </dc:title>
  <dc:creator>школа</dc:creator>
  <cp:lastModifiedBy>Admin</cp:lastModifiedBy>
  <cp:revision>31</cp:revision>
  <dcterms:created xsi:type="dcterms:W3CDTF">2012-04-24T09:06:01Z</dcterms:created>
  <dcterms:modified xsi:type="dcterms:W3CDTF">2020-04-17T19:03:06Z</dcterms:modified>
</cp:coreProperties>
</file>