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26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C3334-6435-4A62-9798-A362DAB00CC5}" type="datetimeFigureOut">
              <a:rPr lang="ru-RU" smtClean="0"/>
              <a:t>17.05.2020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19C1B-7C1D-4065-928D-C8CF299B6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4612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C3334-6435-4A62-9798-A362DAB00CC5}" type="datetimeFigureOut">
              <a:rPr lang="ru-RU" smtClean="0"/>
              <a:t>17.05.2020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19C1B-7C1D-4065-928D-C8CF299B6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2602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C3334-6435-4A62-9798-A362DAB00CC5}" type="datetimeFigureOut">
              <a:rPr lang="ru-RU" smtClean="0"/>
              <a:t>17.05.2020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19C1B-7C1D-4065-928D-C8CF299B6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54453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C3334-6435-4A62-9798-A362DAB00CC5}" type="datetimeFigureOut">
              <a:rPr lang="ru-RU" smtClean="0"/>
              <a:t>17.05.2020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19C1B-7C1D-4065-928D-C8CF299B6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01878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C3334-6435-4A62-9798-A362DAB00CC5}" type="datetimeFigureOut">
              <a:rPr lang="ru-RU" smtClean="0"/>
              <a:t>17.05.2020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19C1B-7C1D-4065-928D-C8CF299B6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74540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C3334-6435-4A62-9798-A362DAB00CC5}" type="datetimeFigureOut">
              <a:rPr lang="ru-RU" smtClean="0"/>
              <a:t>17.05.2020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19C1B-7C1D-4065-928D-C8CF299B6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76458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C3334-6435-4A62-9798-A362DAB00CC5}" type="datetimeFigureOut">
              <a:rPr lang="ru-RU" smtClean="0"/>
              <a:t>17.05.2020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19C1B-7C1D-4065-928D-C8CF299B6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75015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C3334-6435-4A62-9798-A362DAB00CC5}" type="datetimeFigureOut">
              <a:rPr lang="ru-RU" smtClean="0"/>
              <a:t>17.05.2020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19C1B-7C1D-4065-928D-C8CF299B6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42144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C3334-6435-4A62-9798-A362DAB00CC5}" type="datetimeFigureOut">
              <a:rPr lang="ru-RU" smtClean="0"/>
              <a:t>17.05.2020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19C1B-7C1D-4065-928D-C8CF299B6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7083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C3334-6435-4A62-9798-A362DAB00CC5}" type="datetimeFigureOut">
              <a:rPr lang="ru-RU" smtClean="0"/>
              <a:t>17.05.2020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90619C1B-7C1D-4065-928D-C8CF299B6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4555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C3334-6435-4A62-9798-A362DAB00CC5}" type="datetimeFigureOut">
              <a:rPr lang="ru-RU" smtClean="0"/>
              <a:t>17.05.2020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19C1B-7C1D-4065-928D-C8CF299B6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9947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C3334-6435-4A62-9798-A362DAB00CC5}" type="datetimeFigureOut">
              <a:rPr lang="ru-RU" smtClean="0"/>
              <a:t>17.05.2020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19C1B-7C1D-4065-928D-C8CF299B6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743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C3334-6435-4A62-9798-A362DAB00CC5}" type="datetimeFigureOut">
              <a:rPr lang="ru-RU" smtClean="0"/>
              <a:t>17.05.2020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19C1B-7C1D-4065-928D-C8CF299B6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823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C3334-6435-4A62-9798-A362DAB00CC5}" type="datetimeFigureOut">
              <a:rPr lang="ru-RU" smtClean="0"/>
              <a:t>17.05.2020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19C1B-7C1D-4065-928D-C8CF299B6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4703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C3334-6435-4A62-9798-A362DAB00CC5}" type="datetimeFigureOut">
              <a:rPr lang="ru-RU" smtClean="0"/>
              <a:t>17.05.2020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19C1B-7C1D-4065-928D-C8CF299B6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4467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C3334-6435-4A62-9798-A362DAB00CC5}" type="datetimeFigureOut">
              <a:rPr lang="ru-RU" smtClean="0"/>
              <a:t>17.05.2020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19C1B-7C1D-4065-928D-C8CF299B6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1799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C3334-6435-4A62-9798-A362DAB00CC5}" type="datetimeFigureOut">
              <a:rPr lang="ru-RU" smtClean="0"/>
              <a:t>17.05.2020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19C1B-7C1D-4065-928D-C8CF299B6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1234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88C3334-6435-4A62-9798-A362DAB00CC5}" type="datetimeFigureOut">
              <a:rPr lang="ru-RU" smtClean="0"/>
              <a:t>17.05.2020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0619C1B-7C1D-4065-928D-C8CF299B6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0724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16726" y="429491"/>
            <a:ext cx="9157855" cy="3214254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ru-RU" sz="7500" dirty="0"/>
              <a:t>Культура народов Дагестана в 16-17 вв.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412182" y="4558144"/>
            <a:ext cx="3255818" cy="1593273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6000"/>
              <a:t>8</a:t>
            </a:r>
            <a:r>
              <a:rPr lang="ru-RU" sz="6000" smtClean="0"/>
              <a:t> </a:t>
            </a:r>
            <a:r>
              <a:rPr lang="ru-RU" sz="6000" dirty="0" smtClean="0"/>
              <a:t>класс.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11017811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Вопросы и задания: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2064327"/>
            <a:ext cx="10018713" cy="3726873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ru-RU" sz="3000" dirty="0" smtClean="0"/>
              <a:t>Какие главные черты заметны в развитии художественных ремесел Дагестана 17 века?</a:t>
            </a:r>
          </a:p>
          <a:p>
            <a:pPr marL="457200" indent="-457200">
              <a:buAutoNum type="arabicPeriod"/>
            </a:pPr>
            <a:r>
              <a:rPr lang="ru-RU" sz="3000" dirty="0"/>
              <a:t> </a:t>
            </a:r>
            <a:r>
              <a:rPr lang="ru-RU" sz="3000" dirty="0" smtClean="0"/>
              <a:t>Как развивалось образование в Дагестане?</a:t>
            </a:r>
          </a:p>
          <a:p>
            <a:pPr marL="457200" indent="-457200">
              <a:buAutoNum type="arabicPeriod"/>
            </a:pPr>
            <a:r>
              <a:rPr lang="ru-RU" sz="3000" dirty="0" smtClean="0"/>
              <a:t>Какие научные знания получили распространение в Дагестане в 17 веке?</a:t>
            </a:r>
          </a:p>
          <a:p>
            <a:pPr marL="457200" indent="-457200">
              <a:buAutoNum type="arabicPeriod"/>
            </a:pPr>
            <a:r>
              <a:rPr lang="ru-RU" sz="3000" dirty="0" smtClean="0"/>
              <a:t>Назовите наиболее выдающихся ученых.</a:t>
            </a:r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2802447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ru-RU" dirty="0" smtClean="0"/>
              <a:t>План: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2563091"/>
            <a:ext cx="10018713" cy="3602182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sz="3000" b="1" dirty="0" smtClean="0"/>
              <a:t>1</a:t>
            </a:r>
            <a:r>
              <a:rPr lang="ru-RU" dirty="0" smtClean="0"/>
              <a:t>. </a:t>
            </a:r>
            <a:r>
              <a:rPr lang="ru-RU" sz="3000" b="1" dirty="0" smtClean="0"/>
              <a:t>Материальная и духовная культура.</a:t>
            </a:r>
          </a:p>
          <a:p>
            <a:r>
              <a:rPr lang="ru-RU" sz="3000" b="1" dirty="0" smtClean="0"/>
              <a:t>2. Искусство. Музыка.</a:t>
            </a:r>
          </a:p>
          <a:p>
            <a:r>
              <a:rPr lang="ru-RU" sz="3000" b="1" dirty="0" smtClean="0"/>
              <a:t>3. Устное народное творчество.</a:t>
            </a:r>
          </a:p>
          <a:p>
            <a:r>
              <a:rPr lang="ru-RU" sz="3000" b="1" dirty="0" smtClean="0"/>
              <a:t>4. Письменность. Школа. Наука.</a:t>
            </a:r>
          </a:p>
          <a:p>
            <a:r>
              <a:rPr lang="ru-RU" sz="3000" b="1" dirty="0" smtClean="0"/>
              <a:t>5. Ученые арабисты Дагестана.</a:t>
            </a:r>
            <a:endParaRPr lang="ru-RU" sz="3000" b="1" dirty="0"/>
          </a:p>
        </p:txBody>
      </p:sp>
    </p:spTree>
    <p:extLst>
      <p:ext uri="{BB962C8B-B14F-4D97-AF65-F5344CB8AC3E}">
        <p14:creationId xmlns:p14="http://schemas.microsoft.com/office/powerpoint/2010/main" val="2048650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0"/>
            <a:ext cx="607725" cy="1288473"/>
          </a:xfrm>
        </p:spPr>
        <p:txBody>
          <a:bodyPr/>
          <a:lstStyle/>
          <a:p>
            <a:r>
              <a:rPr lang="ru-RU" dirty="0" smtClean="0"/>
              <a:t>1.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92036" y="249382"/>
            <a:ext cx="9864437" cy="6442363"/>
          </a:xfrm>
        </p:spPr>
        <p:txBody>
          <a:bodyPr>
            <a:normAutofit/>
          </a:bodyPr>
          <a:lstStyle/>
          <a:p>
            <a:r>
              <a:rPr lang="ru-RU" sz="3500" dirty="0"/>
              <a:t>Материальная и духовная культура народов Дагестана </a:t>
            </a:r>
            <a:r>
              <a:rPr lang="ru-RU" sz="3500" dirty="0" smtClean="0"/>
              <a:t>достигла </a:t>
            </a:r>
            <a:r>
              <a:rPr lang="ru-RU" sz="3500" dirty="0"/>
              <a:t>высокого уровня на фоне успехов политической, общественной и хозяйственной жизни в постоянном и активном взаимодействии с культурой других народов. </a:t>
            </a:r>
            <a:endParaRPr lang="ru-RU" sz="3500" dirty="0" smtClean="0"/>
          </a:p>
          <a:p>
            <a:r>
              <a:rPr lang="ru-RU" sz="3500" dirty="0" smtClean="0"/>
              <a:t>В развитии культуры в Дагестане 16 века наиболее заметны интерес к гуманитарным наукам и историческому прошлому, подъем прикладного искусства и строительного дела. Идет освоение </a:t>
            </a:r>
            <a:r>
              <a:rPr lang="ru-RU" sz="3500" dirty="0" err="1" smtClean="0"/>
              <a:t>арабоязычной</a:t>
            </a:r>
            <a:r>
              <a:rPr lang="ru-RU" sz="3500" dirty="0" smtClean="0"/>
              <a:t> культуры.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1838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66255"/>
            <a:ext cx="10486017" cy="6553200"/>
          </a:xfrm>
        </p:spPr>
        <p:txBody>
          <a:bodyPr>
            <a:normAutofit/>
          </a:bodyPr>
          <a:lstStyle/>
          <a:p>
            <a:r>
              <a:rPr lang="ru-RU" dirty="0" smtClean="0"/>
              <a:t>Широко распространяется интерес к собственной истории, связанная со стремлением утвердившихся феодальных династий или союза сельских обществ. Первоначально составлялись хроники местного значения – «Ахты-</a:t>
            </a:r>
            <a:r>
              <a:rPr lang="ru-RU" dirty="0" err="1" smtClean="0"/>
              <a:t>намэ</a:t>
            </a:r>
            <a:r>
              <a:rPr lang="ru-RU" dirty="0" smtClean="0"/>
              <a:t>», «Цахур-</a:t>
            </a:r>
            <a:r>
              <a:rPr lang="ru-RU" dirty="0" err="1" smtClean="0"/>
              <a:t>намэ</a:t>
            </a:r>
            <a:r>
              <a:rPr lang="ru-RU" dirty="0" smtClean="0"/>
              <a:t>», «История Абу-</a:t>
            </a:r>
            <a:r>
              <a:rPr lang="ru-RU" dirty="0" err="1" smtClean="0"/>
              <a:t>Муслима</a:t>
            </a:r>
            <a:r>
              <a:rPr lang="ru-RU" dirty="0" smtClean="0"/>
              <a:t>», «История села </a:t>
            </a:r>
            <a:r>
              <a:rPr lang="ru-RU" dirty="0" err="1" smtClean="0"/>
              <a:t>Куркли</a:t>
            </a:r>
            <a:r>
              <a:rPr lang="ru-RU" dirty="0" smtClean="0"/>
              <a:t>», «История </a:t>
            </a:r>
            <a:r>
              <a:rPr lang="ru-RU" dirty="0" err="1" smtClean="0"/>
              <a:t>Аргвани</a:t>
            </a:r>
            <a:r>
              <a:rPr lang="ru-RU" dirty="0" smtClean="0"/>
              <a:t>», «Анджи-</a:t>
            </a:r>
            <a:r>
              <a:rPr lang="ru-RU" dirty="0" err="1" smtClean="0"/>
              <a:t>намэ</a:t>
            </a:r>
            <a:r>
              <a:rPr lang="ru-RU" dirty="0" smtClean="0"/>
              <a:t>» и т. д.</a:t>
            </a:r>
          </a:p>
          <a:p>
            <a:r>
              <a:rPr lang="ru-RU" dirty="0" smtClean="0"/>
              <a:t>В 16-нач. 17 </a:t>
            </a:r>
            <a:r>
              <a:rPr lang="ru-RU" dirty="0" err="1" smtClean="0"/>
              <a:t>вв.в</a:t>
            </a:r>
            <a:r>
              <a:rPr lang="ru-RU" dirty="0" smtClean="0"/>
              <a:t> Дагестане продолжается своеобразный «Ренессанс» - возрождение средневековой арабской культуры. Ученые и богословы составляли труды по естественным и гуманитарным наукам, и лучшие из них напоминают классическую арабскую литературу. Али из Кумуха сочинил популярный в Дагестане «</a:t>
            </a:r>
            <a:r>
              <a:rPr lang="ru-RU" dirty="0" err="1" smtClean="0"/>
              <a:t>Мухтасар</a:t>
            </a:r>
            <a:r>
              <a:rPr lang="ru-RU" dirty="0" smtClean="0"/>
              <a:t>» по вопросам догматики ислама, права и суфизма. </a:t>
            </a:r>
            <a:r>
              <a:rPr lang="ru-RU" dirty="0" err="1" smtClean="0"/>
              <a:t>Тайгиб</a:t>
            </a:r>
            <a:r>
              <a:rPr lang="ru-RU" dirty="0" smtClean="0"/>
              <a:t> из </a:t>
            </a:r>
            <a:r>
              <a:rPr lang="ru-RU" dirty="0" err="1" smtClean="0"/>
              <a:t>Хараха</a:t>
            </a:r>
            <a:r>
              <a:rPr lang="ru-RU" dirty="0" smtClean="0"/>
              <a:t> отправился для изучения персидского языка в Ширван, оттуда в Сирию для совершенствования арабского языка и своих знаний по </a:t>
            </a:r>
            <a:r>
              <a:rPr lang="ru-RU" dirty="0" err="1" smtClean="0"/>
              <a:t>богословию.Тайгиб</a:t>
            </a:r>
            <a:r>
              <a:rPr lang="ru-RU" dirty="0" smtClean="0"/>
              <a:t> был знатоком не только арабской грамматики, но и математики и астрономии.</a:t>
            </a:r>
          </a:p>
          <a:p>
            <a:r>
              <a:rPr lang="ru-RU" dirty="0" smtClean="0"/>
              <a:t>К нач. 16 века относятся попытки приспособления арабского алфавита для перевода текстов на даргинский и аварский языки.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2810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41964" y="166254"/>
            <a:ext cx="8950036" cy="6497781"/>
          </a:xfrm>
        </p:spPr>
        <p:txBody>
          <a:bodyPr>
            <a:normAutofit fontScale="92500"/>
          </a:bodyPr>
          <a:lstStyle/>
          <a:p>
            <a:r>
              <a:rPr lang="ru-RU" b="1" i="1" u="sng" dirty="0" smtClean="0"/>
              <a:t>Искусство.</a:t>
            </a:r>
          </a:p>
          <a:p>
            <a:pPr marL="0" indent="0">
              <a:buNone/>
            </a:pPr>
            <a:r>
              <a:rPr lang="ru-RU" dirty="0" smtClean="0"/>
              <a:t>Развитие народной культуры нашло свое выражение в ремесленно-художественном производстве, предназначенном для бытовых нужд. Совершенствуется художественная керамика, богаче становятся бронзовое литье и медная чеканка, совершенства достигает орнаментальная резьба по камню, дереву и кости у даргинцев, аварцев и лезгин.</a:t>
            </a:r>
          </a:p>
          <a:p>
            <a:pPr marL="0" indent="0">
              <a:buNone/>
            </a:pPr>
            <a:r>
              <a:rPr lang="ru-RU" dirty="0" smtClean="0"/>
              <a:t>Развивалось и древнее искусство </a:t>
            </a:r>
            <a:r>
              <a:rPr lang="ru-RU" dirty="0" err="1" smtClean="0"/>
              <a:t>кубачинцев.Памятником</a:t>
            </a:r>
            <a:r>
              <a:rPr lang="ru-RU" dirty="0" smtClean="0"/>
              <a:t> высокого оружейного искусства дагестанцев в 16 веке является </a:t>
            </a:r>
            <a:r>
              <a:rPr lang="ru-RU" dirty="0" err="1" smtClean="0"/>
              <a:t>кубачинская</a:t>
            </a:r>
            <a:r>
              <a:rPr lang="ru-RU" dirty="0" smtClean="0"/>
              <a:t> шашка князя Мстиславского, хранящаяся в фондах Государственной Оружейной палаты, и два кинжала работы аварских мастеров, выставленные в Оружейной палате Московского кремля.</a:t>
            </a:r>
          </a:p>
          <a:p>
            <a:pPr marL="0" indent="0">
              <a:buNone/>
            </a:pPr>
            <a:r>
              <a:rPr lang="ru-RU" dirty="0" smtClean="0"/>
              <a:t>Художественная жизнь Дагестана не была замкнутой. Его мастера живо интересовались искусством своих ближних и дальних соседей – </a:t>
            </a:r>
            <a:r>
              <a:rPr lang="ru-RU" dirty="0" err="1" smtClean="0"/>
              <a:t>серевокавказских</a:t>
            </a:r>
            <a:r>
              <a:rPr lang="ru-RU" dirty="0" smtClean="0"/>
              <a:t> горцев и Закавказья, Ирана и Руси. Дагестанские мастера никого не копировали, они всегда переосмысливали чужой опыт, приспосабливали его к горскому художественному материалу.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473" y="1491526"/>
            <a:ext cx="3096491" cy="3154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317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84311" y="685800"/>
            <a:ext cx="10018713" cy="5409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35594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249382"/>
            <a:ext cx="10018713" cy="748145"/>
          </a:xfrm>
        </p:spPr>
        <p:txBody>
          <a:bodyPr>
            <a:normAutofit/>
          </a:bodyPr>
          <a:lstStyle/>
          <a:p>
            <a:r>
              <a:rPr lang="ru-RU" dirty="0" smtClean="0"/>
              <a:t>Устное народное творчество.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1" y="997527"/>
            <a:ext cx="10222780" cy="5721928"/>
          </a:xfrm>
        </p:spPr>
        <p:txBody>
          <a:bodyPr/>
          <a:lstStyle/>
          <a:p>
            <a:r>
              <a:rPr lang="ru-RU" dirty="0" smtClean="0"/>
              <a:t>В 17 веке были сохранены виды фольклора, унаследованные от прошлого: сказки и предания, иногда с чертами мифов, </a:t>
            </a:r>
            <a:r>
              <a:rPr lang="ru-RU" dirty="0" err="1" smtClean="0"/>
              <a:t>героикоэпические</a:t>
            </a:r>
            <a:r>
              <a:rPr lang="ru-RU" dirty="0" smtClean="0"/>
              <a:t> песни-былины. Развивается историческая песня – такие как цикл героических песен о </a:t>
            </a:r>
            <a:r>
              <a:rPr lang="ru-RU" dirty="0" err="1" smtClean="0"/>
              <a:t>Хочбаре</a:t>
            </a:r>
            <a:r>
              <a:rPr lang="ru-RU" dirty="0" smtClean="0"/>
              <a:t>, песня о сопротивлении </a:t>
            </a:r>
            <a:r>
              <a:rPr lang="ru-RU" dirty="0" err="1" smtClean="0"/>
              <a:t>джамаата</a:t>
            </a:r>
            <a:r>
              <a:rPr lang="ru-RU" dirty="0" smtClean="0"/>
              <a:t> против правителей.</a:t>
            </a:r>
          </a:p>
          <a:p>
            <a:r>
              <a:rPr lang="ru-RU" dirty="0" smtClean="0"/>
              <a:t>Особенности коллективного мировоззрения людей того времени отражали пословицы и поговорки. Многие из них сохранились и до наших дней. Они отражали коллективную мораль </a:t>
            </a:r>
            <a:r>
              <a:rPr lang="ru-RU" dirty="0" err="1" smtClean="0"/>
              <a:t>джамаата</a:t>
            </a:r>
            <a:r>
              <a:rPr lang="ru-RU" dirty="0" smtClean="0"/>
              <a:t>.</a:t>
            </a:r>
          </a:p>
          <a:p>
            <a:pPr lvl="2"/>
            <a:r>
              <a:rPr lang="ru-RU" sz="2000" b="1" i="1" dirty="0" smtClean="0"/>
              <a:t>«Люди  - мерка аула» - т.е. человек всегда должен помнить, что по его словам и поведению будут судить и о всей его общине.</a:t>
            </a:r>
          </a:p>
          <a:p>
            <a:pPr lvl="2"/>
            <a:r>
              <a:rPr lang="ru-RU" sz="2000" b="1" i="1" dirty="0" smtClean="0"/>
              <a:t>«Кто сказал слово за </a:t>
            </a:r>
            <a:r>
              <a:rPr lang="ru-RU" sz="2000" b="1" i="1" dirty="0" err="1" smtClean="0"/>
              <a:t>джамаат</a:t>
            </a:r>
            <a:r>
              <a:rPr lang="ru-RU" sz="2000" b="1" i="1" dirty="0" smtClean="0"/>
              <a:t>, тот и служит </a:t>
            </a:r>
            <a:r>
              <a:rPr lang="ru-RU" sz="2000" b="1" i="1" dirty="0" err="1" smtClean="0"/>
              <a:t>джамаату</a:t>
            </a:r>
            <a:r>
              <a:rPr lang="ru-RU" sz="2000" b="1" i="1" dirty="0" smtClean="0"/>
              <a:t>», «Кто не вместе с </a:t>
            </a:r>
            <a:r>
              <a:rPr lang="ru-RU" sz="2000" b="1" i="1" dirty="0" err="1" smtClean="0"/>
              <a:t>джамаатом</a:t>
            </a:r>
            <a:r>
              <a:rPr lang="ru-RU" sz="2000" b="1" i="1" dirty="0" smtClean="0"/>
              <a:t> ,тот покойник без могилы».</a:t>
            </a:r>
          </a:p>
          <a:p>
            <a:pPr lvl="2"/>
            <a:r>
              <a:rPr lang="ru-RU" sz="2000" b="1" i="1" dirty="0" smtClean="0"/>
              <a:t>«Дерево держится </a:t>
            </a:r>
            <a:r>
              <a:rPr lang="ru-RU" sz="2000" b="1" i="1" dirty="0" err="1" smtClean="0"/>
              <a:t>корняит</a:t>
            </a:r>
            <a:r>
              <a:rPr lang="ru-RU" sz="2000" b="1" i="1" dirty="0" smtClean="0"/>
              <a:t>, а человек </a:t>
            </a:r>
            <a:r>
              <a:rPr lang="ru-RU" sz="2000" b="1" i="1" dirty="0" err="1" smtClean="0"/>
              <a:t>тухумом</a:t>
            </a:r>
            <a:r>
              <a:rPr lang="ru-RU" sz="2000" b="1" i="1" dirty="0" smtClean="0"/>
              <a:t>»,  </a:t>
            </a:r>
            <a:r>
              <a:rPr lang="ru-RU" sz="2000" b="1" i="1" dirty="0"/>
              <a:t>и</a:t>
            </a:r>
            <a:r>
              <a:rPr lang="ru-RU" sz="2000" b="1" i="1" dirty="0" smtClean="0"/>
              <a:t> др.</a:t>
            </a:r>
            <a:endParaRPr lang="ru-RU" sz="2000" b="1" i="1" dirty="0"/>
          </a:p>
        </p:txBody>
      </p:sp>
    </p:spTree>
    <p:extLst>
      <p:ext uri="{BB962C8B-B14F-4D97-AF65-F5344CB8AC3E}">
        <p14:creationId xmlns:p14="http://schemas.microsoft.com/office/powerpoint/2010/main" val="14716818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484909"/>
            <a:ext cx="10018713" cy="471055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Письменность. Школа. Наука.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76400" y="858983"/>
            <a:ext cx="9826623" cy="4932218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	Именно в 17 веке распространение и переписка книг становится массовыми, повсеместно встречается и арабская письменность. При многих мечетях существовало начальное обучение </a:t>
            </a:r>
            <a:r>
              <a:rPr lang="ru-RU" dirty="0" err="1" smtClean="0"/>
              <a:t>детей.По</a:t>
            </a:r>
            <a:r>
              <a:rPr lang="ru-RU" dirty="0" smtClean="0"/>
              <a:t> мере распространения арабской грамоты всё чаще становились попытки приспособить ее для письменной передачи дагестанских языков. Наиболее удачным оказался «</a:t>
            </a:r>
            <a:r>
              <a:rPr lang="ru-RU" dirty="0" err="1" smtClean="0"/>
              <a:t>аджамский</a:t>
            </a:r>
            <a:r>
              <a:rPr lang="ru-RU" dirty="0" smtClean="0"/>
              <a:t>» алфавит, созданный ученым арабистом </a:t>
            </a:r>
            <a:r>
              <a:rPr lang="ru-RU" dirty="0" err="1" smtClean="0"/>
              <a:t>Шабаном</a:t>
            </a:r>
            <a:r>
              <a:rPr lang="ru-RU" dirty="0" smtClean="0"/>
              <a:t> из с. Обода на арабской основе.</a:t>
            </a:r>
          </a:p>
          <a:p>
            <a:pPr marL="0" indent="0">
              <a:buNone/>
            </a:pPr>
            <a:r>
              <a:rPr lang="ru-RU" dirty="0" smtClean="0"/>
              <a:t>	В 17 веке создаются окончательные редакции таких дагестанских исторических сочинений, как «</a:t>
            </a:r>
            <a:r>
              <a:rPr lang="ru-RU" dirty="0" err="1" smtClean="0"/>
              <a:t>Тарих</a:t>
            </a:r>
            <a:r>
              <a:rPr lang="ru-RU" dirty="0" smtClean="0"/>
              <a:t>-Дагестан», «Дербент-</a:t>
            </a:r>
            <a:r>
              <a:rPr lang="ru-RU" dirty="0" err="1" smtClean="0"/>
              <a:t>намэ</a:t>
            </a:r>
            <a:r>
              <a:rPr lang="ru-RU" dirty="0" smtClean="0"/>
              <a:t>» составленная Мухаммедом  </a:t>
            </a:r>
            <a:r>
              <a:rPr lang="ru-RU" dirty="0" err="1" smtClean="0"/>
              <a:t>Аваби</a:t>
            </a:r>
            <a:r>
              <a:rPr lang="ru-RU" dirty="0" smtClean="0"/>
              <a:t> в с. Акташ, «Родословная Рустама-</a:t>
            </a:r>
            <a:r>
              <a:rPr lang="ru-RU" dirty="0" err="1" smtClean="0"/>
              <a:t>уцмия</a:t>
            </a:r>
            <a:r>
              <a:rPr lang="ru-RU" dirty="0" smtClean="0"/>
              <a:t>», «Свод заповедных законов </a:t>
            </a:r>
            <a:r>
              <a:rPr lang="ru-RU" dirty="0" err="1" smtClean="0"/>
              <a:t>Кайтаг-Дарго</a:t>
            </a:r>
            <a:r>
              <a:rPr lang="ru-RU" dirty="0" smtClean="0"/>
              <a:t>», «</a:t>
            </a:r>
            <a:r>
              <a:rPr lang="ru-RU" dirty="0" err="1" smtClean="0"/>
              <a:t>Гидатлинские</a:t>
            </a:r>
            <a:r>
              <a:rPr lang="ru-RU" dirty="0" smtClean="0"/>
              <a:t> адаты» и др.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46949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762001"/>
            <a:ext cx="10018713" cy="5029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000" dirty="0" smtClean="0"/>
              <a:t>Выдающимся ученым, начавшим свою деятельность в 17 веке был Мухаммад </a:t>
            </a:r>
            <a:r>
              <a:rPr lang="ru-RU" sz="3000" dirty="0" err="1" smtClean="0"/>
              <a:t>Мусалав</a:t>
            </a:r>
            <a:r>
              <a:rPr lang="ru-RU" sz="3000" dirty="0" smtClean="0"/>
              <a:t> из с. </a:t>
            </a:r>
            <a:r>
              <a:rPr lang="ru-RU" sz="3000" dirty="0" err="1" smtClean="0"/>
              <a:t>Кудутли</a:t>
            </a:r>
            <a:r>
              <a:rPr lang="ru-RU" sz="3000" dirty="0" smtClean="0"/>
              <a:t> – многосторонний ученый, оставивший работы по философии, мусульманскому праву, логике, праву, богословию, математике, астрономии и др. Он работал в Дагестане, Турции, Египте, Аравии, закончил свою жизнь в Сирии в г. Алеппо в 1717 г. На наследии Магомеда </a:t>
            </a:r>
            <a:r>
              <a:rPr lang="ru-RU" sz="3000" dirty="0" err="1" smtClean="0"/>
              <a:t>Кудутли</a:t>
            </a:r>
            <a:r>
              <a:rPr lang="ru-RU" sz="3000" dirty="0" smtClean="0"/>
              <a:t> и его учеников училось большое поколение ученых Дагестана.</a:t>
            </a:r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8763867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Параллакс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TM03457496[[fn=Параллакс]]</Template>
  <TotalTime>307</TotalTime>
  <Words>656</Words>
  <Application>Microsoft Office PowerPoint</Application>
  <PresentationFormat>Широкоэкранный</PresentationFormat>
  <Paragraphs>33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Arial</vt:lpstr>
      <vt:lpstr>Corbel</vt:lpstr>
      <vt:lpstr>Параллакс</vt:lpstr>
      <vt:lpstr>Культура народов Дагестана в 16-17 вв.</vt:lpstr>
      <vt:lpstr>План:</vt:lpstr>
      <vt:lpstr>1.</vt:lpstr>
      <vt:lpstr>Презентация PowerPoint</vt:lpstr>
      <vt:lpstr>Презентация PowerPoint</vt:lpstr>
      <vt:lpstr>Презентация PowerPoint</vt:lpstr>
      <vt:lpstr>Устное народное творчество.</vt:lpstr>
      <vt:lpstr>Письменность. Школа. Наука. </vt:lpstr>
      <vt:lpstr>Презентация PowerPoint</vt:lpstr>
      <vt:lpstr>Вопросы и задания: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Культура народов Дагестана в 16-17 вв.</dc:title>
  <dc:creator>Patimat</dc:creator>
  <cp:lastModifiedBy>Амин</cp:lastModifiedBy>
  <cp:revision>14</cp:revision>
  <dcterms:created xsi:type="dcterms:W3CDTF">2017-10-15T13:43:02Z</dcterms:created>
  <dcterms:modified xsi:type="dcterms:W3CDTF">2020-05-17T13:14:54Z</dcterms:modified>
</cp:coreProperties>
</file>