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Bernard MT Condensed" panose="02050806060905020404" pitchFamily="18" charset="0"/>
              </a:rPr>
              <a:t>Proverbs and sayings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53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360040"/>
          </a:xfrm>
        </p:spPr>
        <p:txBody>
          <a:bodyPr>
            <a:noAutofit/>
          </a:bodyPr>
          <a:lstStyle/>
          <a:p>
            <a:r>
              <a:rPr lang="en-US" sz="1800" u="sng" dirty="0" smtClean="0">
                <a:solidFill>
                  <a:srgbClr val="002060"/>
                </a:solidFill>
                <a:latin typeface="Arial Rounded MT Bold" panose="020F0704030504030204" pitchFamily="34" charset="0"/>
                <a:cs typeface="AngsanaUPC" panose="02020603050405020304" pitchFamily="18" charset="-34"/>
              </a:rPr>
              <a:t>Match the proverbs and sayings</a:t>
            </a:r>
            <a:endParaRPr lang="ru-RU" sz="1800" u="sng" dirty="0">
              <a:solidFill>
                <a:srgbClr val="002060"/>
              </a:solidFill>
              <a:cs typeface="AngsanaUPC" panose="02020603050405020304" pitchFamily="18" charset="-34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457200" y="404664"/>
            <a:ext cx="4040188" cy="360041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404664"/>
            <a:ext cx="4040188" cy="5721499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It’s not my business.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It’s all Greek to me.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To put the cart before the horse.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Honesty is the best policy.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New lords, new laws.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The calm before the storm.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Better late than never.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All’s well that ends well.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Flat as a pancake.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A hungry man is an angry man.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First come, first served.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A picture is worth a thousand of words.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     It is the early bird that catches the worm.</a:t>
            </a:r>
          </a:p>
          <a:p>
            <a:pPr>
              <a:buFont typeface="+mj-lt"/>
              <a:buAutoNum type="arabicParenR"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Sans FB" panose="020E0602020502020306" pitchFamily="34" charset="0"/>
              </a:rPr>
              <a:t>      A bird in the hand is worth two      in the bush.</a:t>
            </a:r>
          </a:p>
          <a:p>
            <a:pPr>
              <a:buFont typeface="+mj-lt"/>
              <a:buAutoNum type="arabicParenR"/>
            </a:pP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764704"/>
            <a:ext cx="4041775" cy="14401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60648"/>
            <a:ext cx="4041775" cy="5865515"/>
          </a:xfrm>
        </p:spPr>
        <p:txBody>
          <a:bodyPr>
            <a:normAutofit/>
          </a:bodyPr>
          <a:lstStyle/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Лучше один раз увидеть, чем сто раз услышать.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Кто не успел, тот опоздал.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Плоский, как блин.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Синица в руках лучше соловья в лесу.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Кто рано встаёт, того удача ждёт.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Честность-лучшая политика.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Это не моё дело.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Новая метла по-новому метёт.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Затишье перед бурей.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Долг платежом красен.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Лучше поздно, чем никогда.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Всё хорошо, что хорошо кончается.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Перепутать.</a:t>
            </a:r>
          </a:p>
          <a:p>
            <a:pPr>
              <a:buFont typeface="+mj-lt"/>
              <a:buAutoNum type="alphaLcParenR"/>
            </a:pP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Всё это для меня китайская грамота.</a:t>
            </a:r>
          </a:p>
          <a:p>
            <a:pPr>
              <a:buFont typeface="+mj-lt"/>
              <a:buAutoNum type="alphaLcParenR"/>
            </a:pPr>
            <a:endParaRPr lang="ru-RU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63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learn new ones!!!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9086" y="1124744"/>
            <a:ext cx="8229600" cy="492941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stitch in time saves </a:t>
            </a:r>
            <a:r>
              <a:rPr lang="en-US" dirty="0" smtClean="0">
                <a:solidFill>
                  <a:srgbClr val="FF0000"/>
                </a:solidFill>
              </a:rPr>
              <a:t>nine-</a:t>
            </a:r>
          </a:p>
          <a:p>
            <a:pPr marL="0" indent="0">
              <a:buNone/>
            </a:pPr>
            <a:r>
              <a:rPr lang="ru-RU" dirty="0" smtClean="0"/>
              <a:t>То</a:t>
            </a:r>
            <a:r>
              <a:rPr lang="ru-RU" dirty="0"/>
              <a:t>, что делается вовремя, экономит много труда </a:t>
            </a:r>
            <a:r>
              <a:rPr lang="ru-RU" dirty="0" smtClean="0"/>
              <a:t>впоследствии.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2. </a:t>
            </a:r>
            <a:r>
              <a:rPr lang="en-US" dirty="0" smtClean="0">
                <a:solidFill>
                  <a:srgbClr val="FF0000"/>
                </a:solidFill>
              </a:rPr>
              <a:t>Make hay while the sun shines.-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/>
              <a:t>Коси </a:t>
            </a:r>
            <a:r>
              <a:rPr lang="ru-RU" dirty="0"/>
              <a:t>коса, пока </a:t>
            </a:r>
            <a:r>
              <a:rPr lang="ru-RU" dirty="0" smtClean="0"/>
              <a:t>роса.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smtClean="0">
                <a:solidFill>
                  <a:srgbClr val="FF0000"/>
                </a:solidFill>
              </a:rPr>
              <a:t>3. Great minds think alike.-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В</a:t>
            </a:r>
            <a:r>
              <a:rPr lang="ru-RU" dirty="0" smtClean="0"/>
              <a:t>еликие </a:t>
            </a:r>
            <a:r>
              <a:rPr lang="ru-RU" dirty="0"/>
              <a:t>умы думают </a:t>
            </a:r>
            <a:r>
              <a:rPr lang="ru-RU" dirty="0" smtClean="0"/>
              <a:t>одинаково.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</a:t>
            </a:r>
            <a:r>
              <a:rPr lang="ru-RU" dirty="0" smtClean="0">
                <a:solidFill>
                  <a:srgbClr val="FF0000"/>
                </a:solidFill>
              </a:rPr>
              <a:t>4. </a:t>
            </a:r>
            <a:r>
              <a:rPr lang="en-US" dirty="0" smtClean="0">
                <a:solidFill>
                  <a:srgbClr val="FF0000"/>
                </a:solidFill>
              </a:rPr>
              <a:t>A cat has nine lives.-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ru-RU" dirty="0"/>
              <a:t> </a:t>
            </a:r>
            <a:r>
              <a:rPr lang="ru-RU" dirty="0" smtClean="0"/>
              <a:t>           Кошки </a:t>
            </a:r>
            <a:r>
              <a:rPr lang="ru-RU" dirty="0"/>
              <a:t>живучи; у кошки девять жизней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04682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An apple a day keeps the doctor away.-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303030"/>
                </a:solidFill>
                <a:latin typeface="arial" panose="020B0604020202020204" pitchFamily="34" charset="0"/>
              </a:rPr>
              <a:t>Кто </a:t>
            </a:r>
            <a:r>
              <a:rPr lang="ru-RU" sz="2800" dirty="0">
                <a:solidFill>
                  <a:srgbClr val="303030"/>
                </a:solidFill>
                <a:latin typeface="arial" panose="020B0604020202020204" pitchFamily="34" charset="0"/>
              </a:rPr>
              <a:t>яблоко в день съедает, у того врач не </a:t>
            </a:r>
            <a:r>
              <a:rPr lang="ru-RU" sz="2800" dirty="0" smtClean="0">
                <a:solidFill>
                  <a:srgbClr val="303030"/>
                </a:solidFill>
                <a:latin typeface="arial" panose="020B0604020202020204" pitchFamily="34" charset="0"/>
              </a:rPr>
              <a:t>бывает.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2. Out of sight, out of mind.-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303030"/>
                </a:solidFill>
                <a:latin typeface="arial" panose="020B0604020202020204" pitchFamily="34" charset="0"/>
              </a:rPr>
              <a:t>С </a:t>
            </a:r>
            <a:r>
              <a:rPr lang="ru-RU" sz="2800" dirty="0">
                <a:solidFill>
                  <a:srgbClr val="303030"/>
                </a:solidFill>
                <a:latin typeface="arial" panose="020B0604020202020204" pitchFamily="34" charset="0"/>
              </a:rPr>
              <a:t>глаз долой, из сердца </a:t>
            </a:r>
            <a:r>
              <a:rPr lang="ru-RU" sz="2800" dirty="0" smtClean="0">
                <a:solidFill>
                  <a:srgbClr val="303030"/>
                </a:solidFill>
                <a:latin typeface="arial" panose="020B0604020202020204" pitchFamily="34" charset="0"/>
              </a:rPr>
              <a:t>вон.</a:t>
            </a:r>
            <a:endParaRPr lang="en-US" sz="28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3. The blind leading the blind.</a:t>
            </a:r>
          </a:p>
          <a:p>
            <a:pPr marL="0" indent="0">
              <a:buNone/>
            </a:pPr>
            <a:r>
              <a:rPr lang="ru-RU" sz="2800" dirty="0">
                <a:solidFill>
                  <a:srgbClr val="303030"/>
                </a:solidFill>
                <a:latin typeface="arial" panose="020B0604020202020204" pitchFamily="34" charset="0"/>
              </a:rPr>
              <a:t> </a:t>
            </a:r>
            <a:r>
              <a:rPr lang="ru-RU" sz="2800" dirty="0" smtClean="0">
                <a:solidFill>
                  <a:srgbClr val="303030"/>
                </a:solidFill>
                <a:latin typeface="arial" panose="020B0604020202020204" pitchFamily="34" charset="0"/>
              </a:rPr>
              <a:t>Слепой </a:t>
            </a:r>
            <a:r>
              <a:rPr lang="ru-RU" sz="2800" dirty="0">
                <a:solidFill>
                  <a:srgbClr val="303030"/>
                </a:solidFill>
                <a:latin typeface="arial" panose="020B0604020202020204" pitchFamily="34" charset="0"/>
              </a:rPr>
              <a:t>ведет </a:t>
            </a:r>
            <a:r>
              <a:rPr lang="ru-RU" sz="2800" dirty="0" smtClean="0">
                <a:solidFill>
                  <a:srgbClr val="303030"/>
                </a:solidFill>
                <a:latin typeface="arial" panose="020B0604020202020204" pitchFamily="34" charset="0"/>
              </a:rPr>
              <a:t>слепого.</a:t>
            </a:r>
            <a:endParaRPr lang="en-US" sz="28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          4. Variety is a spice of life.-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ru-RU" sz="2800" dirty="0">
                <a:solidFill>
                  <a:srgbClr val="303030"/>
                </a:solidFill>
                <a:latin typeface="arial" panose="020B0604020202020204" pitchFamily="34" charset="0"/>
              </a:rPr>
              <a:t> </a:t>
            </a:r>
            <a:r>
              <a:rPr lang="ru-RU" sz="2800" dirty="0" smtClean="0">
                <a:solidFill>
                  <a:srgbClr val="303030"/>
                </a:solidFill>
                <a:latin typeface="arial" panose="020B0604020202020204" pitchFamily="34" charset="0"/>
              </a:rPr>
              <a:t>          Перемены </a:t>
            </a:r>
            <a:r>
              <a:rPr lang="ru-RU" sz="2800" dirty="0">
                <a:solidFill>
                  <a:srgbClr val="303030"/>
                </a:solidFill>
                <a:latin typeface="arial" panose="020B0604020202020204" pitchFamily="34" charset="0"/>
              </a:rPr>
              <a:t>придают остроту </a:t>
            </a:r>
            <a:r>
              <a:rPr lang="ru-RU" sz="2800" dirty="0" smtClean="0">
                <a:solidFill>
                  <a:srgbClr val="303030"/>
                </a:solidFill>
                <a:latin typeface="arial" panose="020B0604020202020204" pitchFamily="34" charset="0"/>
              </a:rPr>
              <a:t>жизни.</a:t>
            </a:r>
            <a:r>
              <a:rPr lang="ru-RU" sz="2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endParaRPr lang="en-US" sz="28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              5. Let bygones be bygones.-</a:t>
            </a:r>
            <a:endParaRPr lang="ru-RU" sz="2800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ru-RU" sz="28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                </a:t>
            </a:r>
            <a:r>
              <a:rPr lang="ru-RU" sz="28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r>
              <a:rPr lang="ru-RU" sz="28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anose="020F0704030504030204" pitchFamily="34" charset="0"/>
              </a:rPr>
              <a:t>Ч</a:t>
            </a:r>
            <a:r>
              <a:rPr lang="ru-RU" sz="2800" dirty="0" smtClean="0">
                <a:solidFill>
                  <a:srgbClr val="303030"/>
                </a:solidFill>
                <a:latin typeface="arial" panose="020B0604020202020204" pitchFamily="34" charset="0"/>
              </a:rPr>
              <a:t>то </a:t>
            </a:r>
            <a:r>
              <a:rPr lang="ru-RU" sz="2800" dirty="0">
                <a:solidFill>
                  <a:srgbClr val="303030"/>
                </a:solidFill>
                <a:latin typeface="arial" panose="020B0604020202020204" pitchFamily="34" charset="0"/>
              </a:rPr>
              <a:t>было, то прошло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303030"/>
                </a:solidFill>
                <a:latin typeface="arial" panose="020B0604020202020204" pitchFamily="34" charset="0"/>
              </a:rPr>
              <a:t>             Эквивалент </a:t>
            </a:r>
            <a:r>
              <a:rPr lang="ru-RU" sz="2800" b="1" dirty="0">
                <a:solidFill>
                  <a:srgbClr val="303030"/>
                </a:solidFill>
                <a:latin typeface="arial" panose="020B0604020202020204" pitchFamily="34" charset="0"/>
              </a:rPr>
              <a:t>в русском языке:</a:t>
            </a:r>
            <a:r>
              <a:rPr lang="ru-RU" sz="2800" dirty="0">
                <a:solidFill>
                  <a:srgbClr val="303030"/>
                </a:solidFill>
                <a:latin typeface="arial" panose="020B0604020202020204" pitchFamily="34" charset="0"/>
              </a:rPr>
              <a:t> кто старое 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303030"/>
                </a:solidFill>
                <a:latin typeface="arial" panose="020B0604020202020204" pitchFamily="34" charset="0"/>
              </a:rPr>
              <a:t>                помянет, тому глаз вон.</a:t>
            </a:r>
            <a:endParaRPr lang="ru-RU" sz="2800" dirty="0">
              <a:solidFill>
                <a:srgbClr val="30303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81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Match the proverbs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548680"/>
            <a:ext cx="4388296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1.A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stitch in time saves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nine.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2.Make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hay while the sun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shines.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3.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 Great minds think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alike.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4.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 A cat has nine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lives.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5.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An apple a day keeps the doctor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away.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6.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Out of sight, out of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mind.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7.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The blind leading the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blind.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          8.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Variety is a spice of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               life.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          9.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Let bygones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be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                    bygones.</a:t>
            </a:r>
          </a:p>
          <a:p>
            <a:pPr marL="0" indent="0">
              <a:buNone/>
            </a:pPr>
            <a:endParaRPr lang="en-US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95800" y="548680"/>
            <a:ext cx="4540696" cy="626469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2400" dirty="0" smtClean="0">
                <a:latin typeface="Broadway" panose="04040905080B02020502" pitchFamily="82" charset="0"/>
              </a:rPr>
              <a:t>1.</a:t>
            </a:r>
            <a:r>
              <a:rPr lang="ru-RU" sz="2400" dirty="0">
                <a:solidFill>
                  <a:srgbClr val="303030"/>
                </a:solidFill>
                <a:latin typeface="arial" panose="020B0604020202020204" pitchFamily="34" charset="0"/>
              </a:rPr>
              <a:t> Кто яблоко в день съедает, у того врач не бывает.</a:t>
            </a:r>
            <a:endParaRPr lang="en-US" sz="2400" dirty="0">
              <a:solidFill>
                <a:prstClr val="black">
                  <a:lumMod val="95000"/>
                  <a:lumOff val="5000"/>
                </a:prstClr>
              </a:solidFill>
              <a:latin typeface="Broadway" panose="04040905080B02020502" pitchFamily="82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Broadway" panose="04040905080B02020502" pitchFamily="82" charset="0"/>
              </a:rPr>
              <a:t>2. </a:t>
            </a:r>
            <a:r>
              <a:rPr lang="ru-RU" sz="2400" dirty="0">
                <a:solidFill>
                  <a:prstClr val="black"/>
                </a:solidFill>
              </a:rPr>
              <a:t>Коси коса, пока </a:t>
            </a:r>
            <a:r>
              <a:rPr lang="ru-RU" sz="2400" dirty="0" smtClean="0">
                <a:solidFill>
                  <a:prstClr val="black"/>
                </a:solidFill>
              </a:rPr>
              <a:t>роса</a:t>
            </a:r>
            <a:r>
              <a:rPr lang="en-US" sz="2400" dirty="0" smtClean="0">
                <a:solidFill>
                  <a:prstClr val="black"/>
                </a:solidFill>
                <a:latin typeface="Broadway" panose="04040905080B02020502" pitchFamily="82" charset="0"/>
              </a:rPr>
              <a:t>/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prstClr val="black"/>
                </a:solidFill>
                <a:latin typeface="Broadway" panose="04040905080B02020502" pitchFamily="82" charset="0"/>
              </a:rPr>
              <a:t>3. </a:t>
            </a:r>
            <a:r>
              <a:rPr lang="ru-RU" sz="2400" dirty="0">
                <a:solidFill>
                  <a:prstClr val="black">
                    <a:lumMod val="95000"/>
                    <a:lumOff val="5000"/>
                  </a:prstClr>
                </a:solidFill>
                <a:latin typeface="Arial Rounded MT Bold" panose="020F0704030504030204" pitchFamily="34" charset="0"/>
              </a:rPr>
              <a:t>Ч</a:t>
            </a:r>
            <a:r>
              <a:rPr lang="ru-RU" sz="2400" dirty="0">
                <a:solidFill>
                  <a:srgbClr val="303030"/>
                </a:solidFill>
                <a:latin typeface="arial" panose="020B0604020202020204" pitchFamily="34" charset="0"/>
              </a:rPr>
              <a:t>то было, то </a:t>
            </a:r>
            <a:r>
              <a:rPr lang="ru-RU" sz="2400" dirty="0" smtClean="0">
                <a:solidFill>
                  <a:srgbClr val="303030"/>
                </a:solidFill>
                <a:latin typeface="arial" panose="020B0604020202020204" pitchFamily="34" charset="0"/>
              </a:rPr>
              <a:t>прошло</a:t>
            </a:r>
            <a:r>
              <a:rPr lang="en-US" sz="2400" dirty="0" smtClean="0">
                <a:solidFill>
                  <a:srgbClr val="303030"/>
                </a:solidFill>
                <a:latin typeface="Broadway" panose="04040905080B02020502" pitchFamily="82" charset="0"/>
              </a:rPr>
              <a:t>/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303030"/>
                </a:solidFill>
                <a:latin typeface="Broadway" panose="04040905080B02020502" pitchFamily="82" charset="0"/>
              </a:rPr>
              <a:t>4. </a:t>
            </a:r>
            <a:r>
              <a:rPr lang="ru-RU" sz="2400" dirty="0">
                <a:solidFill>
                  <a:srgbClr val="303030"/>
                </a:solidFill>
                <a:latin typeface="arial" panose="020B0604020202020204" pitchFamily="34" charset="0"/>
              </a:rPr>
              <a:t>Перемены придают остроту жизни.</a:t>
            </a:r>
            <a:r>
              <a:rPr lang="ru-RU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endParaRPr lang="en-US" sz="2400" dirty="0" smtClean="0">
              <a:solidFill>
                <a:srgbClr val="FF0000"/>
              </a:solidFill>
              <a:latin typeface="Broadway" panose="04040905080B02020502" pitchFamily="82" charset="0"/>
            </a:endParaRPr>
          </a:p>
          <a:p>
            <a:pPr marL="0" lvl="0" indent="0">
              <a:buNone/>
            </a:pPr>
            <a:r>
              <a:rPr lang="ru-RU" sz="2400" dirty="0" smtClean="0">
                <a:latin typeface="Arial Rounded MT Bold" panose="020F0704030504030204" pitchFamily="34" charset="0"/>
              </a:rPr>
              <a:t>5.</a:t>
            </a:r>
            <a:r>
              <a:rPr lang="en-US" sz="2400" dirty="0" smtClean="0">
                <a:latin typeface="Broadway" panose="04040905080B02020502" pitchFamily="82" charset="0"/>
              </a:rPr>
              <a:t> </a:t>
            </a:r>
            <a:r>
              <a:rPr lang="ru-RU" sz="2400" dirty="0">
                <a:solidFill>
                  <a:prstClr val="black"/>
                </a:solidFill>
              </a:rPr>
              <a:t>То, что делается вовремя, экономит много труда впоследствии.</a:t>
            </a:r>
          </a:p>
          <a:p>
            <a:pPr marL="0" indent="0">
              <a:buNone/>
            </a:pPr>
            <a:r>
              <a:rPr lang="en-US" sz="2400" dirty="0" smtClean="0">
                <a:latin typeface="Broadway" panose="04040905080B02020502" pitchFamily="82" charset="0"/>
              </a:rPr>
              <a:t>6.</a:t>
            </a:r>
            <a:r>
              <a:rPr lang="ru-RU" sz="2400" dirty="0">
                <a:solidFill>
                  <a:prstClr val="black"/>
                </a:solidFill>
              </a:rPr>
              <a:t> У</a:t>
            </a:r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>
                <a:solidFill>
                  <a:prstClr val="black"/>
                </a:solidFill>
              </a:rPr>
              <a:t>кошки девять </a:t>
            </a:r>
            <a:r>
              <a:rPr lang="ru-RU" sz="2400" dirty="0" smtClean="0">
                <a:solidFill>
                  <a:prstClr val="black"/>
                </a:solidFill>
              </a:rPr>
              <a:t>жизней.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prstClr val="black"/>
                </a:solidFill>
              </a:rPr>
              <a:t>7. </a:t>
            </a:r>
            <a:r>
              <a:rPr lang="ru-RU" sz="2400" dirty="0">
                <a:solidFill>
                  <a:srgbClr val="303030"/>
                </a:solidFill>
                <a:latin typeface="arial" panose="020B0604020202020204" pitchFamily="34" charset="0"/>
              </a:rPr>
              <a:t>С глаз долой, из сердца вон.</a:t>
            </a:r>
            <a:endParaRPr lang="en-US" sz="2400" dirty="0">
              <a:solidFill>
                <a:srgbClr val="FF0000"/>
              </a:solidFill>
              <a:latin typeface="Broadway" panose="04040905080B02020502" pitchFamily="82" charset="0"/>
            </a:endParaRPr>
          </a:p>
          <a:p>
            <a:pPr marL="0" indent="0">
              <a:buNone/>
            </a:pPr>
            <a:r>
              <a:rPr lang="ru-RU" sz="2400" dirty="0" smtClean="0"/>
              <a:t>8. </a:t>
            </a:r>
            <a:r>
              <a:rPr lang="ru-RU" sz="2400" dirty="0">
                <a:solidFill>
                  <a:srgbClr val="303030"/>
                </a:solidFill>
                <a:latin typeface="arial" panose="020B0604020202020204" pitchFamily="34" charset="0"/>
              </a:rPr>
              <a:t>Слепой ведет </a:t>
            </a:r>
            <a:r>
              <a:rPr lang="ru-RU" sz="2400" dirty="0" smtClean="0">
                <a:solidFill>
                  <a:srgbClr val="303030"/>
                </a:solidFill>
                <a:latin typeface="arial" panose="020B0604020202020204" pitchFamily="34" charset="0"/>
              </a:rPr>
              <a:t>слепого.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303030"/>
                </a:solidFill>
                <a:latin typeface="arial" panose="020B0604020202020204" pitchFamily="34" charset="0"/>
              </a:rPr>
              <a:t>9. Гении мыслят одинаково.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9357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7413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1.Here</a:t>
            </a:r>
            <a:r>
              <a:rPr lang="en-US" b="1" dirty="0">
                <a:solidFill>
                  <a:srgbClr val="0000FF"/>
                </a:solidFill>
                <a:latin typeface="Arial Rounded MT Bold" panose="020F0704030504030204" pitchFamily="34" charset="0"/>
              </a:rPr>
              <a:t> today and gone </a:t>
            </a:r>
            <a:r>
              <a:rPr lang="en-US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tomorrow-</a:t>
            </a:r>
          </a:p>
          <a:p>
            <a:pPr marL="0" indent="0">
              <a:buNone/>
            </a:pPr>
            <a:r>
              <a:rPr lang="ru-RU" dirty="0"/>
              <a:t>С</a:t>
            </a:r>
            <a:r>
              <a:rPr lang="ru-RU" dirty="0" smtClean="0"/>
              <a:t>егодня</a:t>
            </a:r>
            <a:r>
              <a:rPr lang="ru-RU" dirty="0"/>
              <a:t> здесь, а завтра там; Фигаро здесь, 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Фигаро</a:t>
            </a:r>
            <a:r>
              <a:rPr lang="ru-RU" dirty="0"/>
              <a:t> </a:t>
            </a:r>
            <a:r>
              <a:rPr lang="ru-RU" dirty="0" smtClean="0"/>
              <a:t>там.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00FF"/>
                </a:solidFill>
              </a:rPr>
              <a:t>2. </a:t>
            </a:r>
            <a:r>
              <a:rPr lang="en-US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As mad </a:t>
            </a:r>
            <a:r>
              <a:rPr lang="en-US" b="1" dirty="0">
                <a:solidFill>
                  <a:srgbClr val="0000FF"/>
                </a:solidFill>
                <a:latin typeface="Arial Rounded MT Bold" panose="020F0704030504030204" pitchFamily="34" charset="0"/>
              </a:rPr>
              <a:t>as a (March) </a:t>
            </a:r>
            <a:r>
              <a:rPr lang="en-US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hare.- </a:t>
            </a:r>
          </a:p>
          <a:p>
            <a:pPr marL="0" indent="0">
              <a:buNone/>
            </a:pPr>
            <a:r>
              <a:rPr lang="ru-RU" dirty="0"/>
              <a:t>а) обезумевший, одержимый; б) эксцентричный, с </a:t>
            </a:r>
            <a:r>
              <a:rPr lang="ru-RU" dirty="0" smtClean="0"/>
              <a:t>заскоком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3</a:t>
            </a:r>
            <a:r>
              <a:rPr lang="en-US" b="1" dirty="0">
                <a:solidFill>
                  <a:srgbClr val="0000FF"/>
                </a:solidFill>
                <a:latin typeface="Arial Rounded MT Bold" panose="020F0704030504030204" pitchFamily="34" charset="0"/>
              </a:rPr>
              <a:t>. </a:t>
            </a:r>
            <a:r>
              <a:rPr lang="en-US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If </a:t>
            </a:r>
            <a:r>
              <a:rPr lang="en-US" b="1" dirty="0">
                <a:solidFill>
                  <a:srgbClr val="0000FF"/>
                </a:solidFill>
                <a:latin typeface="Arial Rounded MT Bold" panose="020F0704030504030204" pitchFamily="34" charset="0"/>
              </a:rPr>
              <a:t>the cap </a:t>
            </a:r>
            <a:r>
              <a:rPr lang="en-US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fits, </a:t>
            </a:r>
            <a:r>
              <a:rPr lang="en-US" b="1" dirty="0">
                <a:solidFill>
                  <a:srgbClr val="0000FF"/>
                </a:solidFill>
                <a:latin typeface="Arial Rounded MT Bold" panose="020F0704030504030204" pitchFamily="34" charset="0"/>
              </a:rPr>
              <a:t>wear </a:t>
            </a:r>
            <a:r>
              <a:rPr lang="en-US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it</a:t>
            </a:r>
            <a:r>
              <a:rPr lang="en-US" dirty="0" smtClean="0"/>
              <a:t>.-  </a:t>
            </a:r>
            <a:r>
              <a:rPr lang="ru-RU" dirty="0"/>
              <a:t>принимаете на свой счет - значит, есть основание</a:t>
            </a:r>
          </a:p>
          <a:p>
            <a:pPr marL="0" indent="0">
              <a:buNone/>
            </a:pPr>
            <a:r>
              <a:rPr lang="ru-RU" b="1" dirty="0"/>
              <a:t>Эквивалент в русском языке:</a:t>
            </a:r>
            <a:r>
              <a:rPr lang="ru-RU" dirty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ru-RU" dirty="0" smtClean="0"/>
              <a:t>на </a:t>
            </a:r>
            <a:r>
              <a:rPr lang="ru-RU" dirty="0"/>
              <a:t>воре шапка </a:t>
            </a:r>
            <a:r>
              <a:rPr lang="en-US" dirty="0" smtClean="0"/>
              <a:t>   </a:t>
            </a:r>
            <a:r>
              <a:rPr lang="ru-RU" dirty="0" smtClean="0"/>
              <a:t>горит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4. To be out and about.-</a:t>
            </a:r>
            <a:r>
              <a:rPr lang="ru-RU" b="1" dirty="0">
                <a:solidFill>
                  <a:srgbClr val="0000FF"/>
                </a:solidFill>
              </a:rPr>
              <a:t> </a:t>
            </a:r>
            <a:r>
              <a:rPr lang="ru-RU" dirty="0"/>
              <a:t>снова на ногах, поправиться, выйти после </a:t>
            </a:r>
            <a:r>
              <a:rPr lang="ru-RU" dirty="0" smtClean="0"/>
              <a:t>болезни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b="1" dirty="0" smtClean="0">
                <a:solidFill>
                  <a:srgbClr val="0000FF"/>
                </a:solidFill>
                <a:latin typeface="Arial Rounded MT Bold" panose="020F0704030504030204" pitchFamily="34" charset="0"/>
              </a:rPr>
              <a:t>5. To be down and out.-</a:t>
            </a:r>
            <a:r>
              <a:rPr lang="ru-RU" dirty="0"/>
              <a:t> бедняк, нищий; голодающий; опустившийся человек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432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463</Words>
  <Application>Microsoft Office PowerPoint</Application>
  <PresentationFormat>Экран (4:3)</PresentationFormat>
  <Paragraphs>84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AngsanaUPC</vt:lpstr>
      <vt:lpstr>Arial</vt:lpstr>
      <vt:lpstr>Arial</vt:lpstr>
      <vt:lpstr>Arial Rounded MT Bold</vt:lpstr>
      <vt:lpstr>Berlin Sans FB</vt:lpstr>
      <vt:lpstr>Bernard MT Condensed</vt:lpstr>
      <vt:lpstr>Broadway</vt:lpstr>
      <vt:lpstr>Calibri</vt:lpstr>
      <vt:lpstr>Тема Office</vt:lpstr>
      <vt:lpstr>Proverbs and sayings</vt:lpstr>
      <vt:lpstr>Match the proverbs and sayings</vt:lpstr>
      <vt:lpstr>Let’s learn new ones!!!</vt:lpstr>
      <vt:lpstr>Презентация PowerPoint</vt:lpstr>
      <vt:lpstr>Match the proverbs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Александр</cp:lastModifiedBy>
  <cp:revision>14</cp:revision>
  <dcterms:created xsi:type="dcterms:W3CDTF">2016-10-02T19:57:11Z</dcterms:created>
  <dcterms:modified xsi:type="dcterms:W3CDTF">2018-04-18T08:24:42Z</dcterms:modified>
</cp:coreProperties>
</file>