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91" r:id="rId4"/>
    <p:sldId id="285" r:id="rId5"/>
    <p:sldId id="287" r:id="rId6"/>
    <p:sldId id="289" r:id="rId7"/>
    <p:sldId id="276" r:id="rId8"/>
    <p:sldId id="293" r:id="rId9"/>
    <p:sldId id="294" r:id="rId10"/>
    <p:sldId id="272" r:id="rId11"/>
    <p:sldId id="271" r:id="rId12"/>
    <p:sldId id="270" r:id="rId13"/>
    <p:sldId id="269" r:id="rId14"/>
    <p:sldId id="268" r:id="rId15"/>
    <p:sldId id="304" r:id="rId16"/>
    <p:sldId id="315" r:id="rId17"/>
    <p:sldId id="302" r:id="rId18"/>
    <p:sldId id="296" r:id="rId19"/>
    <p:sldId id="298" r:id="rId20"/>
    <p:sldId id="300" r:id="rId21"/>
    <p:sldId id="266" r:id="rId22"/>
    <p:sldId id="303" r:id="rId23"/>
    <p:sldId id="31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D:\&#1064;&#1050;&#1054;&#1051;&#1040;\&#1059;&#1056;&#1054;&#1050;&#1048;\&#1055;&#1088;&#1080;&#1083;&#1072;&#1075;&#1072;&#1090;&#1077;&#1083;&#1100;&#1085;&#1099;&#1077;\&#1043;&#1086;&#1083;&#1086;&#1089;&#1072;_&#1087;&#1090;&#1080;&#1094;_-_&#1057;&#1086;&#1088;&#1086;&#1082;&#1072;_-_(mp3poisk.ru).mp3" TargetMode="Externa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img1.liveinternet.ru/images/attach/c/4/79/43/79043031_23_1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hyperlink" Target="http://wiki.iteach.ru/images/c/cd/E02890c3bb43.jpg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333375"/>
            <a:ext cx="8280400" cy="2447925"/>
          </a:xfrm>
        </p:spPr>
        <p:txBody>
          <a:bodyPr/>
          <a:lstStyle/>
          <a:p>
            <a:pPr eaLnBrk="1" hangingPunct="1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УРОК  РУССКОГО  ЯЗЫКА</a:t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AE1206"/>
                </a:solidFill>
                <a:latin typeface="Times New Roman" pitchFamily="18" charset="0"/>
                <a:cs typeface="Times New Roman" pitchFamily="18" charset="0"/>
              </a:rPr>
              <a:t>по теме «Обобщение знаний об имени прилагательном»</a:t>
            </a:r>
            <a:endParaRPr lang="ru-RU" sz="3600" b="1" i="1" dirty="0" smtClean="0">
              <a:solidFill>
                <a:srgbClr val="AE1206"/>
              </a:solidFill>
              <a:latin typeface="Times New Roman" pitchFamily="18" charset="0"/>
              <a:ea typeface="Kozuka Mincho Pro B" pitchFamily="18" charset="-128"/>
              <a:cs typeface="Times New Roman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868613"/>
            <a:ext cx="3714750" cy="398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31088" y="4646612"/>
            <a:ext cx="1712912" cy="221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0"/>
            <a:ext cx="4824536" cy="2852936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Непоседа пёстрая</a:t>
            </a:r>
            <a:r>
              <a:rPr lang="en-US" sz="3600" dirty="0" smtClean="0"/>
              <a:t>,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Птица длиннохвостая</a:t>
            </a:r>
            <a:r>
              <a:rPr lang="en-US" sz="3600" dirty="0" smtClean="0"/>
              <a:t>,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Птица говорливая</a:t>
            </a:r>
            <a:r>
              <a:rPr lang="en-US" sz="3600" dirty="0" smtClean="0"/>
              <a:t>,</a:t>
            </a:r>
            <a:br>
              <a:rPr lang="en-US" sz="3600" dirty="0" smtClean="0"/>
            </a:br>
            <a:r>
              <a:rPr lang="ru-RU" sz="3600" dirty="0" smtClean="0"/>
              <a:t>Самая болтливая.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8" name="Picture 4" descr="http://images.nationalgeographic.com/wpf/media-live/photos/000/136/overrides/black-billed-magpie-01_13652_600x45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429000" y="2571750"/>
            <a:ext cx="5715000" cy="428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Голоса_птиц_-_Сорока_-_(mp3poisk.ru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5877272"/>
            <a:ext cx="576064" cy="576064"/>
          </a:xfrm>
          <a:prstGeom prst="rect">
            <a:avLst/>
          </a:prstGeom>
        </p:spPr>
      </p:pic>
      <p:pic>
        <p:nvPicPr>
          <p:cNvPr id="2056" name="Picture 8" descr=" Magpie wallpap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60648"/>
            <a:ext cx="8712968" cy="62646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roka_Pica_Pica_I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88640"/>
            <a:ext cx="8712968" cy="648072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19900" dirty="0" smtClean="0">
                <a:latin typeface="Propisi" pitchFamily="2" charset="0"/>
              </a:rPr>
              <a:t>сорока</a:t>
            </a:r>
            <a:endParaRPr lang="ru-RU" dirty="0">
              <a:latin typeface="Propisi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556792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sz="19900" dirty="0" smtClean="0">
                <a:latin typeface="Propisi" pitchFamily="2" charset="0"/>
              </a:rPr>
              <a:t>сорока</a:t>
            </a:r>
            <a:endParaRPr lang="ru-RU" dirty="0">
              <a:latin typeface="Propisi" pitchFamily="2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5004048" y="2420888"/>
            <a:ext cx="288032" cy="504056"/>
          </a:xfrm>
          <a:prstGeom prst="line">
            <a:avLst/>
          </a:prstGeom>
          <a:ln w="41275">
            <a:solidFill>
              <a:srgbClr val="00B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555776" y="4077072"/>
            <a:ext cx="576064" cy="0"/>
          </a:xfrm>
          <a:prstGeom prst="line">
            <a:avLst/>
          </a:prstGeom>
          <a:ln w="41275">
            <a:solidFill>
              <a:srgbClr val="00B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Propisi" pitchFamily="2" charset="0"/>
              </a:rPr>
              <a:t/>
            </a:r>
            <a:br>
              <a:rPr lang="ru-RU" dirty="0" smtClean="0">
                <a:latin typeface="Propisi" pitchFamily="2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7931224" cy="590465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6000" dirty="0" smtClean="0"/>
              <a:t>     У сороки грудь и брюшко  ________. Голова и крылья ________ .  Хвост _______ , _______</a:t>
            </a:r>
          </a:p>
          <a:p>
            <a:pPr>
              <a:buNone/>
            </a:pPr>
            <a:r>
              <a:rPr lang="ru-RU" sz="6000" dirty="0" smtClean="0"/>
              <a:t>с ________ отливом.</a:t>
            </a:r>
            <a:endParaRPr lang="ru-RU" sz="6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Propisi" pitchFamily="2" charset="0"/>
              </a:rPr>
              <a:t/>
            </a:r>
            <a:br>
              <a:rPr lang="ru-RU" dirty="0" smtClean="0">
                <a:latin typeface="Propisi" pitchFamily="2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7931224" cy="590465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6000" dirty="0" smtClean="0"/>
              <a:t>     У сороки грудь и брюшко белые.  Голова и крылья чёрные.  Хвост длинный ,чёрный</a:t>
            </a:r>
          </a:p>
          <a:p>
            <a:pPr>
              <a:buNone/>
            </a:pPr>
            <a:r>
              <a:rPr lang="ru-RU" sz="6000" dirty="0" smtClean="0"/>
              <a:t>с зелёным отливом.</a:t>
            </a:r>
            <a:endParaRPr lang="ru-RU" sz="6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Text Box 2"/>
          <p:cNvSpPr txBox="1">
            <a:spLocks noChangeArrowheads="1"/>
          </p:cNvSpPr>
          <p:nvPr/>
        </p:nvSpPr>
        <p:spPr bwMode="auto">
          <a:xfrm>
            <a:off x="3528885" y="1196975"/>
            <a:ext cx="20354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 dirty="0" err="1">
                <a:solidFill>
                  <a:srgbClr val="000099"/>
                </a:solidFill>
                <a:latin typeface="Arial" charset="0"/>
              </a:rPr>
              <a:t>Физминутка</a:t>
            </a:r>
            <a:endParaRPr lang="ru-RU" sz="2400" b="1" dirty="0">
              <a:solidFill>
                <a:srgbClr val="000099"/>
              </a:solidFill>
              <a:latin typeface="Arial" charset="0"/>
            </a:endParaRPr>
          </a:p>
        </p:txBody>
      </p:sp>
      <p:pic>
        <p:nvPicPr>
          <p:cNvPr id="133123" name="Picture 4" descr="07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00338" y="2708275"/>
            <a:ext cx="3455987" cy="300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Самостоятельная работа</a:t>
            </a:r>
          </a:p>
        </p:txBody>
      </p:sp>
      <p:pic>
        <p:nvPicPr>
          <p:cNvPr id="55306" name="Picture 10" descr="j023413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77072"/>
            <a:ext cx="1952625" cy="2076450"/>
          </a:xfrm>
          <a:prstGeom prst="rect">
            <a:avLst/>
          </a:prstGeom>
          <a:noFill/>
        </p:spPr>
      </p:pic>
      <p:pic>
        <p:nvPicPr>
          <p:cNvPr id="5" name="Picture 2" descr="http://im6-tub-ru.yandex.net/i?id=21826708-49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7576" y="1340768"/>
            <a:ext cx="6079809" cy="511256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Списать, разделив текст на предложения.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91264" cy="485740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5800" dirty="0" smtClean="0">
                <a:latin typeface="Propisi" pitchFamily="2" charset="0"/>
              </a:rPr>
              <a:t>   </a:t>
            </a:r>
            <a:r>
              <a:rPr lang="ru-RU" sz="5800" b="1" dirty="0" smtClean="0">
                <a:latin typeface="Propisi" pitchFamily="2" charset="0"/>
              </a:rPr>
              <a:t>стоит ясный морозный день с </a:t>
            </a:r>
            <a:r>
              <a:rPr lang="ru-RU" sz="5800" b="1" dirty="0">
                <a:latin typeface="Propisi" pitchFamily="2" charset="0"/>
              </a:rPr>
              <a:t>утра идёт </a:t>
            </a:r>
            <a:r>
              <a:rPr lang="ru-RU" sz="5800" b="1" dirty="0" smtClean="0">
                <a:latin typeface="Propisi" pitchFamily="2" charset="0"/>
              </a:rPr>
              <a:t>пушистый снег  деревья </a:t>
            </a:r>
            <a:r>
              <a:rPr lang="ru-RU" sz="5800" b="1" dirty="0">
                <a:latin typeface="Propisi" pitchFamily="2" charset="0"/>
              </a:rPr>
              <a:t>опустили </a:t>
            </a:r>
            <a:r>
              <a:rPr lang="ru-RU" sz="5800" b="1" dirty="0" smtClean="0">
                <a:latin typeface="Propisi" pitchFamily="2" charset="0"/>
              </a:rPr>
              <a:t>тяжёлые ветки пруд </a:t>
            </a:r>
            <a:r>
              <a:rPr lang="ru-RU" sz="5800" b="1" dirty="0">
                <a:latin typeface="Propisi" pitchFamily="2" charset="0"/>
              </a:rPr>
              <a:t>затянуло </a:t>
            </a:r>
            <a:r>
              <a:rPr lang="ru-RU" sz="5800" b="1" dirty="0" smtClean="0">
                <a:latin typeface="Propisi" pitchFamily="2" charset="0"/>
              </a:rPr>
              <a:t>хрупким льдом</a:t>
            </a:r>
            <a:endParaRPr lang="ru-RU" sz="5800" b="1" dirty="0">
              <a:latin typeface="Propisi" pitchFamily="2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3"/>
          <p:cNvSpPr>
            <a:spLocks noGrp="1"/>
          </p:cNvSpPr>
          <p:nvPr>
            <p:ph type="ctrTitle"/>
          </p:nvPr>
        </p:nvSpPr>
        <p:spPr>
          <a:xfrm>
            <a:off x="685800" y="214313"/>
            <a:ext cx="7772400" cy="1785937"/>
          </a:xfrm>
        </p:spPr>
        <p:txBody>
          <a:bodyPr/>
          <a:lstStyle/>
          <a:p>
            <a:pPr algn="l">
              <a:buFont typeface="Wingdings" pitchFamily="2" charset="2"/>
              <a:buChar char="Ø"/>
            </a:pPr>
            <a:r>
              <a:rPr lang="ru-RU" sz="28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Формирование ценностного отношения к совместной деятельности по обобщению знаний и умений по теме «Имя прилагательное»</a:t>
            </a:r>
            <a:endParaRPr lang="ru-RU" sz="2800" smtClean="0"/>
          </a:p>
        </p:txBody>
      </p:sp>
      <p:sp>
        <p:nvSpPr>
          <p:cNvPr id="307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14313" y="2000250"/>
            <a:ext cx="8715375" cy="4643438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ru-RU" sz="24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Предметные результаты</a:t>
            </a:r>
          </a:p>
          <a:p>
            <a:pPr algn="l"/>
            <a:r>
              <a:rPr lang="ru-RU" sz="24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НАУЧАТСЯ:</a:t>
            </a:r>
            <a:r>
              <a:rPr lang="ru-RU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Определять, находить и образовывать имена прилагательные.</a:t>
            </a:r>
            <a:endParaRPr lang="en-US" sz="240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Распознавать признаки имени прилагательного.</a:t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Ставить вопросы от существительных к прилагательным.</a:t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Устанавливать связь между прилагательным и существительным.</a:t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Определять число имён прилагательных.</a:t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Подбирать близкие и противоположные по лексическому значению, имена прилагательные.</a:t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Правильно писать имена прилагательные и выделять их на письме.</a:t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endParaRPr lang="ru-RU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Проверка.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6000" dirty="0" smtClean="0">
                <a:latin typeface="Propisi" pitchFamily="2" charset="0"/>
              </a:rPr>
              <a:t>   </a:t>
            </a:r>
            <a:r>
              <a:rPr lang="ru-RU" sz="6000" b="1" dirty="0" smtClean="0">
                <a:latin typeface="Propisi" pitchFamily="2" charset="0"/>
              </a:rPr>
              <a:t>Стоит ясный морозный день. С утра </a:t>
            </a:r>
            <a:r>
              <a:rPr lang="ru-RU" sz="6000" b="1" dirty="0">
                <a:latin typeface="Propisi" pitchFamily="2" charset="0"/>
              </a:rPr>
              <a:t>идёт </a:t>
            </a:r>
            <a:r>
              <a:rPr lang="ru-RU" sz="6000" b="1" dirty="0" smtClean="0">
                <a:latin typeface="Propisi" pitchFamily="2" charset="0"/>
              </a:rPr>
              <a:t>пушистый снег. Деревья опустили  тяжёлые ветки . </a:t>
            </a:r>
            <a:r>
              <a:rPr lang="ru-RU" sz="6000" b="1" smtClean="0">
                <a:latin typeface="Propisi" pitchFamily="2" charset="0"/>
              </a:rPr>
              <a:t>Пруд </a:t>
            </a:r>
            <a:r>
              <a:rPr lang="ru-RU" sz="6000" b="1" dirty="0">
                <a:latin typeface="Propisi" pitchFamily="2" charset="0"/>
              </a:rPr>
              <a:t>затянуло </a:t>
            </a:r>
            <a:r>
              <a:rPr lang="ru-RU" sz="6000" b="1" dirty="0" smtClean="0">
                <a:latin typeface="Propisi" pitchFamily="2" charset="0"/>
              </a:rPr>
              <a:t>хрупким </a:t>
            </a:r>
            <a:r>
              <a:rPr lang="ru-RU" sz="6000" b="1" dirty="0">
                <a:latin typeface="Propisi" pitchFamily="2" charset="0"/>
              </a:rPr>
              <a:t>льдом.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500063" y="1844824"/>
            <a:ext cx="8248401" cy="115212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dirty="0" smtClean="0"/>
              <a:t/>
            </a:r>
            <a:br>
              <a:rPr lang="ru-RU" dirty="0" smtClean="0"/>
            </a:br>
            <a:r>
              <a:rPr lang="ru-RU" sz="7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Спасибо за работу!       </a:t>
            </a:r>
            <a:br>
              <a:rPr lang="ru-RU" sz="7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7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>
          <a:xfrm>
            <a:off x="457200" y="3286125"/>
            <a:ext cx="8229600" cy="2840038"/>
          </a:xfrm>
        </p:spPr>
        <p:txBody>
          <a:bodyPr/>
          <a:lstStyle/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</p:txBody>
      </p:sp>
      <p:pic>
        <p:nvPicPr>
          <p:cNvPr id="19460" name="Picture 2" descr="http://img1.liveinternet.ru/images/attach/c/4/79/43/79043031_23_1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38415" y="0"/>
            <a:ext cx="2625674" cy="2132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Рисунок 5" descr="http://wiki.iteach.ru/images/c/cd/E02890c3bb43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32393" y="2714625"/>
            <a:ext cx="4349581" cy="3594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511" y="3573016"/>
            <a:ext cx="3028207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Проверка.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sz="6000" dirty="0" smtClean="0">
                <a:latin typeface="Propisi" pitchFamily="2" charset="0"/>
              </a:rPr>
              <a:t>   </a:t>
            </a:r>
            <a:r>
              <a:rPr lang="ru-RU" sz="6000" b="1" dirty="0" smtClean="0">
                <a:latin typeface="Propisi" pitchFamily="2" charset="0"/>
              </a:rPr>
              <a:t>Стоит ясный морозный день. С утра </a:t>
            </a:r>
            <a:r>
              <a:rPr lang="ru-RU" sz="6000" b="1" dirty="0">
                <a:latin typeface="Propisi" pitchFamily="2" charset="0"/>
              </a:rPr>
              <a:t>идёт </a:t>
            </a:r>
            <a:r>
              <a:rPr lang="ru-RU" sz="6000" b="1" dirty="0" smtClean="0">
                <a:latin typeface="Propisi" pitchFamily="2" charset="0"/>
              </a:rPr>
              <a:t>пушистый снег. Деревья опустили ветки </a:t>
            </a:r>
            <a:r>
              <a:rPr lang="ru-RU" sz="6000" b="1" dirty="0">
                <a:latin typeface="Propisi" pitchFamily="2" charset="0"/>
              </a:rPr>
              <a:t>от </a:t>
            </a:r>
            <a:r>
              <a:rPr lang="ru-RU" sz="6000" b="1" dirty="0" smtClean="0">
                <a:latin typeface="Propisi" pitchFamily="2" charset="0"/>
              </a:rPr>
              <a:t>тяжести. Пруд  </a:t>
            </a:r>
            <a:r>
              <a:rPr lang="ru-RU" sz="6000" b="1" dirty="0">
                <a:latin typeface="Propisi" pitchFamily="2" charset="0"/>
              </a:rPr>
              <a:t>затянуло </a:t>
            </a:r>
            <a:r>
              <a:rPr lang="ru-RU" sz="6000" b="1" dirty="0" smtClean="0">
                <a:latin typeface="Propisi" pitchFamily="2" charset="0"/>
              </a:rPr>
              <a:t>хрупким </a:t>
            </a:r>
            <a:r>
              <a:rPr lang="ru-RU" sz="6000" b="1" dirty="0">
                <a:latin typeface="Propisi" pitchFamily="2" charset="0"/>
              </a:rPr>
              <a:t>льдом.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Имя существительное      признак предмета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Имя прилагательное         действие предмета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Глагол                                    предмет</a:t>
            </a:r>
          </a:p>
          <a:p>
            <a:pPr>
              <a:buNone/>
            </a:pPr>
            <a:endParaRPr lang="ru-RU" dirty="0"/>
          </a:p>
        </p:txBody>
      </p:sp>
      <p:cxnSp>
        <p:nvCxnSpPr>
          <p:cNvPr id="6" name="Прямая со стрелкой 5"/>
          <p:cNvCxnSpPr/>
          <p:nvPr/>
        </p:nvCxnSpPr>
        <p:spPr>
          <a:xfrm rot="16200000" flipH="1">
            <a:off x="3536149" y="2750339"/>
            <a:ext cx="2286016" cy="64294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rot="5400000" flipH="1" flipV="1">
            <a:off x="4036215" y="2178835"/>
            <a:ext cx="1000132" cy="78581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1643042" y="3214686"/>
            <a:ext cx="3357586" cy="107157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285720" y="571480"/>
            <a:ext cx="8429684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Обобщение знаний об имени прилагательном</a:t>
            </a: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http://im8-tub-ru.yandex.net/i?id=455630576-24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42266" y="2786058"/>
            <a:ext cx="3272873" cy="34572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 урока: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повторить правило,  что такое имя прилагательное;</a:t>
            </a:r>
          </a:p>
          <a:p>
            <a:r>
              <a:rPr lang="ru-RU" b="1" dirty="0" smtClean="0"/>
              <a:t> </a:t>
            </a:r>
            <a:r>
              <a:rPr lang="ru-RU" dirty="0" smtClean="0"/>
              <a:t> с какой частью речи связано имя прилагательное;</a:t>
            </a:r>
          </a:p>
          <a:p>
            <a:r>
              <a:rPr lang="ru-RU" dirty="0" smtClean="0"/>
              <a:t> как изменяются имена прилагательные,</a:t>
            </a:r>
          </a:p>
          <a:p>
            <a:r>
              <a:rPr lang="ru-RU" dirty="0" smtClean="0"/>
              <a:t> для чего нужны в речи имена прилагательные;</a:t>
            </a:r>
            <a:endParaRPr lang="ru-RU" dirty="0"/>
          </a:p>
        </p:txBody>
      </p:sp>
      <p:pic>
        <p:nvPicPr>
          <p:cNvPr id="4" name="Picture 4" descr="http://im8-tub-ru.yandex.net/i?id=339403355-28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9454" y="4429132"/>
            <a:ext cx="1357322" cy="1571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825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214546" y="500042"/>
            <a:ext cx="5286412" cy="442915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 часть речи </a:t>
            </a:r>
          </a:p>
          <a:p>
            <a:r>
              <a:rPr lang="ru-RU" dirty="0" smtClean="0"/>
              <a:t> обозначает признак предмета </a:t>
            </a:r>
          </a:p>
          <a:p>
            <a:r>
              <a:rPr lang="ru-RU" dirty="0" smtClean="0"/>
              <a:t> отвечает на вопросы какой? какая? какое? какие? </a:t>
            </a:r>
          </a:p>
          <a:p>
            <a:r>
              <a:rPr lang="ru-RU" dirty="0" smtClean="0"/>
              <a:t>Связано с именем существительным</a:t>
            </a:r>
          </a:p>
          <a:p>
            <a:r>
              <a:rPr lang="ru-RU" dirty="0" smtClean="0"/>
              <a:t>Изменяется по числам</a:t>
            </a:r>
          </a:p>
          <a:p>
            <a:r>
              <a:rPr lang="ru-RU" dirty="0" smtClean="0"/>
              <a:t>Делают речь точной, выразительной и яркой</a:t>
            </a:r>
          </a:p>
          <a:p>
            <a:endParaRPr lang="ru-RU" dirty="0"/>
          </a:p>
        </p:txBody>
      </p:sp>
      <p:pic>
        <p:nvPicPr>
          <p:cNvPr id="8194" name="Picture 2" descr="http://im6-tub-ru.yandex.net/i?id=386107550-59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785794"/>
            <a:ext cx="1357321" cy="15001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0" name="Picture 4" descr="http://im0-tub-ru.yandex.net/i?id=66610644-47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6446" y="1857364"/>
            <a:ext cx="2786082" cy="4432287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ru-RU" dirty="0" smtClean="0"/>
              <a:t>Пиши красиво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4294967295"/>
          </p:nvPr>
        </p:nvSpPr>
        <p:spPr>
          <a:xfrm>
            <a:off x="428596" y="1600200"/>
            <a:ext cx="5286412" cy="4525963"/>
          </a:xfrm>
        </p:spPr>
        <p:txBody>
          <a:bodyPr>
            <a:normAutofit fontScale="92500" lnSpcReduction="10000"/>
          </a:bodyPr>
          <a:lstStyle/>
          <a:p>
            <a:pPr marL="514350" indent="-514350"/>
            <a:r>
              <a:rPr lang="ru-RU" dirty="0" smtClean="0"/>
              <a:t>Все буквы должны быть одинаковой высоты  и  ширины.</a:t>
            </a:r>
          </a:p>
          <a:p>
            <a:pPr marL="514350" indent="-514350"/>
            <a:r>
              <a:rPr lang="ru-RU" dirty="0" smtClean="0"/>
              <a:t>Расстояние между элементами букв, буквами и словами должно быть одинаковым.</a:t>
            </a:r>
          </a:p>
          <a:p>
            <a:pPr marL="514350" indent="-514350"/>
            <a:r>
              <a:rPr lang="ru-RU" dirty="0" smtClean="0"/>
              <a:t> Прямые линии при письме должны быть ровными и одинаковыми по длине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052736"/>
            <a:ext cx="8820472" cy="543346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55576" y="260648"/>
            <a:ext cx="7776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dirty="0">
              <a:solidFill>
                <a:schemeClr val="tx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51720" y="1412776"/>
            <a:ext cx="51845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Propisi" pitchFamily="2" charset="0"/>
              </a:rPr>
              <a:t>25 февраля</a:t>
            </a:r>
            <a:r>
              <a:rPr lang="ru-RU" sz="4000" b="1" dirty="0" smtClean="0">
                <a:solidFill>
                  <a:schemeClr val="bg1"/>
                </a:solidFill>
                <a:latin typeface="Propisi" pitchFamily="2" charset="0"/>
              </a:rPr>
              <a:t>.</a:t>
            </a:r>
          </a:p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Propisi" pitchFamily="2" charset="0"/>
              </a:rPr>
              <a:t>Классная работа.</a:t>
            </a:r>
          </a:p>
          <a:p>
            <a:endParaRPr lang="ru-RU" sz="4800" b="1" dirty="0">
              <a:solidFill>
                <a:schemeClr val="bg1"/>
              </a:solidFill>
              <a:latin typeface="Propisi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052736"/>
            <a:ext cx="8820472" cy="543346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55576" y="260648"/>
            <a:ext cx="7776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i="1" dirty="0" smtClean="0">
                <a:solidFill>
                  <a:schemeClr val="tx2"/>
                </a:solidFill>
                <a:latin typeface="Arial Black" pitchFamily="34" charset="0"/>
              </a:rPr>
              <a:t>Минутка чистописания.</a:t>
            </a:r>
            <a:endParaRPr lang="ru-RU" sz="3600" dirty="0">
              <a:solidFill>
                <a:schemeClr val="tx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9752" y="1412776"/>
            <a:ext cx="46805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err="1" smtClean="0">
                <a:solidFill>
                  <a:schemeClr val="bg1"/>
                </a:solidFill>
                <a:latin typeface="Propisi" pitchFamily="2" charset="0"/>
              </a:rPr>
              <a:t>Сс</a:t>
            </a:r>
            <a:r>
              <a:rPr lang="ru-RU" sz="4800" b="1" dirty="0" smtClean="0">
                <a:solidFill>
                  <a:schemeClr val="bg1"/>
                </a:solidFill>
                <a:latin typeface="Propisi" pitchFamily="2" charset="0"/>
              </a:rPr>
              <a:t> </a:t>
            </a:r>
            <a:r>
              <a:rPr lang="ru-RU" sz="4800" b="1" dirty="0" err="1" smtClean="0">
                <a:solidFill>
                  <a:schemeClr val="bg1"/>
                </a:solidFill>
                <a:latin typeface="Propisi" pitchFamily="2" charset="0"/>
              </a:rPr>
              <a:t>Сс</a:t>
            </a:r>
            <a:r>
              <a:rPr lang="ru-RU" sz="4800" b="1" dirty="0" smtClean="0">
                <a:solidFill>
                  <a:schemeClr val="bg1"/>
                </a:solidFill>
                <a:latin typeface="Propisi" pitchFamily="2" charset="0"/>
              </a:rPr>
              <a:t> </a:t>
            </a:r>
            <a:r>
              <a:rPr lang="ru-RU" sz="4800" b="1" dirty="0" err="1" smtClean="0">
                <a:solidFill>
                  <a:schemeClr val="bg1"/>
                </a:solidFill>
                <a:latin typeface="Propisi" pitchFamily="2" charset="0"/>
              </a:rPr>
              <a:t>Сс</a:t>
            </a:r>
            <a:r>
              <a:rPr lang="ru-RU" sz="4800" b="1" dirty="0" smtClean="0">
                <a:solidFill>
                  <a:schemeClr val="bg1"/>
                </a:solidFill>
                <a:latin typeface="Propisi" pitchFamily="2" charset="0"/>
              </a:rPr>
              <a:t> </a:t>
            </a:r>
            <a:r>
              <a:rPr lang="ru-RU" sz="4800" b="1" dirty="0" err="1" smtClean="0">
                <a:solidFill>
                  <a:schemeClr val="bg1"/>
                </a:solidFill>
                <a:latin typeface="Propisi" pitchFamily="2" charset="0"/>
              </a:rPr>
              <a:t>Сс</a:t>
            </a:r>
            <a:r>
              <a:rPr lang="ru-RU" sz="4800" b="1" dirty="0" smtClean="0">
                <a:solidFill>
                  <a:schemeClr val="bg1"/>
                </a:solidFill>
                <a:latin typeface="Propisi" pitchFamily="2" charset="0"/>
              </a:rPr>
              <a:t> </a:t>
            </a:r>
            <a:r>
              <a:rPr lang="ru-RU" sz="4800" b="1" dirty="0" err="1" smtClean="0">
                <a:solidFill>
                  <a:schemeClr val="bg1"/>
                </a:solidFill>
                <a:latin typeface="Propisi" pitchFamily="2" charset="0"/>
              </a:rPr>
              <a:t>Сс</a:t>
            </a:r>
            <a:r>
              <a:rPr lang="ru-RU" sz="4800" b="1" dirty="0" smtClean="0">
                <a:solidFill>
                  <a:schemeClr val="bg1"/>
                </a:solidFill>
                <a:latin typeface="Propisi" pitchFamily="2" charset="0"/>
              </a:rPr>
              <a:t> </a:t>
            </a:r>
            <a:r>
              <a:rPr lang="ru-RU" sz="4800" b="1" dirty="0" err="1" smtClean="0">
                <a:solidFill>
                  <a:schemeClr val="bg1"/>
                </a:solidFill>
                <a:latin typeface="Propisi" pitchFamily="2" charset="0"/>
              </a:rPr>
              <a:t>Сс</a:t>
            </a:r>
            <a:r>
              <a:rPr lang="ru-RU" sz="4800" b="1" dirty="0" smtClean="0">
                <a:solidFill>
                  <a:schemeClr val="bg1"/>
                </a:solidFill>
                <a:latin typeface="Propisi" pitchFamily="2" charset="0"/>
              </a:rPr>
              <a:t> </a:t>
            </a:r>
            <a:r>
              <a:rPr lang="ru-RU" sz="4800" b="1" dirty="0" err="1" smtClean="0">
                <a:solidFill>
                  <a:schemeClr val="bg1"/>
                </a:solidFill>
                <a:latin typeface="Propisi" pitchFamily="2" charset="0"/>
              </a:rPr>
              <a:t>Сс</a:t>
            </a:r>
            <a:r>
              <a:rPr lang="ru-RU" sz="4800" b="1" dirty="0" smtClean="0">
                <a:solidFill>
                  <a:schemeClr val="bg1"/>
                </a:solidFill>
                <a:latin typeface="Propisi" pitchFamily="2" charset="0"/>
              </a:rPr>
              <a:t> </a:t>
            </a:r>
            <a:r>
              <a:rPr lang="ru-RU" sz="4800" b="1" dirty="0" err="1" smtClean="0">
                <a:solidFill>
                  <a:schemeClr val="bg1"/>
                </a:solidFill>
                <a:latin typeface="Propisi" pitchFamily="2" charset="0"/>
              </a:rPr>
              <a:t>Сс</a:t>
            </a:r>
            <a:endParaRPr lang="ru-RU" sz="4800" b="1" dirty="0" smtClean="0">
              <a:solidFill>
                <a:schemeClr val="bg1"/>
              </a:solidFill>
              <a:latin typeface="Propisi" pitchFamily="2" charset="0"/>
            </a:endParaRPr>
          </a:p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Propisi" pitchFamily="2" charset="0"/>
              </a:rPr>
              <a:t>со </a:t>
            </a:r>
            <a:r>
              <a:rPr lang="ru-RU" sz="4800" b="1" dirty="0" err="1" smtClean="0">
                <a:solidFill>
                  <a:schemeClr val="bg1"/>
                </a:solidFill>
                <a:latin typeface="Propisi" pitchFamily="2" charset="0"/>
              </a:rPr>
              <a:t>са</a:t>
            </a:r>
            <a:r>
              <a:rPr lang="ru-RU" sz="4800" b="1" dirty="0" smtClean="0">
                <a:solidFill>
                  <a:schemeClr val="bg1"/>
                </a:solidFill>
                <a:latin typeface="Propisi" pitchFamily="2" charset="0"/>
              </a:rPr>
              <a:t> су </a:t>
            </a:r>
            <a:r>
              <a:rPr lang="ru-RU" sz="4800" b="1" dirty="0" err="1" smtClean="0">
                <a:solidFill>
                  <a:schemeClr val="bg1"/>
                </a:solidFill>
                <a:latin typeface="Propisi" pitchFamily="2" charset="0"/>
              </a:rPr>
              <a:t>св</a:t>
            </a:r>
            <a:r>
              <a:rPr lang="ru-RU" sz="4800" b="1" dirty="0" smtClean="0">
                <a:solidFill>
                  <a:schemeClr val="bg1"/>
                </a:solidFill>
                <a:latin typeface="Propisi" pitchFamily="2" charset="0"/>
              </a:rPr>
              <a:t> сл </a:t>
            </a:r>
            <a:r>
              <a:rPr lang="ru-RU" sz="4800" b="1" dirty="0" err="1" smtClean="0">
                <a:solidFill>
                  <a:schemeClr val="bg1"/>
                </a:solidFill>
                <a:latin typeface="Propisi" pitchFamily="2" charset="0"/>
              </a:rPr>
              <a:t>сн</a:t>
            </a:r>
            <a:endParaRPr lang="ru-RU" sz="4800" b="1" dirty="0" smtClean="0">
              <a:solidFill>
                <a:schemeClr val="bg1"/>
              </a:solidFill>
              <a:latin typeface="Propisi" pitchFamily="2" charset="0"/>
            </a:endParaRPr>
          </a:p>
          <a:p>
            <a:endParaRPr lang="ru-RU" sz="4800" b="1" dirty="0">
              <a:solidFill>
                <a:schemeClr val="bg1"/>
              </a:solidFill>
              <a:latin typeface="Propisi" pitchFamily="2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267744" y="2060848"/>
            <a:ext cx="4824536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267744" y="2780928"/>
            <a:ext cx="4824536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286</Words>
  <Application>Microsoft Office PowerPoint</Application>
  <PresentationFormat>Экран (4:3)</PresentationFormat>
  <Paragraphs>50</Paragraphs>
  <Slides>23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1" baseType="lpstr">
      <vt:lpstr>Arial</vt:lpstr>
      <vt:lpstr>Arial Black</vt:lpstr>
      <vt:lpstr>Calibri</vt:lpstr>
      <vt:lpstr>Kozuka Mincho Pro B</vt:lpstr>
      <vt:lpstr>Propisi</vt:lpstr>
      <vt:lpstr>Times New Roman</vt:lpstr>
      <vt:lpstr>Wingdings</vt:lpstr>
      <vt:lpstr>Тема Office</vt:lpstr>
      <vt:lpstr>УРОК  РУССКОГО  ЯЗЫКА по теме «Обобщение знаний об имени прилагательном»</vt:lpstr>
      <vt:lpstr>Цель: Формирование ценностного отношения к совместной деятельности по обобщению знаний и умений по теме «Имя прилагательное»</vt:lpstr>
      <vt:lpstr>Презентация PowerPoint</vt:lpstr>
      <vt:lpstr>Презентация PowerPoint</vt:lpstr>
      <vt:lpstr>Задачи урока:</vt:lpstr>
      <vt:lpstr> </vt:lpstr>
      <vt:lpstr>Пиши красиво</vt:lpstr>
      <vt:lpstr>Презентация PowerPoint</vt:lpstr>
      <vt:lpstr>Презентация PowerPoint</vt:lpstr>
      <vt:lpstr>Непоседа пёстрая, Птица длиннохвостая, Птица говорливая, Самая болтливая. 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 </vt:lpstr>
      <vt:lpstr>Презентация PowerPoint</vt:lpstr>
      <vt:lpstr>Самостоятельная работа</vt:lpstr>
      <vt:lpstr> Списать, разделив текст на предложения.</vt:lpstr>
      <vt:lpstr>Проверка.</vt:lpstr>
      <vt:lpstr> Спасибо за работу!        </vt:lpstr>
      <vt:lpstr>Презентация PowerPoint</vt:lpstr>
      <vt:lpstr>Проверка.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 РУССКОГО  ЯЗЫКА по теме «Обобщение знаний об имени прилагательном»</dc:title>
  <dc:creator>а</dc:creator>
  <cp:lastModifiedBy>Пользователь</cp:lastModifiedBy>
  <cp:revision>35</cp:revision>
  <dcterms:created xsi:type="dcterms:W3CDTF">2014-02-02T15:41:20Z</dcterms:created>
  <dcterms:modified xsi:type="dcterms:W3CDTF">2020-05-14T15:58:20Z</dcterms:modified>
</cp:coreProperties>
</file>