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0888F6-D94E-4769-BCC7-97937501FB6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6E085-0065-41EA-9F81-129DAFE1E27A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Arial Black" panose="020B0A04020102020204" pitchFamily="34" charset="0"/>
            </a:rPr>
            <a:t>краткосрочные</a:t>
          </a:r>
          <a:endParaRPr lang="ru-RU" b="1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A037FF7D-4D74-4CA9-9E1F-8FA5DCB6E24F}" type="parTrans" cxnId="{B9D034C5-1C56-4458-8297-2DCECF501D89}">
      <dgm:prSet/>
      <dgm:spPr/>
      <dgm:t>
        <a:bodyPr/>
        <a:lstStyle/>
        <a:p>
          <a:endParaRPr lang="ru-RU"/>
        </a:p>
      </dgm:t>
    </dgm:pt>
    <dgm:pt modelId="{DFFA0AC2-AD03-43A9-9F81-3B6F7CDDF905}" type="sibTrans" cxnId="{B9D034C5-1C56-4458-8297-2DCECF501D89}">
      <dgm:prSet/>
      <dgm:spPr/>
      <dgm:t>
        <a:bodyPr/>
        <a:lstStyle/>
        <a:p>
          <a:endParaRPr lang="ru-RU"/>
        </a:p>
      </dgm:t>
    </dgm:pt>
    <dgm:pt modelId="{577E0085-7D35-42AC-A0DC-51AEE9B7D447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Выдаются торгово-промышленным предприятиям для финансирования разного рода торговых и иных операций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56589-8C23-4F4D-AA6B-0C600419C370}" type="parTrans" cxnId="{A2485CD4-E053-4277-8EAC-F6CAFB212C6E}">
      <dgm:prSet/>
      <dgm:spPr/>
      <dgm:t>
        <a:bodyPr/>
        <a:lstStyle/>
        <a:p>
          <a:endParaRPr lang="ru-RU"/>
        </a:p>
      </dgm:t>
    </dgm:pt>
    <dgm:pt modelId="{F41641E3-378F-4E4E-8426-D2B6DF388DA4}" type="sibTrans" cxnId="{A2485CD4-E053-4277-8EAC-F6CAFB212C6E}">
      <dgm:prSet/>
      <dgm:spPr/>
      <dgm:t>
        <a:bodyPr/>
        <a:lstStyle/>
        <a:p>
          <a:endParaRPr lang="ru-RU"/>
        </a:p>
      </dgm:t>
    </dgm:pt>
    <dgm:pt modelId="{0A23FF6A-BF3C-4923-B001-41CBACC7EBE1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0" dirty="0" smtClean="0">
              <a:solidFill>
                <a:schemeClr val="tx1"/>
              </a:solidFill>
              <a:latin typeface="Arial Black" panose="020B0A04020102020204" pitchFamily="34" charset="0"/>
            </a:rPr>
            <a:t>долгосрочные</a:t>
          </a:r>
          <a:endParaRPr lang="ru-RU" b="0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0700195-4D0E-42E8-AFD2-F2C5C19822A0}" type="parTrans" cxnId="{BA8DC59D-FAB1-4012-B54C-681D4237AC39}">
      <dgm:prSet/>
      <dgm:spPr/>
      <dgm:t>
        <a:bodyPr/>
        <a:lstStyle/>
        <a:p>
          <a:endParaRPr lang="ru-RU"/>
        </a:p>
      </dgm:t>
    </dgm:pt>
    <dgm:pt modelId="{2B23AA73-CFBF-469F-B363-176E7FE301C2}" type="sibTrans" cxnId="{BA8DC59D-FAB1-4012-B54C-681D4237AC39}">
      <dgm:prSet/>
      <dgm:spPr/>
      <dgm:t>
        <a:bodyPr/>
        <a:lstStyle/>
        <a:p>
          <a:endParaRPr lang="ru-RU"/>
        </a:p>
      </dgm:t>
    </dgm:pt>
    <dgm:pt modelId="{BAC50DC0-00D5-4BE1-82BD-D2F5FFF8CA85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крупных проектов, связанных со строительством или модернизацией промышленных или инфраструктурных предприятий и объектов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42D707-03AA-4018-A3CE-9FCB9933581C}" type="parTrans" cxnId="{FA75A68A-2BB6-4D26-AA56-70806922CD92}">
      <dgm:prSet/>
      <dgm:spPr/>
      <dgm:t>
        <a:bodyPr/>
        <a:lstStyle/>
        <a:p>
          <a:endParaRPr lang="ru-RU"/>
        </a:p>
      </dgm:t>
    </dgm:pt>
    <dgm:pt modelId="{027010B7-A695-43FA-9E97-F3D45B6413C1}" type="sibTrans" cxnId="{FA75A68A-2BB6-4D26-AA56-70806922CD92}">
      <dgm:prSet/>
      <dgm:spPr/>
      <dgm:t>
        <a:bodyPr/>
        <a:lstStyle/>
        <a:p>
          <a:endParaRPr lang="ru-RU"/>
        </a:p>
      </dgm:t>
    </dgm:pt>
    <dgm:pt modelId="{368F6D1F-8F3C-4EAB-B754-07F461BBF328}" type="pres">
      <dgm:prSet presAssocID="{380888F6-D94E-4769-BCC7-97937501FB6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FE465-13EF-4932-AD1E-8B3492B2DFB5}" type="pres">
      <dgm:prSet presAssocID="{9266E085-0065-41EA-9F81-129DAFE1E27A}" presName="linNode" presStyleCnt="0"/>
      <dgm:spPr/>
    </dgm:pt>
    <dgm:pt modelId="{A2C38EB8-7B1C-48D4-87BA-F6305556E1BF}" type="pres">
      <dgm:prSet presAssocID="{9266E085-0065-41EA-9F81-129DAFE1E27A}" presName="parentText" presStyleLbl="node1" presStyleIdx="0" presStyleCnt="2" custScaleX="93810" custScaleY="54128" custLinFactNeighborX="-16" custLinFactNeighborY="-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AD2335-51DD-4D43-878A-74F2BDB457E1}" type="pres">
      <dgm:prSet presAssocID="{9266E085-0065-41EA-9F81-129DAFE1E27A}" presName="descendantText" presStyleLbl="alignAccFollowNode1" presStyleIdx="0" presStyleCnt="2" custScaleX="98691" custScaleY="731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F5FBA-BCA9-4648-9132-0311C58177E4}" type="pres">
      <dgm:prSet presAssocID="{DFFA0AC2-AD03-43A9-9F81-3B6F7CDDF905}" presName="sp" presStyleCnt="0"/>
      <dgm:spPr/>
    </dgm:pt>
    <dgm:pt modelId="{FD3F034B-B5AD-41D1-8DDC-41FBDECA98B5}" type="pres">
      <dgm:prSet presAssocID="{0A23FF6A-BF3C-4923-B001-41CBACC7EBE1}" presName="linNode" presStyleCnt="0"/>
      <dgm:spPr/>
    </dgm:pt>
    <dgm:pt modelId="{56C558D4-226C-481D-B5BA-7F3411F0FD91}" type="pres">
      <dgm:prSet presAssocID="{0A23FF6A-BF3C-4923-B001-41CBACC7EBE1}" presName="parentText" presStyleLbl="node1" presStyleIdx="1" presStyleCnt="2" custScaleX="97341" custScaleY="539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693C1-1EE0-4B8C-9249-44E7F001F5F5}" type="pres">
      <dgm:prSet presAssocID="{0A23FF6A-BF3C-4923-B001-41CBACC7EBE1}" presName="descendantText" presStyleLbl="alignAccFollowNode1" presStyleIdx="1" presStyleCnt="2" custScaleX="101595" custScaleY="713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E0ED9F-31D9-48A0-836D-618A21C55709}" type="presOf" srcId="{577E0085-7D35-42AC-A0DC-51AEE9B7D447}" destId="{7FAD2335-51DD-4D43-878A-74F2BDB457E1}" srcOrd="0" destOrd="0" presId="urn:microsoft.com/office/officeart/2005/8/layout/vList5"/>
    <dgm:cxn modelId="{A2485CD4-E053-4277-8EAC-F6CAFB212C6E}" srcId="{9266E085-0065-41EA-9F81-129DAFE1E27A}" destId="{577E0085-7D35-42AC-A0DC-51AEE9B7D447}" srcOrd="0" destOrd="0" parTransId="{85F56589-8C23-4F4D-AA6B-0C600419C370}" sibTransId="{F41641E3-378F-4E4E-8426-D2B6DF388DA4}"/>
    <dgm:cxn modelId="{BA8DC59D-FAB1-4012-B54C-681D4237AC39}" srcId="{380888F6-D94E-4769-BCC7-97937501FB6F}" destId="{0A23FF6A-BF3C-4923-B001-41CBACC7EBE1}" srcOrd="1" destOrd="0" parTransId="{80700195-4D0E-42E8-AFD2-F2C5C19822A0}" sibTransId="{2B23AA73-CFBF-469F-B363-176E7FE301C2}"/>
    <dgm:cxn modelId="{AA489CE7-7EE3-46FD-B336-0AEEE6EDA06F}" type="presOf" srcId="{9266E085-0065-41EA-9F81-129DAFE1E27A}" destId="{A2C38EB8-7B1C-48D4-87BA-F6305556E1BF}" srcOrd="0" destOrd="0" presId="urn:microsoft.com/office/officeart/2005/8/layout/vList5"/>
    <dgm:cxn modelId="{AE3C34DD-EFD3-4DAC-B20E-69D641AF79F5}" type="presOf" srcId="{380888F6-D94E-4769-BCC7-97937501FB6F}" destId="{368F6D1F-8F3C-4EAB-B754-07F461BBF328}" srcOrd="0" destOrd="0" presId="urn:microsoft.com/office/officeart/2005/8/layout/vList5"/>
    <dgm:cxn modelId="{FA75A68A-2BB6-4D26-AA56-70806922CD92}" srcId="{0A23FF6A-BF3C-4923-B001-41CBACC7EBE1}" destId="{BAC50DC0-00D5-4BE1-82BD-D2F5FFF8CA85}" srcOrd="0" destOrd="0" parTransId="{5242D707-03AA-4018-A3CE-9FCB9933581C}" sibTransId="{027010B7-A695-43FA-9E97-F3D45B6413C1}"/>
    <dgm:cxn modelId="{B9D034C5-1C56-4458-8297-2DCECF501D89}" srcId="{380888F6-D94E-4769-BCC7-97937501FB6F}" destId="{9266E085-0065-41EA-9F81-129DAFE1E27A}" srcOrd="0" destOrd="0" parTransId="{A037FF7D-4D74-4CA9-9E1F-8FA5DCB6E24F}" sibTransId="{DFFA0AC2-AD03-43A9-9F81-3B6F7CDDF905}"/>
    <dgm:cxn modelId="{88978223-B0AF-41E6-B6EE-B2ED30E84824}" type="presOf" srcId="{0A23FF6A-BF3C-4923-B001-41CBACC7EBE1}" destId="{56C558D4-226C-481D-B5BA-7F3411F0FD91}" srcOrd="0" destOrd="0" presId="urn:microsoft.com/office/officeart/2005/8/layout/vList5"/>
    <dgm:cxn modelId="{B309ABEA-39F2-4679-8345-15DEDE34A9C2}" type="presOf" srcId="{BAC50DC0-00D5-4BE1-82BD-D2F5FFF8CA85}" destId="{19D693C1-1EE0-4B8C-9249-44E7F001F5F5}" srcOrd="0" destOrd="0" presId="urn:microsoft.com/office/officeart/2005/8/layout/vList5"/>
    <dgm:cxn modelId="{C8E94613-A105-4473-8240-824A53FF78D7}" type="presParOf" srcId="{368F6D1F-8F3C-4EAB-B754-07F461BBF328}" destId="{B4BFE465-13EF-4932-AD1E-8B3492B2DFB5}" srcOrd="0" destOrd="0" presId="urn:microsoft.com/office/officeart/2005/8/layout/vList5"/>
    <dgm:cxn modelId="{52CDF516-F35F-4B0D-B8D6-485025011784}" type="presParOf" srcId="{B4BFE465-13EF-4932-AD1E-8B3492B2DFB5}" destId="{A2C38EB8-7B1C-48D4-87BA-F6305556E1BF}" srcOrd="0" destOrd="0" presId="urn:microsoft.com/office/officeart/2005/8/layout/vList5"/>
    <dgm:cxn modelId="{60CCD1C8-5A87-4F89-B87C-5361E92DEE57}" type="presParOf" srcId="{B4BFE465-13EF-4932-AD1E-8B3492B2DFB5}" destId="{7FAD2335-51DD-4D43-878A-74F2BDB457E1}" srcOrd="1" destOrd="0" presId="urn:microsoft.com/office/officeart/2005/8/layout/vList5"/>
    <dgm:cxn modelId="{172DE5F2-CED5-4BF2-AE0A-9FD05C3491C7}" type="presParOf" srcId="{368F6D1F-8F3C-4EAB-B754-07F461BBF328}" destId="{8A0F5FBA-BCA9-4648-9132-0311C58177E4}" srcOrd="1" destOrd="0" presId="urn:microsoft.com/office/officeart/2005/8/layout/vList5"/>
    <dgm:cxn modelId="{0573069D-B632-48EA-A4C8-4849A282A5E2}" type="presParOf" srcId="{368F6D1F-8F3C-4EAB-B754-07F461BBF328}" destId="{FD3F034B-B5AD-41D1-8DDC-41FBDECA98B5}" srcOrd="2" destOrd="0" presId="urn:microsoft.com/office/officeart/2005/8/layout/vList5"/>
    <dgm:cxn modelId="{876E8A34-B9C4-49B5-A47B-8A94BCE4F0B1}" type="presParOf" srcId="{FD3F034B-B5AD-41D1-8DDC-41FBDECA98B5}" destId="{56C558D4-226C-481D-B5BA-7F3411F0FD91}" srcOrd="0" destOrd="0" presId="urn:microsoft.com/office/officeart/2005/8/layout/vList5"/>
    <dgm:cxn modelId="{78176930-A77A-4BBA-AAC6-D217829B1361}" type="presParOf" srcId="{FD3F034B-B5AD-41D1-8DDC-41FBDECA98B5}" destId="{19D693C1-1EE0-4B8C-9249-44E7F001F5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7A2634-E8DD-4CC1-9B53-BDA6B1B4DB77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A600CB-F83F-4DF1-BC93-9B1F208DB1E0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Ссуды под залог недвижимости</a:t>
          </a:r>
          <a:endParaRPr lang="ru-RU" b="1" dirty="0">
            <a:solidFill>
              <a:schemeClr val="tx1"/>
            </a:solidFill>
          </a:endParaRPr>
        </a:p>
      </dgm:t>
    </dgm:pt>
    <dgm:pt modelId="{FAD25CC0-CFB6-4E00-9815-0BD0B218F973}" type="parTrans" cxnId="{D993C964-6D68-4675-9937-B09189E8209F}">
      <dgm:prSet/>
      <dgm:spPr/>
      <dgm:t>
        <a:bodyPr/>
        <a:lstStyle/>
        <a:p>
          <a:endParaRPr lang="ru-RU"/>
        </a:p>
      </dgm:t>
    </dgm:pt>
    <dgm:pt modelId="{93931924-D73E-4FCD-8414-23B646459441}" type="sibTrans" cxnId="{D993C964-6D68-4675-9937-B09189E8209F}">
      <dgm:prSet/>
      <dgm:spPr/>
      <dgm:t>
        <a:bodyPr/>
        <a:lstStyle/>
        <a:p>
          <a:endParaRPr lang="ru-RU"/>
        </a:p>
      </dgm:t>
    </dgm:pt>
    <dgm:pt modelId="{8918DD20-8F30-4EB4-9F9E-E798D62B06A6}">
      <dgm:prSet phldrT="[Текст]" custT="1"/>
      <dgm:spPr/>
      <dgm:t>
        <a:bodyPr/>
        <a:lstStyle/>
        <a:p>
          <a:r>
            <a:rPr lang="ru-RU" sz="2800" dirty="0" smtClean="0">
              <a:latin typeface="Arial" panose="020B0604020202020204" pitchFamily="34" charset="0"/>
              <a:cs typeface="Arial" panose="020B0604020202020204" pitchFamily="34" charset="0"/>
            </a:rPr>
            <a:t>Ссуда с погашением в рассрочку</a:t>
          </a:r>
          <a:endParaRPr lang="ru-RU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8BECE4-98C3-44D2-B988-13FEACEE177E}" type="parTrans" cxnId="{24A35846-A0AE-4C21-817B-2D7CDE190B37}">
      <dgm:prSet/>
      <dgm:spPr/>
      <dgm:t>
        <a:bodyPr/>
        <a:lstStyle/>
        <a:p>
          <a:endParaRPr lang="ru-RU"/>
        </a:p>
      </dgm:t>
    </dgm:pt>
    <dgm:pt modelId="{99500814-8931-4525-9A86-6A2FCE90C8A2}" type="sibTrans" cxnId="{24A35846-A0AE-4C21-817B-2D7CDE190B37}">
      <dgm:prSet/>
      <dgm:spPr/>
      <dgm:t>
        <a:bodyPr/>
        <a:lstStyle/>
        <a:p>
          <a:endParaRPr lang="ru-RU"/>
        </a:p>
      </dgm:t>
    </dgm:pt>
    <dgm:pt modelId="{6DA7D162-F504-4DA6-9FC5-971026AF576C}">
      <dgm:prSet phldrT="[Текст]"/>
      <dgm:spPr/>
      <dgm:t>
        <a:bodyPr/>
        <a:lstStyle/>
        <a:p>
          <a:endParaRPr lang="ru-RU" dirty="0"/>
        </a:p>
      </dgm:t>
    </dgm:pt>
    <dgm:pt modelId="{E19B5FDC-03DE-4C04-982A-A75500EB7AAB}" type="parTrans" cxnId="{D0089F6B-A7B5-4BCA-9670-69ADFE6FB7FA}">
      <dgm:prSet/>
      <dgm:spPr/>
      <dgm:t>
        <a:bodyPr/>
        <a:lstStyle/>
        <a:p>
          <a:endParaRPr lang="ru-RU"/>
        </a:p>
      </dgm:t>
    </dgm:pt>
    <dgm:pt modelId="{6942393D-2B1F-4DC8-84A3-A23708FF518F}" type="sibTrans" cxnId="{D0089F6B-A7B5-4BCA-9670-69ADFE6FB7FA}">
      <dgm:prSet/>
      <dgm:spPr/>
      <dgm:t>
        <a:bodyPr/>
        <a:lstStyle/>
        <a:p>
          <a:endParaRPr lang="ru-RU"/>
        </a:p>
      </dgm:t>
    </dgm:pt>
    <dgm:pt modelId="{13F25EAD-9EE9-4541-92A4-0CCDD9318859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Ссуда частным лицам</a:t>
          </a:r>
          <a:endParaRPr lang="ru-RU" b="1" dirty="0">
            <a:solidFill>
              <a:schemeClr val="tx1"/>
            </a:solidFill>
          </a:endParaRPr>
        </a:p>
      </dgm:t>
    </dgm:pt>
    <dgm:pt modelId="{DBBF89D1-3845-4963-AE74-1A8E31B0D8C3}" type="parTrans" cxnId="{504A3600-69BE-459B-8E26-CF9800B8E546}">
      <dgm:prSet/>
      <dgm:spPr/>
      <dgm:t>
        <a:bodyPr/>
        <a:lstStyle/>
        <a:p>
          <a:endParaRPr lang="ru-RU"/>
        </a:p>
      </dgm:t>
    </dgm:pt>
    <dgm:pt modelId="{5B09EEC8-67F6-4668-BC41-73651377B9AF}" type="sibTrans" cxnId="{504A3600-69BE-459B-8E26-CF9800B8E546}">
      <dgm:prSet/>
      <dgm:spPr/>
      <dgm:t>
        <a:bodyPr/>
        <a:lstStyle/>
        <a:p>
          <a:endParaRPr lang="ru-RU"/>
        </a:p>
      </dgm:t>
    </dgm:pt>
    <dgm:pt modelId="{309222F9-227E-4082-BC7C-C260309F5CA0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Потребительская ссуда для покупки потребительских товаров  длительного пользования и возвращается по частям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F3137F-19D6-4761-883E-4FDDEC694CE2}" type="parTrans" cxnId="{433A9C8F-F141-4203-80F5-AD2B4BED6C67}">
      <dgm:prSet/>
      <dgm:spPr/>
      <dgm:t>
        <a:bodyPr/>
        <a:lstStyle/>
        <a:p>
          <a:endParaRPr lang="ru-RU"/>
        </a:p>
      </dgm:t>
    </dgm:pt>
    <dgm:pt modelId="{92B6A2C5-D83A-4116-B9F6-D92C35D1E96A}" type="sibTrans" cxnId="{433A9C8F-F141-4203-80F5-AD2B4BED6C67}">
      <dgm:prSet/>
      <dgm:spPr/>
      <dgm:t>
        <a:bodyPr/>
        <a:lstStyle/>
        <a:p>
          <a:endParaRPr lang="ru-RU"/>
        </a:p>
      </dgm:t>
    </dgm:pt>
    <dgm:pt modelId="{D67BAC58-EB93-45E8-AA54-BE723A12E16B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Ссуды под ценные бумаги</a:t>
          </a:r>
          <a:endParaRPr lang="ru-RU" b="1" dirty="0">
            <a:solidFill>
              <a:schemeClr val="tx1"/>
            </a:solidFill>
          </a:endParaRPr>
        </a:p>
      </dgm:t>
    </dgm:pt>
    <dgm:pt modelId="{C039CDFB-8E53-465F-BAD5-6F235142556A}" type="parTrans" cxnId="{F8F3AE51-F74C-4D04-BD9C-CB7659F80C50}">
      <dgm:prSet/>
      <dgm:spPr/>
      <dgm:t>
        <a:bodyPr/>
        <a:lstStyle/>
        <a:p>
          <a:endParaRPr lang="ru-RU"/>
        </a:p>
      </dgm:t>
    </dgm:pt>
    <dgm:pt modelId="{A77A231E-7801-4DE8-AE74-7B185D71F98B}" type="sibTrans" cxnId="{F8F3AE51-F74C-4D04-BD9C-CB7659F80C50}">
      <dgm:prSet/>
      <dgm:spPr/>
      <dgm:t>
        <a:bodyPr/>
        <a:lstStyle/>
        <a:p>
          <a:endParaRPr lang="ru-RU"/>
        </a:p>
      </dgm:t>
    </dgm:pt>
    <dgm:pt modelId="{E8FB38DB-23F2-4F9C-8414-AB3E2278A599}">
      <dgm:prSet phldrT="[Текст]" custT="1"/>
      <dgm:spPr/>
      <dgm:t>
        <a:bodyPr/>
        <a:lstStyle/>
        <a:p>
          <a:r>
            <a:rPr lang="ru-RU" sz="24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приобретения ценных бумаг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941AB4-FA1D-4AAA-A619-2290A4558D33}" type="parTrans" cxnId="{0DACFDDA-88D6-48D2-BD57-1E4EAEB0DD40}">
      <dgm:prSet/>
      <dgm:spPr/>
      <dgm:t>
        <a:bodyPr/>
        <a:lstStyle/>
        <a:p>
          <a:endParaRPr lang="ru-RU"/>
        </a:p>
      </dgm:t>
    </dgm:pt>
    <dgm:pt modelId="{3451157E-A348-48E2-9A43-BFB33EF2C281}" type="sibTrans" cxnId="{0DACFDDA-88D6-48D2-BD57-1E4EAEB0DD40}">
      <dgm:prSet/>
      <dgm:spPr/>
      <dgm:t>
        <a:bodyPr/>
        <a:lstStyle/>
        <a:p>
          <a:endParaRPr lang="ru-RU"/>
        </a:p>
      </dgm:t>
    </dgm:pt>
    <dgm:pt modelId="{14207968-6F7A-455A-9FA1-7A68D5742DC4}" type="pres">
      <dgm:prSet presAssocID="{677A2634-E8DD-4CC1-9B53-BDA6B1B4DB77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603295F-8F30-48C6-BD6C-1E155B72A049}" type="pres">
      <dgm:prSet presAssocID="{EEA600CB-F83F-4DF1-BC93-9B1F208DB1E0}" presName="composite" presStyleCnt="0"/>
      <dgm:spPr/>
    </dgm:pt>
    <dgm:pt modelId="{F517CCF5-77B5-4ADD-A6BE-4C4BED712954}" type="pres">
      <dgm:prSet presAssocID="{EEA600CB-F83F-4DF1-BC93-9B1F208DB1E0}" presName="FirstChild" presStyleLbl="revTx" presStyleIdx="0" presStyleCnt="4" custScaleX="86147" custScaleY="177720" custLinFactNeighborX="-170" custLinFactNeighborY="-186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D36AFD-2F51-43F7-908B-E7F101B7E249}" type="pres">
      <dgm:prSet presAssocID="{EEA600CB-F83F-4DF1-BC93-9B1F208DB1E0}" presName="Parent" presStyleLbl="alignNode1" presStyleIdx="0" presStyleCnt="3" custScaleX="123079" custScaleY="2299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980EBA-5C37-4D48-B6B9-99F3D7D9DFC7}" type="pres">
      <dgm:prSet presAssocID="{EEA600CB-F83F-4DF1-BC93-9B1F208DB1E0}" presName="Accent" presStyleLbl="parChTrans1D1" presStyleIdx="0" presStyleCnt="3"/>
      <dgm:spPr/>
    </dgm:pt>
    <dgm:pt modelId="{0338C09A-5D80-48FB-A5F3-A8357BF5DF33}" type="pres">
      <dgm:prSet presAssocID="{EEA600CB-F83F-4DF1-BC93-9B1F208DB1E0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6BA19-9F55-441C-B873-B746E1955D60}" type="pres">
      <dgm:prSet presAssocID="{93931924-D73E-4FCD-8414-23B646459441}" presName="sibTrans" presStyleCnt="0"/>
      <dgm:spPr/>
    </dgm:pt>
    <dgm:pt modelId="{ABFD2018-0DF8-4453-9300-47F62E464434}" type="pres">
      <dgm:prSet presAssocID="{13F25EAD-9EE9-4541-92A4-0CCDD9318859}" presName="composite" presStyleCnt="0"/>
      <dgm:spPr/>
    </dgm:pt>
    <dgm:pt modelId="{7D033AEB-AD6C-4A78-A06D-9D8C0CEE1D5D}" type="pres">
      <dgm:prSet presAssocID="{13F25EAD-9EE9-4541-92A4-0CCDD9318859}" presName="FirstChild" presStyleLbl="revTx" presStyleIdx="2" presStyleCnt="4" custScaleX="87161" custScaleY="234835" custLinFactNeighborX="2111" custLinFactNeighborY="-991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B62B64-B42C-4B20-A19D-746CA60C07EC}" type="pres">
      <dgm:prSet presAssocID="{13F25EAD-9EE9-4541-92A4-0CCDD9318859}" presName="Parent" presStyleLbl="alignNode1" presStyleIdx="1" presStyleCnt="3" custScaleX="129810" custScaleY="224900" custLinFactY="-18511" custLinFactNeighborX="4571" custLinFactNeighborY="-10000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39F94-EFE7-48AA-B6A6-8465D154EB75}" type="pres">
      <dgm:prSet presAssocID="{13F25EAD-9EE9-4541-92A4-0CCDD9318859}" presName="Accent" presStyleLbl="parChTrans1D1" presStyleIdx="1" presStyleCnt="3"/>
      <dgm:spPr/>
    </dgm:pt>
    <dgm:pt modelId="{6DFFA0DC-33C4-4086-8EB9-5D78DEECA0B3}" type="pres">
      <dgm:prSet presAssocID="{5B09EEC8-67F6-4668-BC41-73651377B9AF}" presName="sibTrans" presStyleCnt="0"/>
      <dgm:spPr/>
    </dgm:pt>
    <dgm:pt modelId="{E58E8382-C6FB-4451-90AC-BCCF6FAFF39F}" type="pres">
      <dgm:prSet presAssocID="{D67BAC58-EB93-45E8-AA54-BE723A12E16B}" presName="composite" presStyleCnt="0"/>
      <dgm:spPr/>
    </dgm:pt>
    <dgm:pt modelId="{ED22C368-BAB3-4D6C-B41D-D9991F309372}" type="pres">
      <dgm:prSet presAssocID="{D67BAC58-EB93-45E8-AA54-BE723A12E16B}" presName="FirstChild" presStyleLbl="revTx" presStyleIdx="3" presStyleCnt="4" custScaleX="85811" custScaleY="227267" custLinFactNeighborX="-675" custLinFactNeighborY="-58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2FEA4-595E-44A1-9721-399DF6ECFB0B}" type="pres">
      <dgm:prSet presAssocID="{D67BAC58-EB93-45E8-AA54-BE723A12E16B}" presName="Parent" presStyleLbl="alignNode1" presStyleIdx="2" presStyleCnt="3" custScaleX="129810" custScaleY="219856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4A9D59-85C4-4092-8FED-4338B9EE10E5}" type="pres">
      <dgm:prSet presAssocID="{D67BAC58-EB93-45E8-AA54-BE723A12E16B}" presName="Accent" presStyleLbl="parChTrans1D1" presStyleIdx="2" presStyleCnt="3"/>
      <dgm:spPr/>
    </dgm:pt>
  </dgm:ptLst>
  <dgm:cxnLst>
    <dgm:cxn modelId="{433A9C8F-F141-4203-80F5-AD2B4BED6C67}" srcId="{13F25EAD-9EE9-4541-92A4-0CCDD9318859}" destId="{309222F9-227E-4082-BC7C-C260309F5CA0}" srcOrd="0" destOrd="0" parTransId="{1EF3137F-19D6-4761-883E-4FDDEC694CE2}" sibTransId="{92B6A2C5-D83A-4116-B9F6-D92C35D1E96A}"/>
    <dgm:cxn modelId="{AFFD7162-8F55-4304-82B4-55577B3ACDA1}" type="presOf" srcId="{6DA7D162-F504-4DA6-9FC5-971026AF576C}" destId="{0338C09A-5D80-48FB-A5F3-A8357BF5DF33}" srcOrd="0" destOrd="0" presId="urn:microsoft.com/office/officeart/2011/layout/TabList"/>
    <dgm:cxn modelId="{24A35846-A0AE-4C21-817B-2D7CDE190B37}" srcId="{EEA600CB-F83F-4DF1-BC93-9B1F208DB1E0}" destId="{8918DD20-8F30-4EB4-9F9E-E798D62B06A6}" srcOrd="0" destOrd="0" parTransId="{AF8BECE4-98C3-44D2-B988-13FEACEE177E}" sibTransId="{99500814-8931-4525-9A86-6A2FCE90C8A2}"/>
    <dgm:cxn modelId="{D0089F6B-A7B5-4BCA-9670-69ADFE6FB7FA}" srcId="{EEA600CB-F83F-4DF1-BC93-9B1F208DB1E0}" destId="{6DA7D162-F504-4DA6-9FC5-971026AF576C}" srcOrd="1" destOrd="0" parTransId="{E19B5FDC-03DE-4C04-982A-A75500EB7AAB}" sibTransId="{6942393D-2B1F-4DC8-84A3-A23708FF518F}"/>
    <dgm:cxn modelId="{D448EDAC-2C91-4D9D-A1AA-DBD353E82561}" type="presOf" srcId="{677A2634-E8DD-4CC1-9B53-BDA6B1B4DB77}" destId="{14207968-6F7A-455A-9FA1-7A68D5742DC4}" srcOrd="0" destOrd="0" presId="urn:microsoft.com/office/officeart/2011/layout/TabList"/>
    <dgm:cxn modelId="{F8F3AE51-F74C-4D04-BD9C-CB7659F80C50}" srcId="{677A2634-E8DD-4CC1-9B53-BDA6B1B4DB77}" destId="{D67BAC58-EB93-45E8-AA54-BE723A12E16B}" srcOrd="2" destOrd="0" parTransId="{C039CDFB-8E53-465F-BAD5-6F235142556A}" sibTransId="{A77A231E-7801-4DE8-AE74-7B185D71F98B}"/>
    <dgm:cxn modelId="{D993C964-6D68-4675-9937-B09189E8209F}" srcId="{677A2634-E8DD-4CC1-9B53-BDA6B1B4DB77}" destId="{EEA600CB-F83F-4DF1-BC93-9B1F208DB1E0}" srcOrd="0" destOrd="0" parTransId="{FAD25CC0-CFB6-4E00-9815-0BD0B218F973}" sibTransId="{93931924-D73E-4FCD-8414-23B646459441}"/>
    <dgm:cxn modelId="{464D1836-FEE4-4CA5-A40D-6617414BCB66}" type="presOf" srcId="{309222F9-227E-4082-BC7C-C260309F5CA0}" destId="{7D033AEB-AD6C-4A78-A06D-9D8C0CEE1D5D}" srcOrd="0" destOrd="0" presId="urn:microsoft.com/office/officeart/2011/layout/TabList"/>
    <dgm:cxn modelId="{504A3600-69BE-459B-8E26-CF9800B8E546}" srcId="{677A2634-E8DD-4CC1-9B53-BDA6B1B4DB77}" destId="{13F25EAD-9EE9-4541-92A4-0CCDD9318859}" srcOrd="1" destOrd="0" parTransId="{DBBF89D1-3845-4963-AE74-1A8E31B0D8C3}" sibTransId="{5B09EEC8-67F6-4668-BC41-73651377B9AF}"/>
    <dgm:cxn modelId="{232CFB9E-097D-42FD-A362-0E5DA1C78F27}" type="presOf" srcId="{D67BAC58-EB93-45E8-AA54-BE723A12E16B}" destId="{A7E2FEA4-595E-44A1-9721-399DF6ECFB0B}" srcOrd="0" destOrd="0" presId="urn:microsoft.com/office/officeart/2011/layout/TabList"/>
    <dgm:cxn modelId="{FF106331-4C4F-42DF-ABF2-5669D047B984}" type="presOf" srcId="{8918DD20-8F30-4EB4-9F9E-E798D62B06A6}" destId="{F517CCF5-77B5-4ADD-A6BE-4C4BED712954}" srcOrd="0" destOrd="0" presId="urn:microsoft.com/office/officeart/2011/layout/TabList"/>
    <dgm:cxn modelId="{17FCBF92-3A35-4FBA-B1B9-D8AA9B845D15}" type="presOf" srcId="{E8FB38DB-23F2-4F9C-8414-AB3E2278A599}" destId="{ED22C368-BAB3-4D6C-B41D-D9991F309372}" srcOrd="0" destOrd="0" presId="urn:microsoft.com/office/officeart/2011/layout/TabList"/>
    <dgm:cxn modelId="{497678A9-A639-497C-97A9-7C99FF0D6BF0}" type="presOf" srcId="{13F25EAD-9EE9-4541-92A4-0CCDD9318859}" destId="{5CB62B64-B42C-4B20-A19D-746CA60C07EC}" srcOrd="0" destOrd="0" presId="urn:microsoft.com/office/officeart/2011/layout/TabList"/>
    <dgm:cxn modelId="{0DACFDDA-88D6-48D2-BD57-1E4EAEB0DD40}" srcId="{D67BAC58-EB93-45E8-AA54-BE723A12E16B}" destId="{E8FB38DB-23F2-4F9C-8414-AB3E2278A599}" srcOrd="0" destOrd="0" parTransId="{1D941AB4-FA1D-4AAA-A619-2290A4558D33}" sibTransId="{3451157E-A348-48E2-9A43-BFB33EF2C281}"/>
    <dgm:cxn modelId="{F648FC76-8573-44EA-93D5-A1B93B3F9575}" type="presOf" srcId="{EEA600CB-F83F-4DF1-BC93-9B1F208DB1E0}" destId="{5CD36AFD-2F51-43F7-908B-E7F101B7E249}" srcOrd="0" destOrd="0" presId="urn:microsoft.com/office/officeart/2011/layout/TabList"/>
    <dgm:cxn modelId="{B023BA76-DDEB-4CB4-86F3-93C53BB87411}" type="presParOf" srcId="{14207968-6F7A-455A-9FA1-7A68D5742DC4}" destId="{5603295F-8F30-48C6-BD6C-1E155B72A049}" srcOrd="0" destOrd="0" presId="urn:microsoft.com/office/officeart/2011/layout/TabList"/>
    <dgm:cxn modelId="{AB6692A1-1B65-4C6A-9DC1-C5F3BFBA3C02}" type="presParOf" srcId="{5603295F-8F30-48C6-BD6C-1E155B72A049}" destId="{F517CCF5-77B5-4ADD-A6BE-4C4BED712954}" srcOrd="0" destOrd="0" presId="urn:microsoft.com/office/officeart/2011/layout/TabList"/>
    <dgm:cxn modelId="{2295F1BB-96FB-43C4-89FA-71D4B3235823}" type="presParOf" srcId="{5603295F-8F30-48C6-BD6C-1E155B72A049}" destId="{5CD36AFD-2F51-43F7-908B-E7F101B7E249}" srcOrd="1" destOrd="0" presId="urn:microsoft.com/office/officeart/2011/layout/TabList"/>
    <dgm:cxn modelId="{71B88035-5F65-4D87-90D3-C581367415AD}" type="presParOf" srcId="{5603295F-8F30-48C6-BD6C-1E155B72A049}" destId="{97980EBA-5C37-4D48-B6B9-99F3D7D9DFC7}" srcOrd="2" destOrd="0" presId="urn:microsoft.com/office/officeart/2011/layout/TabList"/>
    <dgm:cxn modelId="{8607F008-3E0F-4656-8D0E-EC6B88C58B2F}" type="presParOf" srcId="{14207968-6F7A-455A-9FA1-7A68D5742DC4}" destId="{0338C09A-5D80-48FB-A5F3-A8357BF5DF33}" srcOrd="1" destOrd="0" presId="urn:microsoft.com/office/officeart/2011/layout/TabList"/>
    <dgm:cxn modelId="{7C2E354E-30D7-45FF-8B28-7AC2DAAA7D17}" type="presParOf" srcId="{14207968-6F7A-455A-9FA1-7A68D5742DC4}" destId="{3586BA19-9F55-441C-B873-B746E1955D60}" srcOrd="2" destOrd="0" presId="urn:microsoft.com/office/officeart/2011/layout/TabList"/>
    <dgm:cxn modelId="{4F46ECD4-75F9-4D6F-8C76-53BB0DB9E255}" type="presParOf" srcId="{14207968-6F7A-455A-9FA1-7A68D5742DC4}" destId="{ABFD2018-0DF8-4453-9300-47F62E464434}" srcOrd="3" destOrd="0" presId="urn:microsoft.com/office/officeart/2011/layout/TabList"/>
    <dgm:cxn modelId="{4CFB1EEC-C861-48EA-9183-6628544E945E}" type="presParOf" srcId="{ABFD2018-0DF8-4453-9300-47F62E464434}" destId="{7D033AEB-AD6C-4A78-A06D-9D8C0CEE1D5D}" srcOrd="0" destOrd="0" presId="urn:microsoft.com/office/officeart/2011/layout/TabList"/>
    <dgm:cxn modelId="{BEF1BD6E-3C22-495B-A89C-58DFCA780F52}" type="presParOf" srcId="{ABFD2018-0DF8-4453-9300-47F62E464434}" destId="{5CB62B64-B42C-4B20-A19D-746CA60C07EC}" srcOrd="1" destOrd="0" presId="urn:microsoft.com/office/officeart/2011/layout/TabList"/>
    <dgm:cxn modelId="{92368A46-DA90-441F-A0AC-4A4C6D6D1475}" type="presParOf" srcId="{ABFD2018-0DF8-4453-9300-47F62E464434}" destId="{4F739F94-EFE7-48AA-B6A6-8465D154EB75}" srcOrd="2" destOrd="0" presId="urn:microsoft.com/office/officeart/2011/layout/TabList"/>
    <dgm:cxn modelId="{8034BEC9-1465-440C-AE95-6B2640AB329C}" type="presParOf" srcId="{14207968-6F7A-455A-9FA1-7A68D5742DC4}" destId="{6DFFA0DC-33C4-4086-8EB9-5D78DEECA0B3}" srcOrd="4" destOrd="0" presId="urn:microsoft.com/office/officeart/2011/layout/TabList"/>
    <dgm:cxn modelId="{D52A22AF-0DBF-4735-A00A-4809C1C815EC}" type="presParOf" srcId="{14207968-6F7A-455A-9FA1-7A68D5742DC4}" destId="{E58E8382-C6FB-4451-90AC-BCCF6FAFF39F}" srcOrd="5" destOrd="0" presId="urn:microsoft.com/office/officeart/2011/layout/TabList"/>
    <dgm:cxn modelId="{62D026BE-9919-4F4B-8112-5B585C41582D}" type="presParOf" srcId="{E58E8382-C6FB-4451-90AC-BCCF6FAFF39F}" destId="{ED22C368-BAB3-4D6C-B41D-D9991F309372}" srcOrd="0" destOrd="0" presId="urn:microsoft.com/office/officeart/2011/layout/TabList"/>
    <dgm:cxn modelId="{A2927028-6810-4B4E-B876-CA087E32069E}" type="presParOf" srcId="{E58E8382-C6FB-4451-90AC-BCCF6FAFF39F}" destId="{A7E2FEA4-595E-44A1-9721-399DF6ECFB0B}" srcOrd="1" destOrd="0" presId="urn:microsoft.com/office/officeart/2011/layout/TabList"/>
    <dgm:cxn modelId="{864BB38C-60B1-463D-8005-69EFAA10BB15}" type="presParOf" srcId="{E58E8382-C6FB-4451-90AC-BCCF6FAFF39F}" destId="{264A9D59-85C4-4092-8FED-4338B9EE10E5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D2335-51DD-4D43-878A-74F2BDB457E1}">
      <dsp:nvSpPr>
        <dsp:cNvPr id="0" name=""/>
        <dsp:cNvSpPr/>
      </dsp:nvSpPr>
      <dsp:spPr>
        <a:xfrm rot="5400000">
          <a:off x="4454638" y="-1476323"/>
          <a:ext cx="2603213" cy="556185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Выдаются торгово-промышленным предприятиям для финансирования разного рода торговых и иных операций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975318" y="130075"/>
        <a:ext cx="5434776" cy="2349057"/>
      </dsp:txXfrm>
    </dsp:sp>
    <dsp:sp modelId="{A2C38EB8-7B1C-48D4-87BA-F6305556E1BF}">
      <dsp:nvSpPr>
        <dsp:cNvPr id="0" name=""/>
        <dsp:cNvSpPr/>
      </dsp:nvSpPr>
      <dsp:spPr>
        <a:xfrm>
          <a:off x="602" y="71994"/>
          <a:ext cx="2973813" cy="240853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краткосрочные</a:t>
          </a:r>
          <a:endParaRPr lang="ru-RU" sz="2200" b="1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18177" y="189569"/>
        <a:ext cx="2738663" cy="2173380"/>
      </dsp:txXfrm>
    </dsp:sp>
    <dsp:sp modelId="{19D693C1-1EE0-4B8C-9249-44E7F001F5F5}">
      <dsp:nvSpPr>
        <dsp:cNvPr id="0" name=""/>
        <dsp:cNvSpPr/>
      </dsp:nvSpPr>
      <dsp:spPr>
        <a:xfrm rot="5400000">
          <a:off x="4673437" y="1239496"/>
          <a:ext cx="2541523" cy="5719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крупных проектов, связанных со строительством или модернизацией промышленных или инфраструктурных предприятий и объектов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3084239" y="2952762"/>
        <a:ext cx="5595854" cy="2293389"/>
      </dsp:txXfrm>
    </dsp:sp>
    <dsp:sp modelId="{56C558D4-226C-481D-B5BA-7F3411F0FD91}">
      <dsp:nvSpPr>
        <dsp:cNvPr id="0" name=""/>
        <dsp:cNvSpPr/>
      </dsp:nvSpPr>
      <dsp:spPr>
        <a:xfrm>
          <a:off x="1503" y="2898061"/>
          <a:ext cx="3082734" cy="2402790"/>
        </a:xfrm>
        <a:prstGeom prst="round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solidFill>
                <a:schemeClr val="tx1"/>
              </a:solidFill>
              <a:latin typeface="Arial Black" panose="020B0A04020102020204" pitchFamily="34" charset="0"/>
            </a:rPr>
            <a:t>долгосрочные</a:t>
          </a:r>
          <a:endParaRPr lang="ru-RU" sz="2200" b="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18798" y="3015356"/>
        <a:ext cx="2848144" cy="2168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A9D59-85C4-4092-8FED-4338B9EE10E5}">
      <dsp:nvSpPr>
        <dsp:cNvPr id="0" name=""/>
        <dsp:cNvSpPr/>
      </dsp:nvSpPr>
      <dsp:spPr>
        <a:xfrm>
          <a:off x="159460" y="4206143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739F94-EFE7-48AA-B6A6-8465D154EB75}">
      <dsp:nvSpPr>
        <dsp:cNvPr id="0" name=""/>
        <dsp:cNvSpPr/>
      </dsp:nvSpPr>
      <dsp:spPr>
        <a:xfrm>
          <a:off x="159460" y="3022095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980EBA-5C37-4D48-B6B9-99F3D7D9DFC7}">
      <dsp:nvSpPr>
        <dsp:cNvPr id="0" name=""/>
        <dsp:cNvSpPr/>
      </dsp:nvSpPr>
      <dsp:spPr>
        <a:xfrm>
          <a:off x="123455" y="828054"/>
          <a:ext cx="8229600" cy="0"/>
        </a:xfrm>
        <a:prstGeom prst="line">
          <a:avLst/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17CCF5-77B5-4ADD-A6BE-4C4BED712954}">
      <dsp:nvSpPr>
        <dsp:cNvPr id="0" name=""/>
        <dsp:cNvSpPr/>
      </dsp:nvSpPr>
      <dsp:spPr>
        <a:xfrm>
          <a:off x="2674615" y="37758"/>
          <a:ext cx="5246269" cy="891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Ссуда с погашением в рассрочку</a:t>
          </a:r>
          <a:endParaRPr lang="ru-RU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4615" y="37758"/>
        <a:ext cx="5246269" cy="891455"/>
      </dsp:txXfrm>
    </dsp:sp>
    <dsp:sp modelId="{5CD36AFD-2F51-43F7-908B-E7F101B7E249}">
      <dsp:nvSpPr>
        <dsp:cNvPr id="0" name=""/>
        <dsp:cNvSpPr/>
      </dsp:nvSpPr>
      <dsp:spPr>
        <a:xfrm>
          <a:off x="-123455" y="629"/>
          <a:ext cx="2633516" cy="1153244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Ссуды под залог недвижимости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-67148" y="56936"/>
        <a:ext cx="2520902" cy="1096937"/>
      </dsp:txXfrm>
    </dsp:sp>
    <dsp:sp modelId="{0338C09A-5D80-48FB-A5F3-A8357BF5DF33}">
      <dsp:nvSpPr>
        <dsp:cNvPr id="0" name=""/>
        <dsp:cNvSpPr/>
      </dsp:nvSpPr>
      <dsp:spPr>
        <a:xfrm>
          <a:off x="0" y="1153873"/>
          <a:ext cx="8229600" cy="1003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900" kern="1200" dirty="0"/>
        </a:p>
      </dsp:txBody>
      <dsp:txXfrm>
        <a:off x="0" y="1153873"/>
        <a:ext cx="8229600" cy="1003364"/>
      </dsp:txXfrm>
    </dsp:sp>
    <dsp:sp modelId="{7D033AEB-AD6C-4A78-A06D-9D8C0CEE1D5D}">
      <dsp:nvSpPr>
        <dsp:cNvPr id="0" name=""/>
        <dsp:cNvSpPr/>
      </dsp:nvSpPr>
      <dsp:spPr>
        <a:xfrm>
          <a:off x="2818656" y="1684784"/>
          <a:ext cx="5308021" cy="1177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Потребительская ссуда для покупки потребительских товаров  длительного пользования и возвращается по частям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8656" y="1684784"/>
        <a:ext cx="5308021" cy="1177948"/>
      </dsp:txXfrm>
    </dsp:sp>
    <dsp:sp modelId="{5CB62B64-B42C-4B20-A19D-746CA60C07EC}">
      <dsp:nvSpPr>
        <dsp:cNvPr id="0" name=""/>
        <dsp:cNvSpPr/>
      </dsp:nvSpPr>
      <dsp:spPr>
        <a:xfrm>
          <a:off x="-61655" y="1612776"/>
          <a:ext cx="2777539" cy="1128113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Ссуда частным лицам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-6575" y="1667856"/>
        <a:ext cx="2667379" cy="1073033"/>
      </dsp:txXfrm>
    </dsp:sp>
    <dsp:sp modelId="{ED22C368-BAB3-4D6C-B41D-D9991F309372}">
      <dsp:nvSpPr>
        <dsp:cNvPr id="0" name=""/>
        <dsp:cNvSpPr/>
      </dsp:nvSpPr>
      <dsp:spPr>
        <a:xfrm>
          <a:off x="2690098" y="3091926"/>
          <a:ext cx="5225807" cy="1139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Предоставляются для приобретения ценных бумаг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0098" y="3091926"/>
        <a:ext cx="5225807" cy="1139986"/>
      </dsp:txXfrm>
    </dsp:sp>
    <dsp:sp modelId="{A7E2FEA4-595E-44A1-9721-399DF6ECFB0B}">
      <dsp:nvSpPr>
        <dsp:cNvPr id="0" name=""/>
        <dsp:cNvSpPr/>
      </dsp:nvSpPr>
      <dsp:spPr>
        <a:xfrm>
          <a:off x="-159460" y="3403933"/>
          <a:ext cx="2777539" cy="1102812"/>
        </a:xfrm>
        <a:prstGeom prst="round2SameRect">
          <a:avLst>
            <a:gd name="adj1" fmla="val 16670"/>
            <a:gd name="adj2" fmla="val 0"/>
          </a:avLst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43815" rIns="43815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tx1"/>
              </a:solidFill>
            </a:rPr>
            <a:t>Ссуды под ценные бумаги</a:t>
          </a:r>
          <a:endParaRPr lang="ru-RU" sz="2300" b="1" kern="1200" dirty="0">
            <a:solidFill>
              <a:schemeClr val="tx1"/>
            </a:solidFill>
          </a:endParaRPr>
        </a:p>
      </dsp:txBody>
      <dsp:txXfrm>
        <a:off x="-105615" y="3457778"/>
        <a:ext cx="2669849" cy="10489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" TargetMode="External"/><Relationship Id="rId2" Type="http://schemas.openxmlformats.org/officeDocument/2006/relationships/hyperlink" Target="https://yandex.ru/images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uzzsoft.com/wallpaper/1920x1080-9403-clipart-room-board-pointer-students-teachers-knowledge-05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953" y="0"/>
            <a:ext cx="9187953" cy="516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301208"/>
            <a:ext cx="6408712" cy="1368152"/>
          </a:xfrm>
        </p:spPr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  <a:ea typeface="Dotum" panose="020B0600000101010101" pitchFamily="34" charset="-127"/>
                <a:cs typeface="Aparajita" panose="020B0604020202020204" pitchFamily="34" charset="0"/>
              </a:rPr>
              <a:t>Кредиты</a:t>
            </a:r>
            <a:endParaRPr lang="ru-RU" dirty="0">
              <a:latin typeface="Arial Black" panose="020B0A04020102020204" pitchFamily="34" charset="0"/>
              <a:ea typeface="Dotum" panose="020B0600000101010101" pitchFamily="34" charset="-127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23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Банковская гарантия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банка-гаранта за своего клиента  за счет клиента</a:t>
            </a:r>
          </a:p>
        </p:txBody>
      </p:sp>
      <p:pic>
        <p:nvPicPr>
          <p:cNvPr id="3074" name="Picture 2" descr="https://im2-tub-ru.yandex.net/i?id=5a1d67d9ec77b8dc5ca45944abf7f2a0&amp;n=33&amp;h=215&amp;w=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8960"/>
            <a:ext cx="7776864" cy="330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0"/>
            <a:ext cx="4860032" cy="323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05" y="260648"/>
            <a:ext cx="4724921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anose="020B0A04020102020204" pitchFamily="34" charset="0"/>
              </a:rPr>
              <a:t>Поручительство</a:t>
            </a:r>
            <a:endParaRPr lang="ru-RU" sz="36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обязательство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(поручителя)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кредитором за то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заёмщик (порученный) исполнит своё обязательство перед этим кредитором. </a:t>
            </a: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 несет полную ответственность перед кредитором (включая штрафы).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9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«Кредитная история»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обезопасить банк от мошенников.</a:t>
            </a: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«плохой»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кредитной истории,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человеку будет 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сложно взять кредит.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1788"/>
            <a:ext cx="4512678" cy="451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412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edbl.ru/wp-content/uploads/2013/05/c_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085184"/>
            <a:ext cx="4551631" cy="18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Потребительский кредит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9552" y="1124744"/>
            <a:ext cx="4040188" cy="1266155"/>
          </a:xfrm>
        </p:spPr>
        <p:txBody>
          <a:bodyPr>
            <a:normAutofit fontScale="850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7000" dirty="0" smtClean="0"/>
              <a:t>«+»</a:t>
            </a:r>
            <a:endParaRPr lang="ru-RU" sz="70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получить вещь, которую без использования кредита пришлось бы очень долго ждать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Оплата непредвиденных расходов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Безопасное осуществление платежа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1124744"/>
            <a:ext cx="4041775" cy="927794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«-»</a:t>
            </a:r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Неподготовленность население (долго отдавать)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Не умение рассчитывать приемлемый для выплаты уровень займов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9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Кредитные пластиковые карты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 «+»</a:t>
            </a:r>
            <a:endParaRPr lang="ru-RU" sz="6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2174875"/>
            <a:ext cx="4317876" cy="3951288"/>
          </a:xfrm>
        </p:spPr>
        <p:txBody>
          <a:bodyPr/>
          <a:lstStyle/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Удобно оплачивать покупки </a:t>
            </a:r>
          </a:p>
          <a:p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внесения средств (1-2 месяца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«-»</a:t>
            </a:r>
            <a:endParaRPr lang="ru-RU" sz="6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319463" cy="39512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 случае просрочки платежа взымается высокий процент (30-50 %)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Высокий процент за снятие наличных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Высокая плата за обслуживание карты</a:t>
            </a:r>
          </a:p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др.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https://rosmicrocredit.ru/assets/promo/promo_3-b3f99ce4c3943c2fb33a67adc9b01c0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23812"/>
            <a:ext cx="4170585" cy="26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5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Источники и литература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484784"/>
            <a:ext cx="8219256" cy="4641379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yandex.ru/images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https://ru.wikipedia.org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Экономика. Базовый и углубленный уровни. 10 класс: учебник / Р.И. Хасбулатов. – 3-е изд., стереотип. – М.: Дрофа, 2015. – 156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834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План:</a:t>
            </a:r>
            <a:endParaRPr lang="ru-RU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Кредиты (ссуды) коммерческих банков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Принципы кредитования</a:t>
            </a:r>
          </a:p>
          <a:p>
            <a:pPr marL="514350" indent="-514350">
              <a:buAutoNum type="arabicPeriod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Банковская гарантия</a:t>
            </a:r>
          </a:p>
          <a:p>
            <a:pPr marL="0" indent="0">
              <a:buNone/>
            </a:pPr>
            <a:endParaRPr lang="ru-RU" dirty="0">
              <a:cs typeface="Aparajita" panose="020B0604020202020204" pitchFamily="34" charset="0"/>
            </a:endParaRPr>
          </a:p>
        </p:txBody>
      </p:sp>
      <p:pic>
        <p:nvPicPr>
          <p:cNvPr id="7170" name="Picture 2" descr="http://www.plusworld.ru/upload/iblock/63e/63ed3eded7f120ca24153834e13ecf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55308"/>
            <a:ext cx="6588224" cy="330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336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Кредит</a:t>
            </a:r>
            <a:r>
              <a:rPr lang="ru-RU" dirty="0" smtClean="0"/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(ссуда) или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Arial Black" panose="020B0A04020102020204" pitchFamily="34" charset="0"/>
              </a:rPr>
              <a:t>кредитные отношения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общественные отношения, возникающие между субъектами экономических отношений по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поводу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движения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стоимости.</a:t>
            </a:r>
          </a:p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Кредитные отношения могут выражаться в разных формах кредита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банковский кредит,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займе, лизинге, факторинге и т. д.</a:t>
            </a:r>
          </a:p>
        </p:txBody>
      </p:sp>
    </p:spTree>
    <p:extLst>
      <p:ext uri="{BB962C8B-B14F-4D97-AF65-F5344CB8AC3E}">
        <p14:creationId xmlns:p14="http://schemas.microsoft.com/office/powerpoint/2010/main" val="31273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Виды кредитов (ссуд):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558047"/>
              </p:ext>
            </p:extLst>
          </p:nvPr>
        </p:nvGraphicFramePr>
        <p:xfrm>
          <a:off x="107504" y="1484784"/>
          <a:ext cx="8805664" cy="537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016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Виды кредитов (ссуд):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11873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858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Лизинг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англ. 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leasing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 англ. 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i="1" dirty="0" err="1">
                <a:latin typeface="Arial" panose="020B0604020202020204" pitchFamily="34" charset="0"/>
                <a:cs typeface="Arial" panose="020B0604020202020204" pitchFamily="34" charset="0"/>
              </a:rPr>
              <a:t>lease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 — сдать в аренду) 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—является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одной из форм кредитования, благодаря которой производится передача объекта собственности в длительную аренду с вариантами последующего права выкупа или возврата.</a:t>
            </a:r>
          </a:p>
        </p:txBody>
      </p:sp>
      <p:pic>
        <p:nvPicPr>
          <p:cNvPr id="8194" name="Picture 2" descr="http://kosgeyser.ru/uploads/image/small_shop_group_image59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551222"/>
            <a:ext cx="3630910" cy="22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6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Факторинг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(англ. </a:t>
            </a:r>
            <a:r>
              <a:rPr lang="ru-RU" i="1" dirty="0" err="1"/>
              <a:t>factoring</a:t>
            </a:r>
            <a:r>
              <a:rPr lang="ru-RU" dirty="0"/>
              <a:t> от англ. </a:t>
            </a:r>
            <a:r>
              <a:rPr lang="ru-RU" i="1" dirty="0" err="1"/>
              <a:t>factor</a:t>
            </a:r>
            <a:r>
              <a:rPr lang="ru-RU" dirty="0"/>
              <a:t> — посредник, торговый агент) — это комплекс финансовых услуг для производителей и поставщиков, ведущих торговую деятельность на условиях отсрочки платежа.</a:t>
            </a:r>
          </a:p>
        </p:txBody>
      </p:sp>
      <p:pic>
        <p:nvPicPr>
          <p:cNvPr id="9218" name="Picture 2" descr="http://www.karmashko.com/wp-content/uploads/2015/03/s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068214"/>
            <a:ext cx="3901220" cy="2806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79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Arial Black" panose="020B0A04020102020204" pitchFamily="34" charset="0"/>
              </a:rPr>
              <a:t>Заём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вид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обязательственных отношений, договор, согласно которому одна сторона (Заимодавец) передаёт в собственность или управление другой стороне (Заёмщику) деньги или товары,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заёмщик обязуется возвратить равную сумму денег или равное количество вещей того же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рода</a:t>
            </a: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и качества.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ttp://mickrokredit.ru/uploads/%D0%92%D1%8B%D0%B1%D0%B8%D1%80%D0%B0%D0%B9%D1%82%D0%B5%20-%20%D0%B2%D1%81%D0%B5%20%D1%82%D0%BE%D0%BB%D1%8C%D0%BA%D0%BE%20%D0%B4%D0%BB%D1%8F%20%D0%B2%D0%B0%D1%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79829"/>
            <a:ext cx="4121481" cy="2162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1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omsk.more-credit.ru/wp-content/uploads/2015/07/credit-bank136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08720"/>
            <a:ext cx="4247468" cy="350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Arial Black" panose="020B0A04020102020204" pitchFamily="34" charset="0"/>
              </a:rPr>
              <a:t>Принципы кредитования: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срочность,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возвратность,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гарантированность,</a:t>
            </a:r>
          </a:p>
          <a:p>
            <a:r>
              <a:rPr lang="ru-RU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целевой характер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751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375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Dotum</vt:lpstr>
      <vt:lpstr>Aharoni</vt:lpstr>
      <vt:lpstr>Aparajita</vt:lpstr>
      <vt:lpstr>Arial</vt:lpstr>
      <vt:lpstr>Arial Black</vt:lpstr>
      <vt:lpstr>Calibri</vt:lpstr>
      <vt:lpstr>Тема Office</vt:lpstr>
      <vt:lpstr>Кредиты</vt:lpstr>
      <vt:lpstr>План:</vt:lpstr>
      <vt:lpstr>Кредит (ссуда) или  кредитные отношения</vt:lpstr>
      <vt:lpstr>Виды кредитов (ссуд):</vt:lpstr>
      <vt:lpstr>Виды кредитов (ссуд):</vt:lpstr>
      <vt:lpstr>Лизинг</vt:lpstr>
      <vt:lpstr>Факторинг</vt:lpstr>
      <vt:lpstr>Заём</vt:lpstr>
      <vt:lpstr>Принципы кредитования:</vt:lpstr>
      <vt:lpstr>Банковская гарантия</vt:lpstr>
      <vt:lpstr>Поручительство</vt:lpstr>
      <vt:lpstr>«Кредитная история»</vt:lpstr>
      <vt:lpstr>Потребительский кредит</vt:lpstr>
      <vt:lpstr>Кредитные пластиковые карты</vt:lpstr>
      <vt:lpstr>Источники и литература: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Кредиты</dc:title>
  <dc:creator>Elena</dc:creator>
  <cp:lastModifiedBy>Пользователь</cp:lastModifiedBy>
  <cp:revision>21</cp:revision>
  <dcterms:created xsi:type="dcterms:W3CDTF">2016-03-14T03:32:18Z</dcterms:created>
  <dcterms:modified xsi:type="dcterms:W3CDTF">2020-03-27T07:24:19Z</dcterms:modified>
</cp:coreProperties>
</file>