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3" r:id="rId5"/>
    <p:sldId id="260" r:id="rId6"/>
    <p:sldId id="268" r:id="rId7"/>
    <p:sldId id="269" r:id="rId8"/>
    <p:sldId id="270" r:id="rId9"/>
    <p:sldId id="271" r:id="rId10"/>
    <p:sldId id="272" r:id="rId11"/>
    <p:sldId id="261" r:id="rId12"/>
    <p:sldId id="273" r:id="rId13"/>
    <p:sldId id="264" r:id="rId14"/>
    <p:sldId id="265" r:id="rId15"/>
    <p:sldId id="266" r:id="rId16"/>
    <p:sldId id="274" r:id="rId17"/>
    <p:sldId id="262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FF"/>
    <a:srgbClr val="000000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23" autoAdjust="0"/>
    <p:restoredTop sz="94713" autoAdjust="0"/>
  </p:normalViewPr>
  <p:slideViewPr>
    <p:cSldViewPr snapToGrid="0">
      <p:cViewPr>
        <p:scale>
          <a:sx n="77" d="100"/>
          <a:sy n="77" d="100"/>
        </p:scale>
        <p:origin x="-148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3.xml"/><Relationship Id="rId1" Type="http://schemas.openxmlformats.org/officeDocument/2006/relationships/slide" Target="../slides/slide5.xml"/><Relationship Id="rId4" Type="http://schemas.openxmlformats.org/officeDocument/2006/relationships/slide" Target="../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6C625-4570-4DC7-BC37-446E18CD133B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E0ECC97-1531-4E09-B868-0737042DBEF5}">
      <dgm:prSet phldrT="[Текст]" custT="1"/>
      <dgm:spPr/>
      <dgm:t>
        <a:bodyPr/>
        <a:lstStyle/>
        <a:p>
          <a:pPr algn="ctr"/>
          <a:r>
            <a:rPr lang="ru-RU" sz="3600" b="1" dirty="0" smtClean="0"/>
            <a:t>прилагательное</a:t>
          </a:r>
          <a:endParaRPr lang="ru-RU" sz="3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CD73E13-A77B-4C89-BDD1-CFBAEC8A5830}" type="parTrans" cxnId="{E88BB285-76AF-402C-A980-1322B3219137}">
      <dgm:prSet/>
      <dgm:spPr/>
      <dgm:t>
        <a:bodyPr/>
        <a:lstStyle/>
        <a:p>
          <a:endParaRPr lang="ru-RU"/>
        </a:p>
      </dgm:t>
    </dgm:pt>
    <dgm:pt modelId="{81DEC40E-45CA-45C3-9994-C7F1C74C997B}" type="sibTrans" cxnId="{E88BB285-76AF-402C-A980-1322B3219137}">
      <dgm:prSet/>
      <dgm:spPr/>
      <dgm:t>
        <a:bodyPr/>
        <a:lstStyle/>
        <a:p>
          <a:endParaRPr lang="ru-RU"/>
        </a:p>
      </dgm:t>
    </dgm:pt>
    <dgm:pt modelId="{E7BA20BA-9465-4988-9CF0-D3EC3EDFCEB9}">
      <dgm:prSet phldrT="[Текст]" custT="1"/>
      <dgm:spPr/>
      <dgm:t>
        <a:bodyPr/>
        <a:lstStyle/>
        <a:p>
          <a:pPr algn="ctr"/>
          <a:r>
            <a:rPr lang="ru-RU" sz="3200" b="1" dirty="0" smtClean="0"/>
            <a:t>существительное</a:t>
          </a:r>
          <a:endParaRPr lang="ru-RU" sz="32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0F7793D-EF72-4F20-B7D6-1EB21F7BD49B}" type="sibTrans" cxnId="{B3FC3190-85D6-44C0-AFBC-AEA37C72A9CC}">
      <dgm:prSet/>
      <dgm:spPr/>
      <dgm:t>
        <a:bodyPr/>
        <a:lstStyle/>
        <a:p>
          <a:endParaRPr lang="ru-RU"/>
        </a:p>
      </dgm:t>
    </dgm:pt>
    <dgm:pt modelId="{C053A140-F4CE-404F-A92C-A68C6FC13CBD}" type="parTrans" cxnId="{B3FC3190-85D6-44C0-AFBC-AEA37C72A9CC}">
      <dgm:prSet/>
      <dgm:spPr/>
      <dgm:t>
        <a:bodyPr/>
        <a:lstStyle/>
        <a:p>
          <a:endParaRPr lang="ru-RU"/>
        </a:p>
      </dgm:t>
    </dgm:pt>
    <dgm:pt modelId="{48F725B5-6173-4ED6-A767-8BBC2D529AC0}">
      <dgm:prSet custT="1"/>
      <dgm:spPr/>
      <dgm:t>
        <a:bodyPr/>
        <a:lstStyle/>
        <a:p>
          <a:r>
            <a:rPr lang="ru-RU" sz="2300" dirty="0" smtClean="0"/>
            <a:t>            </a:t>
          </a:r>
          <a:r>
            <a:rPr lang="ru-RU" sz="3600" b="1" dirty="0" smtClean="0"/>
            <a:t>проверь себя</a:t>
          </a:r>
          <a:endParaRPr lang="ru-RU" sz="3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3F51F1E-E55F-4E69-B3F1-4E5CF151E2AF}" type="parTrans" cxnId="{68C8D8D3-613C-4014-9AA4-777B0EFDFB9A}">
      <dgm:prSet/>
      <dgm:spPr/>
      <dgm:t>
        <a:bodyPr/>
        <a:lstStyle/>
        <a:p>
          <a:endParaRPr lang="ru-RU"/>
        </a:p>
      </dgm:t>
    </dgm:pt>
    <dgm:pt modelId="{9383E242-A726-4641-B6FD-0922BA9A7EDB}" type="sibTrans" cxnId="{68C8D8D3-613C-4014-9AA4-777B0EFDFB9A}">
      <dgm:prSet/>
      <dgm:spPr/>
      <dgm:t>
        <a:bodyPr/>
        <a:lstStyle/>
        <a:p>
          <a:endParaRPr lang="ru-RU"/>
        </a:p>
      </dgm:t>
    </dgm:pt>
    <dgm:pt modelId="{8776DF46-37AD-4DA8-B72C-DAD49C15F918}">
      <dgm:prSet custT="1"/>
      <dgm:spPr/>
      <dgm:t>
        <a:bodyPr/>
        <a:lstStyle/>
        <a:p>
          <a:r>
            <a:rPr lang="ru-RU" sz="3200" b="1" dirty="0" smtClean="0"/>
            <a:t>              </a:t>
          </a:r>
          <a:r>
            <a:rPr lang="ru-RU" sz="3600" b="1" dirty="0" smtClean="0"/>
            <a:t>ребусы</a:t>
          </a:r>
          <a:endParaRPr lang="ru-RU" sz="3600" b="1" dirty="0"/>
        </a:p>
      </dgm:t>
    </dgm:pt>
    <dgm:pt modelId="{CB7F68ED-53D5-4AC6-ABFF-16C97E7C71CC}" type="parTrans" cxnId="{8E6C39E9-B907-4D96-953F-A2B0BC57A6A5}">
      <dgm:prSet/>
      <dgm:spPr/>
      <dgm:t>
        <a:bodyPr/>
        <a:lstStyle/>
        <a:p>
          <a:endParaRPr lang="ru-RU"/>
        </a:p>
      </dgm:t>
    </dgm:pt>
    <dgm:pt modelId="{C03598F7-99E0-4436-BDBE-6FE876630692}" type="sibTrans" cxnId="{8E6C39E9-B907-4D96-953F-A2B0BC57A6A5}">
      <dgm:prSet/>
      <dgm:spPr/>
      <dgm:t>
        <a:bodyPr/>
        <a:lstStyle/>
        <a:p>
          <a:endParaRPr lang="ru-RU"/>
        </a:p>
      </dgm:t>
    </dgm:pt>
    <dgm:pt modelId="{6A0E60A7-CE37-424A-AA22-C0B56C26A0C5}">
      <dgm:prSet phldrT="[Текст]" custT="1"/>
      <dgm:spPr/>
      <dgm:t>
        <a:bodyPr/>
        <a:lstStyle/>
        <a:p>
          <a:pPr algn="ctr"/>
          <a:r>
            <a:rPr lang="ru-RU" sz="3600" b="1" smtClean="0"/>
            <a:t>глагол</a:t>
          </a:r>
          <a:endParaRPr lang="ru-RU" sz="3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2C96FAF-ADFD-4B58-98DC-CF1B918DAA00}" type="sibTrans" cxnId="{ED8C0BF0-018C-4212-A40C-10331EA1F75E}">
      <dgm:prSet/>
      <dgm:spPr/>
      <dgm:t>
        <a:bodyPr/>
        <a:lstStyle/>
        <a:p>
          <a:endParaRPr lang="ru-RU"/>
        </a:p>
      </dgm:t>
    </dgm:pt>
    <dgm:pt modelId="{224F6724-1F00-4407-8BC4-44F0E1F6AE68}" type="parTrans" cxnId="{ED8C0BF0-018C-4212-A40C-10331EA1F75E}">
      <dgm:prSet/>
      <dgm:spPr/>
      <dgm:t>
        <a:bodyPr/>
        <a:lstStyle/>
        <a:p>
          <a:endParaRPr lang="ru-RU"/>
        </a:p>
      </dgm:t>
    </dgm:pt>
    <dgm:pt modelId="{E3DEDB6D-B04B-410C-AD57-EEF5A8A4E58B}">
      <dgm:prSet custT="1"/>
      <dgm:spPr/>
      <dgm:t>
        <a:bodyPr/>
        <a:lstStyle/>
        <a:p>
          <a:r>
            <a:rPr lang="ru-RU" sz="3200" b="1" dirty="0" smtClean="0"/>
            <a:t>             </a:t>
          </a:r>
          <a:r>
            <a:rPr lang="ru-RU" sz="3600" b="1" dirty="0" smtClean="0"/>
            <a:t>кроссворд</a:t>
          </a:r>
          <a:endParaRPr lang="ru-RU" sz="3600" b="1" dirty="0"/>
        </a:p>
      </dgm:t>
    </dgm:pt>
    <dgm:pt modelId="{F7A06D04-E43A-4635-9DFB-B4670EC7BF69}" type="parTrans" cxnId="{C21B4973-C382-45CF-BD16-B528C86D1F2B}">
      <dgm:prSet/>
      <dgm:spPr/>
      <dgm:t>
        <a:bodyPr/>
        <a:lstStyle/>
        <a:p>
          <a:endParaRPr lang="ru-RU"/>
        </a:p>
      </dgm:t>
    </dgm:pt>
    <dgm:pt modelId="{B7D708D4-C2F4-4683-8D80-E35C0F74CCA0}" type="sibTrans" cxnId="{C21B4973-C382-45CF-BD16-B528C86D1F2B}">
      <dgm:prSet/>
      <dgm:spPr/>
      <dgm:t>
        <a:bodyPr/>
        <a:lstStyle/>
        <a:p>
          <a:endParaRPr lang="ru-RU"/>
        </a:p>
      </dgm:t>
    </dgm:pt>
    <dgm:pt modelId="{2FA11C27-0B13-44F0-875E-2CAFC4DFAFE9}" type="pres">
      <dgm:prSet presAssocID="{CF96C625-4570-4DC7-BC37-446E18CD13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CBF9BA8-43E9-4257-8569-2473BA6822F5}" type="pres">
      <dgm:prSet presAssocID="{CF96C625-4570-4DC7-BC37-446E18CD133B}" presName="Name1" presStyleCnt="0"/>
      <dgm:spPr/>
    </dgm:pt>
    <dgm:pt modelId="{CFDB1452-8BFE-40CD-AEF4-C009D7D513A6}" type="pres">
      <dgm:prSet presAssocID="{CF96C625-4570-4DC7-BC37-446E18CD133B}" presName="cycle" presStyleCnt="0"/>
      <dgm:spPr/>
    </dgm:pt>
    <dgm:pt modelId="{EA4B4A1A-1216-42BD-829E-24EB0F8832B5}" type="pres">
      <dgm:prSet presAssocID="{CF96C625-4570-4DC7-BC37-446E18CD133B}" presName="srcNode" presStyleLbl="node1" presStyleIdx="0" presStyleCnt="6"/>
      <dgm:spPr/>
    </dgm:pt>
    <dgm:pt modelId="{00F9E4E2-8242-4E85-9E33-7C63C875FF8A}" type="pres">
      <dgm:prSet presAssocID="{CF96C625-4570-4DC7-BC37-446E18CD133B}" presName="conn" presStyleLbl="parChTrans1D2" presStyleIdx="0" presStyleCnt="1"/>
      <dgm:spPr/>
      <dgm:t>
        <a:bodyPr/>
        <a:lstStyle/>
        <a:p>
          <a:endParaRPr lang="ru-RU"/>
        </a:p>
      </dgm:t>
    </dgm:pt>
    <dgm:pt modelId="{DA4EE9E1-F5AB-4D5D-9423-06821A76A6D5}" type="pres">
      <dgm:prSet presAssocID="{CF96C625-4570-4DC7-BC37-446E18CD133B}" presName="extraNode" presStyleLbl="node1" presStyleIdx="0" presStyleCnt="6"/>
      <dgm:spPr/>
    </dgm:pt>
    <dgm:pt modelId="{8FB26A0E-F332-411D-B733-E50A9CB3B54C}" type="pres">
      <dgm:prSet presAssocID="{CF96C625-4570-4DC7-BC37-446E18CD133B}" presName="dstNode" presStyleLbl="node1" presStyleIdx="0" presStyleCnt="6"/>
      <dgm:spPr/>
    </dgm:pt>
    <dgm:pt modelId="{816CE58C-B746-46BA-B70A-B97EF4A71DF5}" type="pres">
      <dgm:prSet presAssocID="{E7BA20BA-9465-4988-9CF0-D3EC3EDFCEB9}" presName="text_1" presStyleLbl="node1" presStyleIdx="0" presStyleCnt="6" custLinFactNeighborX="708" custLinFactNeighborY="-5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4A121-C8A4-4471-BDA0-4A6DD5D1140F}" type="pres">
      <dgm:prSet presAssocID="{E7BA20BA-9465-4988-9CF0-D3EC3EDFCEB9}" presName="accent_1" presStyleCnt="0"/>
      <dgm:spPr/>
    </dgm:pt>
    <dgm:pt modelId="{0E2322A9-C4BC-42DD-BCAD-04AC0A463331}" type="pres">
      <dgm:prSet presAssocID="{E7BA20BA-9465-4988-9CF0-D3EC3EDFCEB9}" presName="accentRepeatNode" presStyleLbl="solidFgAcc1" presStyleIdx="0" presStyleCnt="6" custLinFactNeighborX="6148" custLinFactNeighborY="13002"/>
      <dgm:spPr/>
    </dgm:pt>
    <dgm:pt modelId="{302C1497-ECF3-423C-A6C1-105D260C26F1}" type="pres">
      <dgm:prSet presAssocID="{DE0ECC97-1531-4E09-B868-0737042DBEF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CD3CC-3964-461F-ACA4-36F7D1864A49}" type="pres">
      <dgm:prSet presAssocID="{DE0ECC97-1531-4E09-B868-0737042DBEF5}" presName="accent_2" presStyleCnt="0"/>
      <dgm:spPr/>
    </dgm:pt>
    <dgm:pt modelId="{E70CC668-4E23-4097-9B7E-88D39D78CBC4}" type="pres">
      <dgm:prSet presAssocID="{DE0ECC97-1531-4E09-B868-0737042DBEF5}" presName="accentRepeatNode" presStyleLbl="solidFgAcc1" presStyleIdx="1" presStyleCnt="6" custLinFactNeighborX="-21619" custLinFactNeighborY="-4846"/>
      <dgm:spPr/>
    </dgm:pt>
    <dgm:pt modelId="{D4974275-4B99-430D-A546-D1E5DE625DC8}" type="pres">
      <dgm:prSet presAssocID="{6A0E60A7-CE37-424A-AA22-C0B56C26A0C5}" presName="text_3" presStyleLbl="node1" presStyleIdx="2" presStyleCnt="6" custLinFactNeighborX="554" custLinFactNeighborY="7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6704C-18D0-4225-9426-2BBB409B280D}" type="pres">
      <dgm:prSet presAssocID="{6A0E60A7-CE37-424A-AA22-C0B56C26A0C5}" presName="accent_3" presStyleCnt="0"/>
      <dgm:spPr/>
    </dgm:pt>
    <dgm:pt modelId="{1658D7D2-CA75-4EFF-ACE7-3A97888E3EAD}" type="pres">
      <dgm:prSet presAssocID="{6A0E60A7-CE37-424A-AA22-C0B56C26A0C5}" presName="accentRepeatNode" presStyleLbl="solidFgAcc1" presStyleIdx="2" presStyleCnt="6"/>
      <dgm:spPr/>
    </dgm:pt>
    <dgm:pt modelId="{5FAF1B99-31F3-40E2-802B-EEC4ADA772F6}" type="pres">
      <dgm:prSet presAssocID="{48F725B5-6173-4ED6-A767-8BBC2D529AC0}" presName="text_4" presStyleLbl="node1" presStyleIdx="3" presStyleCnt="6" custLinFactNeighborX="-207" custLinFactNeighborY="11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36191-9FBF-4E44-9BC6-F1B05296081D}" type="pres">
      <dgm:prSet presAssocID="{48F725B5-6173-4ED6-A767-8BBC2D529AC0}" presName="accent_4" presStyleCnt="0"/>
      <dgm:spPr/>
    </dgm:pt>
    <dgm:pt modelId="{1481CE36-52CD-4D8F-B612-163A97EBAF37}" type="pres">
      <dgm:prSet presAssocID="{48F725B5-6173-4ED6-A767-8BBC2D529AC0}" presName="accentRepeatNode" presStyleLbl="solidFgAcc1" presStyleIdx="3" presStyleCnt="6"/>
      <dgm:spPr/>
    </dgm:pt>
    <dgm:pt modelId="{676C59BF-1F39-4C39-970F-51E5DE336CF9}" type="pres">
      <dgm:prSet presAssocID="{8776DF46-37AD-4DA8-B72C-DAD49C15F918}" presName="text_5" presStyleLbl="node1" presStyleIdx="4" presStyleCnt="6" custLinFactNeighborX="-229" custLinFactNeighborY="-1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D9D75-65F1-4821-AC73-50E78668ABEC}" type="pres">
      <dgm:prSet presAssocID="{8776DF46-37AD-4DA8-B72C-DAD49C15F918}" presName="accent_5" presStyleCnt="0"/>
      <dgm:spPr/>
    </dgm:pt>
    <dgm:pt modelId="{10070913-BD85-4703-AAE5-65CD7F094AA0}" type="pres">
      <dgm:prSet presAssocID="{8776DF46-37AD-4DA8-B72C-DAD49C15F918}" presName="accentRepeatNode" presStyleLbl="solidFgAcc1" presStyleIdx="4" presStyleCnt="6"/>
      <dgm:spPr/>
    </dgm:pt>
    <dgm:pt modelId="{6DF74293-BC7F-40BA-BECB-65FDB9505F55}" type="pres">
      <dgm:prSet presAssocID="{E3DEDB6D-B04B-410C-AD57-EEF5A8A4E58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0D1F3-9A46-439D-B242-B199852BE68A}" type="pres">
      <dgm:prSet presAssocID="{E3DEDB6D-B04B-410C-AD57-EEF5A8A4E58B}" presName="accent_6" presStyleCnt="0"/>
      <dgm:spPr/>
    </dgm:pt>
    <dgm:pt modelId="{4F58EFF1-EA7D-49C3-BF9C-4F26866AA711}" type="pres">
      <dgm:prSet presAssocID="{E3DEDB6D-B04B-410C-AD57-EEF5A8A4E58B}" presName="accentRepeatNode" presStyleLbl="solidFgAcc1" presStyleIdx="5" presStyleCnt="6"/>
      <dgm:spPr/>
    </dgm:pt>
  </dgm:ptLst>
  <dgm:cxnLst>
    <dgm:cxn modelId="{ED8C0BF0-018C-4212-A40C-10331EA1F75E}" srcId="{CF96C625-4570-4DC7-BC37-446E18CD133B}" destId="{6A0E60A7-CE37-424A-AA22-C0B56C26A0C5}" srcOrd="2" destOrd="0" parTransId="{224F6724-1F00-4407-8BC4-44F0E1F6AE68}" sibTransId="{22C96FAF-ADFD-4B58-98DC-CF1B918DAA00}"/>
    <dgm:cxn modelId="{47007E32-F2CF-4A0E-B591-7860C6B647E7}" type="presOf" srcId="{48F725B5-6173-4ED6-A767-8BBC2D529AC0}" destId="{5FAF1B99-31F3-40E2-802B-EEC4ADA772F6}" srcOrd="0" destOrd="0" presId="urn:microsoft.com/office/officeart/2008/layout/VerticalCurvedList"/>
    <dgm:cxn modelId="{68C8D8D3-613C-4014-9AA4-777B0EFDFB9A}" srcId="{CF96C625-4570-4DC7-BC37-446E18CD133B}" destId="{48F725B5-6173-4ED6-A767-8BBC2D529AC0}" srcOrd="3" destOrd="0" parTransId="{03F51F1E-E55F-4E69-B3F1-4E5CF151E2AF}" sibTransId="{9383E242-A726-4641-B6FD-0922BA9A7EDB}"/>
    <dgm:cxn modelId="{B3FC3190-85D6-44C0-AFBC-AEA37C72A9CC}" srcId="{CF96C625-4570-4DC7-BC37-446E18CD133B}" destId="{E7BA20BA-9465-4988-9CF0-D3EC3EDFCEB9}" srcOrd="0" destOrd="0" parTransId="{C053A140-F4CE-404F-A92C-A68C6FC13CBD}" sibTransId="{C0F7793D-EF72-4F20-B7D6-1EB21F7BD49B}"/>
    <dgm:cxn modelId="{51DE23E4-5E06-462E-94EA-F62F0EF17240}" type="presOf" srcId="{DE0ECC97-1531-4E09-B868-0737042DBEF5}" destId="{302C1497-ECF3-423C-A6C1-105D260C26F1}" srcOrd="0" destOrd="0" presId="urn:microsoft.com/office/officeart/2008/layout/VerticalCurvedList"/>
    <dgm:cxn modelId="{509E3657-A777-4864-A029-B42C6D5DC022}" type="presOf" srcId="{C0F7793D-EF72-4F20-B7D6-1EB21F7BD49B}" destId="{00F9E4E2-8242-4E85-9E33-7C63C875FF8A}" srcOrd="0" destOrd="0" presId="urn:microsoft.com/office/officeart/2008/layout/VerticalCurvedList"/>
    <dgm:cxn modelId="{8E6C39E9-B907-4D96-953F-A2B0BC57A6A5}" srcId="{CF96C625-4570-4DC7-BC37-446E18CD133B}" destId="{8776DF46-37AD-4DA8-B72C-DAD49C15F918}" srcOrd="4" destOrd="0" parTransId="{CB7F68ED-53D5-4AC6-ABFF-16C97E7C71CC}" sibTransId="{C03598F7-99E0-4436-BDBE-6FE876630692}"/>
    <dgm:cxn modelId="{C32F5796-C769-4E2A-817A-EC2E420B462D}" type="presOf" srcId="{E7BA20BA-9465-4988-9CF0-D3EC3EDFCEB9}" destId="{816CE58C-B746-46BA-B70A-B97EF4A71DF5}" srcOrd="0" destOrd="0" presId="urn:microsoft.com/office/officeart/2008/layout/VerticalCurvedList"/>
    <dgm:cxn modelId="{E88BB285-76AF-402C-A980-1322B3219137}" srcId="{CF96C625-4570-4DC7-BC37-446E18CD133B}" destId="{DE0ECC97-1531-4E09-B868-0737042DBEF5}" srcOrd="1" destOrd="0" parTransId="{4CD73E13-A77B-4C89-BDD1-CFBAEC8A5830}" sibTransId="{81DEC40E-45CA-45C3-9994-C7F1C74C997B}"/>
    <dgm:cxn modelId="{C21B4973-C382-45CF-BD16-B528C86D1F2B}" srcId="{CF96C625-4570-4DC7-BC37-446E18CD133B}" destId="{E3DEDB6D-B04B-410C-AD57-EEF5A8A4E58B}" srcOrd="5" destOrd="0" parTransId="{F7A06D04-E43A-4635-9DFB-B4670EC7BF69}" sibTransId="{B7D708D4-C2F4-4683-8D80-E35C0F74CCA0}"/>
    <dgm:cxn modelId="{36AEAE74-D9AE-4DD7-87D9-01E0F2FF8F7B}" type="presOf" srcId="{6A0E60A7-CE37-424A-AA22-C0B56C26A0C5}" destId="{D4974275-4B99-430D-A546-D1E5DE625DC8}" srcOrd="0" destOrd="0" presId="urn:microsoft.com/office/officeart/2008/layout/VerticalCurvedList"/>
    <dgm:cxn modelId="{9428536B-0918-48CD-9906-5B0AA02D645B}" type="presOf" srcId="{CF96C625-4570-4DC7-BC37-446E18CD133B}" destId="{2FA11C27-0B13-44F0-875E-2CAFC4DFAFE9}" srcOrd="0" destOrd="0" presId="urn:microsoft.com/office/officeart/2008/layout/VerticalCurvedList"/>
    <dgm:cxn modelId="{438D1736-BAD1-4CB0-ACF2-88B1F86D2386}" type="presOf" srcId="{8776DF46-37AD-4DA8-B72C-DAD49C15F918}" destId="{676C59BF-1F39-4C39-970F-51E5DE336CF9}" srcOrd="0" destOrd="0" presId="urn:microsoft.com/office/officeart/2008/layout/VerticalCurvedList"/>
    <dgm:cxn modelId="{294DF54B-5171-44FA-830B-DF737DBCD3D1}" type="presOf" srcId="{E3DEDB6D-B04B-410C-AD57-EEF5A8A4E58B}" destId="{6DF74293-BC7F-40BA-BECB-65FDB9505F55}" srcOrd="0" destOrd="0" presId="urn:microsoft.com/office/officeart/2008/layout/VerticalCurvedList"/>
    <dgm:cxn modelId="{5C21A7CC-F15B-464E-8BD6-10C24654D06E}" type="presParOf" srcId="{2FA11C27-0B13-44F0-875E-2CAFC4DFAFE9}" destId="{3CBF9BA8-43E9-4257-8569-2473BA6822F5}" srcOrd="0" destOrd="0" presId="urn:microsoft.com/office/officeart/2008/layout/VerticalCurvedList"/>
    <dgm:cxn modelId="{B2DD2FF7-6F3E-4941-BC07-9925F4E5C962}" type="presParOf" srcId="{3CBF9BA8-43E9-4257-8569-2473BA6822F5}" destId="{CFDB1452-8BFE-40CD-AEF4-C009D7D513A6}" srcOrd="0" destOrd="0" presId="urn:microsoft.com/office/officeart/2008/layout/VerticalCurvedList"/>
    <dgm:cxn modelId="{E7A23805-68B9-4835-9B2C-68B5BE549A85}" type="presParOf" srcId="{CFDB1452-8BFE-40CD-AEF4-C009D7D513A6}" destId="{EA4B4A1A-1216-42BD-829E-24EB0F8832B5}" srcOrd="0" destOrd="0" presId="urn:microsoft.com/office/officeart/2008/layout/VerticalCurvedList"/>
    <dgm:cxn modelId="{8EE01C22-2759-4554-9086-12985D55DAC0}" type="presParOf" srcId="{CFDB1452-8BFE-40CD-AEF4-C009D7D513A6}" destId="{00F9E4E2-8242-4E85-9E33-7C63C875FF8A}" srcOrd="1" destOrd="0" presId="urn:microsoft.com/office/officeart/2008/layout/VerticalCurvedList"/>
    <dgm:cxn modelId="{94AE6DAD-3804-48F2-9BF0-E3252F4CADEF}" type="presParOf" srcId="{CFDB1452-8BFE-40CD-AEF4-C009D7D513A6}" destId="{DA4EE9E1-F5AB-4D5D-9423-06821A76A6D5}" srcOrd="2" destOrd="0" presId="urn:microsoft.com/office/officeart/2008/layout/VerticalCurvedList"/>
    <dgm:cxn modelId="{905ADBEE-E769-4E79-AD98-4812ED52FDAE}" type="presParOf" srcId="{CFDB1452-8BFE-40CD-AEF4-C009D7D513A6}" destId="{8FB26A0E-F332-411D-B733-E50A9CB3B54C}" srcOrd="3" destOrd="0" presId="urn:microsoft.com/office/officeart/2008/layout/VerticalCurvedList"/>
    <dgm:cxn modelId="{5EA065B6-0B06-45D4-A6B2-9E7FA6A983E6}" type="presParOf" srcId="{3CBF9BA8-43E9-4257-8569-2473BA6822F5}" destId="{816CE58C-B746-46BA-B70A-B97EF4A71DF5}" srcOrd="1" destOrd="0" presId="urn:microsoft.com/office/officeart/2008/layout/VerticalCurvedList"/>
    <dgm:cxn modelId="{EA72E34F-4BDA-4F1B-B717-876DBFB72920}" type="presParOf" srcId="{3CBF9BA8-43E9-4257-8569-2473BA6822F5}" destId="{B8F4A121-C8A4-4471-BDA0-4A6DD5D1140F}" srcOrd="2" destOrd="0" presId="urn:microsoft.com/office/officeart/2008/layout/VerticalCurvedList"/>
    <dgm:cxn modelId="{452D6952-183F-4735-B4A9-ABDE8F50E670}" type="presParOf" srcId="{B8F4A121-C8A4-4471-BDA0-4A6DD5D1140F}" destId="{0E2322A9-C4BC-42DD-BCAD-04AC0A463331}" srcOrd="0" destOrd="0" presId="urn:microsoft.com/office/officeart/2008/layout/VerticalCurvedList"/>
    <dgm:cxn modelId="{47A7147D-85AA-4E76-8575-509E116637E7}" type="presParOf" srcId="{3CBF9BA8-43E9-4257-8569-2473BA6822F5}" destId="{302C1497-ECF3-423C-A6C1-105D260C26F1}" srcOrd="3" destOrd="0" presId="urn:microsoft.com/office/officeart/2008/layout/VerticalCurvedList"/>
    <dgm:cxn modelId="{FF45631A-EEAF-4A04-B83F-6728E951F353}" type="presParOf" srcId="{3CBF9BA8-43E9-4257-8569-2473BA6822F5}" destId="{C16CD3CC-3964-461F-ACA4-36F7D1864A49}" srcOrd="4" destOrd="0" presId="urn:microsoft.com/office/officeart/2008/layout/VerticalCurvedList"/>
    <dgm:cxn modelId="{EF690DA6-DDFD-471C-AF71-D95121E78158}" type="presParOf" srcId="{C16CD3CC-3964-461F-ACA4-36F7D1864A49}" destId="{E70CC668-4E23-4097-9B7E-88D39D78CBC4}" srcOrd="0" destOrd="0" presId="urn:microsoft.com/office/officeart/2008/layout/VerticalCurvedList"/>
    <dgm:cxn modelId="{46A20D43-199D-487E-8607-78514265A4E8}" type="presParOf" srcId="{3CBF9BA8-43E9-4257-8569-2473BA6822F5}" destId="{D4974275-4B99-430D-A546-D1E5DE625DC8}" srcOrd="5" destOrd="0" presId="urn:microsoft.com/office/officeart/2008/layout/VerticalCurvedList"/>
    <dgm:cxn modelId="{602607E6-5E00-4C24-BCA8-AA27E6414052}" type="presParOf" srcId="{3CBF9BA8-43E9-4257-8569-2473BA6822F5}" destId="{F056704C-18D0-4225-9426-2BBB409B280D}" srcOrd="6" destOrd="0" presId="urn:microsoft.com/office/officeart/2008/layout/VerticalCurvedList"/>
    <dgm:cxn modelId="{04AB674B-D2E3-4CE3-AC62-143C32BE1AAF}" type="presParOf" srcId="{F056704C-18D0-4225-9426-2BBB409B280D}" destId="{1658D7D2-CA75-4EFF-ACE7-3A97888E3EAD}" srcOrd="0" destOrd="0" presId="urn:microsoft.com/office/officeart/2008/layout/VerticalCurvedList"/>
    <dgm:cxn modelId="{50B75F17-C15A-4401-B09F-7FFC7D84D908}" type="presParOf" srcId="{3CBF9BA8-43E9-4257-8569-2473BA6822F5}" destId="{5FAF1B99-31F3-40E2-802B-EEC4ADA772F6}" srcOrd="7" destOrd="0" presId="urn:microsoft.com/office/officeart/2008/layout/VerticalCurvedList"/>
    <dgm:cxn modelId="{E8C91A67-D9C7-4FF0-A084-175904601D7F}" type="presParOf" srcId="{3CBF9BA8-43E9-4257-8569-2473BA6822F5}" destId="{0E436191-9FBF-4E44-9BC6-F1B05296081D}" srcOrd="8" destOrd="0" presId="urn:microsoft.com/office/officeart/2008/layout/VerticalCurvedList"/>
    <dgm:cxn modelId="{C7F5EDD6-8A60-4304-834C-46F449A315EB}" type="presParOf" srcId="{0E436191-9FBF-4E44-9BC6-F1B05296081D}" destId="{1481CE36-52CD-4D8F-B612-163A97EBAF37}" srcOrd="0" destOrd="0" presId="urn:microsoft.com/office/officeart/2008/layout/VerticalCurvedList"/>
    <dgm:cxn modelId="{195E918D-A916-4EAB-AC5D-FE5309AF5E5A}" type="presParOf" srcId="{3CBF9BA8-43E9-4257-8569-2473BA6822F5}" destId="{676C59BF-1F39-4C39-970F-51E5DE336CF9}" srcOrd="9" destOrd="0" presId="urn:microsoft.com/office/officeart/2008/layout/VerticalCurvedList"/>
    <dgm:cxn modelId="{CA7205FE-530F-421C-BC7A-0C3853A4F3AF}" type="presParOf" srcId="{3CBF9BA8-43E9-4257-8569-2473BA6822F5}" destId="{0A5D9D75-65F1-4821-AC73-50E78668ABEC}" srcOrd="10" destOrd="0" presId="urn:microsoft.com/office/officeart/2008/layout/VerticalCurvedList"/>
    <dgm:cxn modelId="{3AF4C9F7-B2D3-4CD6-A694-B4277AD79F15}" type="presParOf" srcId="{0A5D9D75-65F1-4821-AC73-50E78668ABEC}" destId="{10070913-BD85-4703-AAE5-65CD7F094AA0}" srcOrd="0" destOrd="0" presId="urn:microsoft.com/office/officeart/2008/layout/VerticalCurvedList"/>
    <dgm:cxn modelId="{B6547942-30A7-41CD-BEB2-CA3070E22B9F}" type="presParOf" srcId="{3CBF9BA8-43E9-4257-8569-2473BA6822F5}" destId="{6DF74293-BC7F-40BA-BECB-65FDB9505F55}" srcOrd="11" destOrd="0" presId="urn:microsoft.com/office/officeart/2008/layout/VerticalCurvedList"/>
    <dgm:cxn modelId="{9B10BB79-278C-4B71-A984-6F7CCB718A65}" type="presParOf" srcId="{3CBF9BA8-43E9-4257-8569-2473BA6822F5}" destId="{99A0D1F3-9A46-439D-B242-B199852BE68A}" srcOrd="12" destOrd="0" presId="urn:microsoft.com/office/officeart/2008/layout/VerticalCurvedList"/>
    <dgm:cxn modelId="{F122E1A9-8C19-4B60-B828-EE725F60F5C2}" type="presParOf" srcId="{99A0D1F3-9A46-439D-B242-B199852BE68A}" destId="{4F58EFF1-EA7D-49C3-BF9C-4F26866AA7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E4E2-8242-4E85-9E33-7C63C875FF8A}">
      <dsp:nvSpPr>
        <dsp:cNvPr id="0" name=""/>
        <dsp:cNvSpPr/>
      </dsp:nvSpPr>
      <dsp:spPr>
        <a:xfrm>
          <a:off x="-4607471" y="-706404"/>
          <a:ext cx="5488419" cy="5488419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6CE58C-B746-46BA-B70A-B97EF4A71DF5}">
      <dsp:nvSpPr>
        <dsp:cNvPr id="0" name=""/>
        <dsp:cNvSpPr/>
      </dsp:nvSpPr>
      <dsp:spPr>
        <a:xfrm>
          <a:off x="364600" y="190992"/>
          <a:ext cx="5033890" cy="4290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82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существительное</a:t>
          </a:r>
          <a:endParaRPr lang="ru-RU" sz="3200" b="1" kern="1200" dirty="0"/>
        </a:p>
      </dsp:txBody>
      <dsp:txXfrm>
        <a:off x="364600" y="190992"/>
        <a:ext cx="5033890" cy="429080"/>
      </dsp:txXfrm>
    </dsp:sp>
    <dsp:sp modelId="{0E2322A9-C4BC-42DD-BCAD-04AC0A463331}">
      <dsp:nvSpPr>
        <dsp:cNvPr id="0" name=""/>
        <dsp:cNvSpPr/>
      </dsp:nvSpPr>
      <dsp:spPr>
        <a:xfrm>
          <a:off x="93759" y="230722"/>
          <a:ext cx="536350" cy="53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C1497-ECF3-423C-A6C1-105D260C26F1}">
      <dsp:nvSpPr>
        <dsp:cNvPr id="0" name=""/>
        <dsp:cNvSpPr/>
      </dsp:nvSpPr>
      <dsp:spPr>
        <a:xfrm>
          <a:off x="681907" y="858160"/>
          <a:ext cx="4680943" cy="429080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82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прилагательное</a:t>
          </a:r>
          <a:endParaRPr lang="ru-RU" sz="3600" b="1" kern="1200" dirty="0"/>
        </a:p>
      </dsp:txBody>
      <dsp:txXfrm>
        <a:off x="681907" y="858160"/>
        <a:ext cx="4680943" cy="429080"/>
      </dsp:txXfrm>
    </dsp:sp>
    <dsp:sp modelId="{E70CC668-4E23-4097-9B7E-88D39D78CBC4}">
      <dsp:nvSpPr>
        <dsp:cNvPr id="0" name=""/>
        <dsp:cNvSpPr/>
      </dsp:nvSpPr>
      <dsp:spPr>
        <a:xfrm>
          <a:off x="297779" y="778533"/>
          <a:ext cx="536350" cy="53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74275-4B99-430D-A546-D1E5DE625DC8}">
      <dsp:nvSpPr>
        <dsp:cNvPr id="0" name=""/>
        <dsp:cNvSpPr/>
      </dsp:nvSpPr>
      <dsp:spPr>
        <a:xfrm>
          <a:off x="868340" y="1531957"/>
          <a:ext cx="4519548" cy="429080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82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/>
            <a:t>глагол</a:t>
          </a:r>
          <a:endParaRPr lang="ru-RU" sz="3600" b="1" kern="1200" dirty="0"/>
        </a:p>
      </dsp:txBody>
      <dsp:txXfrm>
        <a:off x="868340" y="1531957"/>
        <a:ext cx="4519548" cy="429080"/>
      </dsp:txXfrm>
    </dsp:sp>
    <dsp:sp modelId="{1658D7D2-CA75-4EFF-ACE7-3A97888E3EAD}">
      <dsp:nvSpPr>
        <dsp:cNvPr id="0" name=""/>
        <dsp:cNvSpPr/>
      </dsp:nvSpPr>
      <dsp:spPr>
        <a:xfrm>
          <a:off x="575126" y="1448064"/>
          <a:ext cx="536350" cy="53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F1B99-31F3-40E2-802B-EEC4ADA772F6}">
      <dsp:nvSpPr>
        <dsp:cNvPr id="0" name=""/>
        <dsp:cNvSpPr/>
      </dsp:nvSpPr>
      <dsp:spPr>
        <a:xfrm>
          <a:off x="833946" y="2192106"/>
          <a:ext cx="4519548" cy="429080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8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       </a:t>
          </a:r>
          <a:r>
            <a:rPr lang="ru-RU" sz="3600" b="1" kern="1200" dirty="0" smtClean="0"/>
            <a:t>проверь себя</a:t>
          </a:r>
          <a:endParaRPr lang="ru-RU" sz="3600" b="1" kern="1200" dirty="0"/>
        </a:p>
      </dsp:txBody>
      <dsp:txXfrm>
        <a:off x="833946" y="2192106"/>
        <a:ext cx="4519548" cy="429080"/>
      </dsp:txXfrm>
    </dsp:sp>
    <dsp:sp modelId="{1481CE36-52CD-4D8F-B612-163A97EBAF37}">
      <dsp:nvSpPr>
        <dsp:cNvPr id="0" name=""/>
        <dsp:cNvSpPr/>
      </dsp:nvSpPr>
      <dsp:spPr>
        <a:xfrm>
          <a:off x="575126" y="2091195"/>
          <a:ext cx="536350" cy="53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C59BF-1F39-4C39-970F-51E5DE336CF9}">
      <dsp:nvSpPr>
        <dsp:cNvPr id="0" name=""/>
        <dsp:cNvSpPr/>
      </dsp:nvSpPr>
      <dsp:spPr>
        <a:xfrm>
          <a:off x="671188" y="2779925"/>
          <a:ext cx="4680943" cy="429080"/>
        </a:xfrm>
        <a:prstGeom prst="rect">
          <a:avLst/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8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              </a:t>
          </a:r>
          <a:r>
            <a:rPr lang="ru-RU" sz="3600" b="1" kern="1200" dirty="0" smtClean="0"/>
            <a:t>ребусы</a:t>
          </a:r>
          <a:endParaRPr lang="ru-RU" sz="3600" b="1" kern="1200" dirty="0"/>
        </a:p>
      </dsp:txBody>
      <dsp:txXfrm>
        <a:off x="671188" y="2779925"/>
        <a:ext cx="4680943" cy="429080"/>
      </dsp:txXfrm>
    </dsp:sp>
    <dsp:sp modelId="{10070913-BD85-4703-AAE5-65CD7F094AA0}">
      <dsp:nvSpPr>
        <dsp:cNvPr id="0" name=""/>
        <dsp:cNvSpPr/>
      </dsp:nvSpPr>
      <dsp:spPr>
        <a:xfrm>
          <a:off x="413732" y="2734734"/>
          <a:ext cx="536350" cy="53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4293-BC7F-40BA-BECB-65FDB9505F55}">
      <dsp:nvSpPr>
        <dsp:cNvPr id="0" name=""/>
        <dsp:cNvSpPr/>
      </dsp:nvSpPr>
      <dsp:spPr>
        <a:xfrm>
          <a:off x="328960" y="3431908"/>
          <a:ext cx="5033890" cy="429080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0582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             </a:t>
          </a:r>
          <a:r>
            <a:rPr lang="ru-RU" sz="3600" b="1" kern="1200" dirty="0" smtClean="0"/>
            <a:t>кроссворд</a:t>
          </a:r>
          <a:endParaRPr lang="ru-RU" sz="3600" b="1" kern="1200" dirty="0"/>
        </a:p>
      </dsp:txBody>
      <dsp:txXfrm>
        <a:off x="328960" y="3431908"/>
        <a:ext cx="5033890" cy="429080"/>
      </dsp:txXfrm>
    </dsp:sp>
    <dsp:sp modelId="{4F58EFF1-EA7D-49C3-BF9C-4F26866AA711}">
      <dsp:nvSpPr>
        <dsp:cNvPr id="0" name=""/>
        <dsp:cNvSpPr/>
      </dsp:nvSpPr>
      <dsp:spPr>
        <a:xfrm>
          <a:off x="60784" y="3378273"/>
          <a:ext cx="536350" cy="53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D231-9BF0-4DD0-BD7A-236114B4721E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13C4B-20A2-4128-B25D-E432497AAA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3C4B-20A2-4128-B25D-E432497AAAB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9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3C4B-20A2-4128-B25D-E432497AAAB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http://freeppt.ru/FonyAr/Lineyka.rar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13C4B-20A2-4128-B25D-E432497AAAB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3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7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64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8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9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3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4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4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6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55A67-0770-4970-BBF9-BAC865B0E33D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D6D1-6BFE-49E9-8188-7D7C10DF3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2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86.beon.ru/4/34/483404/47/86174947/Malamute_And_Shiba_Inu.jpeg" TargetMode="External"/><Relationship Id="rId13" Type="http://schemas.openxmlformats.org/officeDocument/2006/relationships/hyperlink" Target="https://fs00.infourok.ru/images/doc/106/125593/hello_html_513e1b3e.jpg" TargetMode="External"/><Relationship Id="rId3" Type="http://schemas.openxmlformats.org/officeDocument/2006/relationships/hyperlink" Target="http://freeppt.ru/load/60_detskikh_fonov_v_linejku/1-1-0-268" TargetMode="External"/><Relationship Id="rId7" Type="http://schemas.openxmlformats.org/officeDocument/2006/relationships/hyperlink" Target="http://welvisit.ru/img/i453.jpg" TargetMode="External"/><Relationship Id="rId12" Type="http://schemas.openxmlformats.org/officeDocument/2006/relationships/hyperlink" Target="http://3.bp.blogspot.com/-cKZtV7L9IEc/UZLkNU17QBI/AAAAAAAAIOY/dKHBKj21YcA/s1600/1.jpg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clipart.coolclips.com/480/vectors/tf05181/CoolClips_vc014938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riflamepro.ru/img/udalenie.png" TargetMode="External"/><Relationship Id="rId11" Type="http://schemas.openxmlformats.org/officeDocument/2006/relationships/hyperlink" Target="http://4.bp.blogspot.com/-J0b37AgnEX0/UZLkXGzJ8CI/AAAAAAAAIOg/pFb76eZqjyY/s1600/2.jpg" TargetMode="External"/><Relationship Id="rId5" Type="http://schemas.openxmlformats.org/officeDocument/2006/relationships/hyperlink" Target="http://img-fotki.yandex.ru/get/6727/16969765.1dc/0_8afb0_7753757f_orig.png" TargetMode="External"/><Relationship Id="rId15" Type="http://schemas.openxmlformats.org/officeDocument/2006/relationships/hyperlink" Target="https://im1-tub-ru.yandex.net/i?id=7b8d23f3c348c83bdb8005eddd447c33&amp;n=33&amp;h=215&amp;w=247" TargetMode="External"/><Relationship Id="rId10" Type="http://schemas.openxmlformats.org/officeDocument/2006/relationships/hyperlink" Target="https://2.bp.blogspot.com/-kzWz7rZyfJA/V-IhXKGgO-I/AAAAAAAAAUo/Nk1pPpFUaR0bJdi3HwpphZcl5lfuW-0WQCLcB/s1600/%D0%BA%D1%80%D0%B0%D1%81%D0%BA%D0%B82.jpg" TargetMode="External"/><Relationship Id="rId4" Type="http://schemas.openxmlformats.org/officeDocument/2006/relationships/hyperlink" Target="http://dafre.ru/uploads/images/k/r/o/krosha_iz_smesharikov.jpg" TargetMode="External"/><Relationship Id="rId9" Type="http://schemas.openxmlformats.org/officeDocument/2006/relationships/hyperlink" Target="http://www.playcast.ru/uploads/2015/12/11/16277730.gif" TargetMode="External"/><Relationship Id="rId14" Type="http://schemas.openxmlformats.org/officeDocument/2006/relationships/hyperlink" Target="http://kinder1.net/images_zagadki/kinder/4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Layout" Target="../diagrams/layout1.xml"/><Relationship Id="rId7" Type="http://schemas.openxmlformats.org/officeDocument/2006/relationships/slide" Target="slide5.xml"/><Relationship Id="rId12" Type="http://schemas.openxmlformats.org/officeDocument/2006/relationships/slide" Target="slide1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3.xml"/><Relationship Id="rId5" Type="http://schemas.openxmlformats.org/officeDocument/2006/relationships/diagramColors" Target="../diagrams/colors1.xml"/><Relationship Id="rId10" Type="http://schemas.openxmlformats.org/officeDocument/2006/relationships/slide" Target="slide15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843" y="2024238"/>
            <a:ext cx="7599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Части речи </a:t>
            </a:r>
            <a:endParaRPr lang="ru-RU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4529" y="398321"/>
            <a:ext cx="111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4 класс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884" y="2344339"/>
            <a:ext cx="4302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Верный ответ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0290" y="3906634"/>
            <a:ext cx="3153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Молодец!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91200" y="1506583"/>
            <a:ext cx="1306286" cy="7402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125" y1="28864" x2="34125" y2="28864"/>
                        <a14:foregroundMark x1="39125" y1="34858" x2="39125" y2="34858"/>
                        <a14:foregroundMark x1="34750" y1="27129" x2="34750" y2="27129"/>
                        <a14:foregroundMark x1="44750" y1="35804" x2="44750" y2="35804"/>
                        <a14:foregroundMark x1="36625" y1="85174" x2="36625" y2="85174"/>
                        <a14:foregroundMark x1="61250" y1="85174" x2="61250" y2="85174"/>
                        <a14:foregroundMark x1="27375" y1="50315" x2="27375" y2="50315"/>
                        <a14:foregroundMark x1="24375" y1="48896" x2="24375" y2="48896"/>
                        <a14:foregroundMark x1="26375" y1="51735" x2="26375" y2="51735"/>
                        <a14:foregroundMark x1="26625" y1="29495" x2="26625" y2="29495"/>
                        <a14:foregroundMark x1="33375" y1="27129" x2="33375" y2="27129"/>
                        <a14:foregroundMark x1="31875" y1="26972" x2="30250" y2="26972"/>
                        <a14:foregroundMark x1="28875" y1="26972" x2="28875" y2="26972"/>
                        <a14:foregroundMark x1="27125" y1="30915" x2="27125" y2="30915"/>
                        <a14:foregroundMark x1="36875" y1="27445" x2="36875" y2="27445"/>
                        <a14:foregroundMark x1="35000" y1="24921" x2="35000" y2="24921"/>
                        <a14:foregroundMark x1="32500" y1="23975" x2="32500" y2="23975"/>
                        <a14:foregroundMark x1="41750" y1="32334" x2="41750" y2="32334"/>
                        <a14:foregroundMark x1="45875" y1="31388" x2="45875" y2="31388"/>
                        <a14:foregroundMark x1="46500" y1="38644" x2="46500" y2="38644"/>
                        <a14:foregroundMark x1="36625" y1="40063" x2="36625" y2="40063"/>
                        <a14:foregroundMark x1="32750" y1="41798" x2="32750" y2="41798"/>
                        <a14:foregroundMark x1="39500" y1="41167" x2="39500" y2="41167"/>
                        <a14:foregroundMark x1="76125" y1="36278" x2="76125" y2="36278"/>
                        <a14:foregroundMark x1="79375" y1="45110" x2="79375" y2="45110"/>
                        <a14:foregroundMark x1="86625" y1="63722" x2="86625" y2="63722"/>
                        <a14:foregroundMark x1="94500" y1="28076" x2="94500" y2="28076"/>
                        <a14:foregroundMark x1="79375" y1="17981" x2="79375" y2="17981"/>
                        <a14:foregroundMark x1="92500" y1="5994" x2="92500" y2="5994"/>
                        <a14:foregroundMark x1="84750" y1="27760" x2="84750" y2="27760"/>
                        <a14:foregroundMark x1="90625" y1="33438" x2="90625" y2="33438"/>
                        <a14:foregroundMark x1="51750" y1="76814" x2="52000" y2="76498"/>
                        <a14:foregroundMark x1="64875" y1="82019" x2="64875" y2="82019"/>
                        <a14:foregroundMark x1="1125" y1="31388" x2="1125" y2="31388"/>
                        <a14:foregroundMark x1="46125" y1="28549" x2="46125" y2="28549"/>
                        <a14:foregroundMark x1="37500" y1="22871" x2="37500" y2="22871"/>
                        <a14:foregroundMark x1="43875" y1="29495" x2="43875" y2="29495"/>
                        <a14:foregroundMark x1="49500" y1="32334" x2="49500" y2="32334"/>
                        <a14:foregroundMark x1="44250" y1="40852" x2="44250" y2="40852"/>
                        <a14:foregroundMark x1="41750" y1="35804" x2="41750" y2="35804"/>
                        <a14:foregroundMark x1="31375" y1="38328" x2="31375" y2="38328"/>
                        <a14:foregroundMark x1="30500" y1="43218" x2="30500" y2="43218"/>
                        <a14:foregroundMark x1="25250" y1="46057" x2="25250" y2="46057"/>
                        <a14:foregroundMark x1="27500" y1="52208" x2="27500" y2="52208"/>
                        <a14:foregroundMark x1="26000" y1="53943" x2="26000" y2="53943"/>
                        <a14:foregroundMark x1="38375" y1="29968" x2="38375" y2="29968"/>
                        <a14:foregroundMark x1="49500" y1="40063" x2="49500" y2="40063"/>
                        <a14:foregroundMark x1="49250" y1="35962" x2="49250" y2="35962"/>
                        <a14:foregroundMark x1="36375" y1="36909" x2="36375" y2="36909"/>
                        <a14:foregroundMark x1="41375" y1="40852" x2="41375" y2="40852"/>
                        <a14:foregroundMark x1="42250" y1="33754" x2="42250" y2="33754"/>
                        <a14:foregroundMark x1="36375" y1="34543" x2="36375" y2="34543"/>
                        <a14:foregroundMark x1="40500" y1="38013" x2="40500" y2="38013"/>
                        <a14:foregroundMark x1="42500" y1="38013" x2="42500" y2="38013"/>
                        <a14:foregroundMark x1="43375" y1="37697" x2="43375" y2="37697"/>
                        <a14:foregroundMark x1="44000" y1="36909" x2="44000" y2="36909"/>
                        <a14:foregroundMark x1="43625" y1="35489" x2="43625" y2="35489"/>
                        <a14:foregroundMark x1="38625" y1="36593" x2="38625" y2="36593"/>
                        <a14:foregroundMark x1="43625" y1="40536" x2="43625" y2="40536"/>
                        <a14:foregroundMark x1="43125" y1="44637" x2="43125" y2="44637"/>
                        <a14:foregroundMark x1="50875" y1="37224" x2="50875" y2="37224"/>
                        <a14:foregroundMark x1="49750" y1="29968" x2="49750" y2="29968"/>
                        <a14:foregroundMark x1="34375" y1="32334" x2="34375" y2="32334"/>
                        <a14:foregroundMark x1="14250" y1="52839" x2="14250" y2="52839"/>
                        <a14:foregroundMark x1="23000" y1="73659" x2="23000" y2="73659"/>
                        <a14:foregroundMark x1="52000" y1="92587" x2="52000" y2="92587"/>
                        <a14:foregroundMark x1="56750" y1="95426" x2="56750" y2="95426"/>
                        <a14:foregroundMark x1="71000" y1="96530" x2="71000" y2="96530"/>
                        <a14:foregroundMark x1="97625" y1="59779" x2="97625" y2="59779"/>
                        <a14:foregroundMark x1="86375" y1="23502" x2="86375" y2="23502"/>
                        <a14:foregroundMark x1="94500" y1="41483" x2="94500" y2="41483"/>
                        <a14:foregroundMark x1="25250" y1="27445" x2="25250" y2="27445"/>
                        <a14:backgroundMark x1="28500" y1="8044" x2="28500" y2="8044"/>
                        <a14:backgroundMark x1="72375" y1="46845" x2="73625" y2="48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97" y="854280"/>
            <a:ext cx="3851551" cy="3052354"/>
          </a:xfrm>
          <a:prstGeom prst="rect">
            <a:avLst/>
          </a:prstGeom>
        </p:spPr>
      </p:pic>
      <p:sp>
        <p:nvSpPr>
          <p:cNvPr id="5" name="Стрелка влево 4">
            <a:hlinkClick r:id="" action="ppaction://hlinkshowjump?jump=lastslideviewed"/>
          </p:cNvPr>
          <p:cNvSpPr/>
          <p:nvPr/>
        </p:nvSpPr>
        <p:spPr>
          <a:xfrm>
            <a:off x="3187338" y="5744033"/>
            <a:ext cx="1558834" cy="61322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назад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9563" y="594161"/>
            <a:ext cx="1171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Г</a:t>
            </a:r>
            <a:r>
              <a:rPr lang="ru-RU" sz="2800" b="1" dirty="0" smtClean="0">
                <a:solidFill>
                  <a:srgbClr val="0070C0"/>
                </a:solidFill>
              </a:rPr>
              <a:t>лагол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497" y="1297576"/>
            <a:ext cx="208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Обозначает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05905" y="1279755"/>
            <a:ext cx="272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д</a:t>
            </a:r>
            <a:r>
              <a:rPr lang="ru-RU" sz="2400" dirty="0" smtClean="0">
                <a:solidFill>
                  <a:srgbClr val="FF0000"/>
                </a:solidFill>
              </a:rPr>
              <a:t>ействие предмета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896" y="1851573"/>
            <a:ext cx="302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Отвечает на вопросы: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8950" y="1836741"/>
            <a:ext cx="5575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что делает? </a:t>
            </a:r>
            <a:r>
              <a:rPr lang="ru-RU" sz="2400" dirty="0">
                <a:solidFill>
                  <a:srgbClr val="FF0000"/>
                </a:solidFill>
              </a:rPr>
              <a:t>ч</a:t>
            </a:r>
            <a:r>
              <a:rPr lang="ru-RU" sz="2400" dirty="0" smtClean="0">
                <a:solidFill>
                  <a:srgbClr val="FF0000"/>
                </a:solidFill>
              </a:rPr>
              <a:t>то делал? что будет делать?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ч</a:t>
            </a:r>
            <a:r>
              <a:rPr lang="ru-RU" sz="2400" dirty="0" smtClean="0">
                <a:solidFill>
                  <a:srgbClr val="FF0000"/>
                </a:solidFill>
              </a:rPr>
              <a:t>то сделает? что сделал? что сделает?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и</a:t>
            </a:r>
            <a:r>
              <a:rPr lang="ru-RU" sz="2400" dirty="0" smtClean="0">
                <a:solidFill>
                  <a:srgbClr val="FF0000"/>
                </a:solidFill>
              </a:rPr>
              <a:t> другие.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984" y="3058457"/>
            <a:ext cx="131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Имеет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25455" y="3061133"/>
            <a:ext cx="3389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еопределённую форму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896" y="3737484"/>
            <a:ext cx="2120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Изменяется по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66214" y="3737484"/>
            <a:ext cx="1529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временам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984" y="5488839"/>
            <a:ext cx="3748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В предложении являетс</a:t>
            </a:r>
            <a:r>
              <a:rPr lang="ru-RU" sz="2400" dirty="0"/>
              <a:t>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71854" y="5469561"/>
            <a:ext cx="163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сказуемым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9993" y="3546861"/>
            <a:ext cx="15857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астоящее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будущее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0947" y="3552817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</a:rPr>
              <a:t>п</a:t>
            </a:r>
            <a:r>
              <a:rPr lang="ru-RU" sz="2400" dirty="0" smtClean="0">
                <a:solidFill>
                  <a:schemeClr val="accent2"/>
                </a:solidFill>
              </a:rPr>
              <a:t>о лицам</a:t>
            </a:r>
          </a:p>
          <a:p>
            <a:r>
              <a:rPr lang="ru-RU" sz="2400" dirty="0">
                <a:solidFill>
                  <a:schemeClr val="accent2"/>
                </a:solidFill>
              </a:rPr>
              <a:t>и</a:t>
            </a:r>
            <a:r>
              <a:rPr lang="ru-RU" sz="2400" dirty="0" smtClean="0">
                <a:solidFill>
                  <a:schemeClr val="accent2"/>
                </a:solidFill>
              </a:rPr>
              <a:t> числам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5819" y="4484062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о лицам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и</a:t>
            </a:r>
            <a:r>
              <a:rPr lang="ru-RU" sz="2400" dirty="0" smtClean="0">
                <a:solidFill>
                  <a:srgbClr val="FF0000"/>
                </a:solidFill>
              </a:rPr>
              <a:t> числам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8025" y="4614501"/>
            <a:ext cx="1746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прошедшее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92464" y="1273930"/>
            <a:ext cx="2685042" cy="4444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46813" y="1901374"/>
            <a:ext cx="5513618" cy="10776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25455" y="3068281"/>
            <a:ext cx="3389454" cy="4030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73838" y="3836401"/>
            <a:ext cx="1465855" cy="3673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14439" y="3630140"/>
            <a:ext cx="1667405" cy="13927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30391" y="3622459"/>
            <a:ext cx="1327427" cy="6644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30391" y="4484062"/>
            <a:ext cx="1407770" cy="7005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71854" y="5531210"/>
            <a:ext cx="1638910" cy="400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59931" y="6186200"/>
            <a:ext cx="618883" cy="360000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90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356" y="447313"/>
            <a:ext cx="25972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Повторим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614" y="1065232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Укажи, как определить род глагола в прошедшем времени.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14" y="1447587"/>
            <a:ext cx="4877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 По роду имени прилагательного, </a:t>
            </a:r>
          </a:p>
          <a:p>
            <a:r>
              <a:rPr lang="ru-RU" sz="2400" dirty="0" smtClean="0"/>
              <a:t>которое записано рядом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3614" y="2255951"/>
            <a:ext cx="546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Установить связь слов в предложении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3614" y="2660939"/>
            <a:ext cx="341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 По окончанию глагола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614" y="3782476"/>
            <a:ext cx="6351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Укажи высказывания, с которыми ты согласен.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481" y="5056198"/>
            <a:ext cx="481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</a:t>
            </a:r>
            <a:r>
              <a:rPr lang="ru-RU" sz="2400" dirty="0" smtClean="0"/>
              <a:t>. Глаголы изменяются по падежам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9196" y="4637351"/>
            <a:ext cx="4970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 Глаголы изменяются по временам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9196" y="4224900"/>
            <a:ext cx="457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1</a:t>
            </a:r>
            <a:r>
              <a:rPr lang="ru-RU" sz="2400" dirty="0" smtClean="0"/>
              <a:t>. Глаголы изменяются по числам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339" y="5475367"/>
            <a:ext cx="572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Глаголы имеют неопределенную форму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450" y="3045240"/>
            <a:ext cx="7183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4. По роду имени существительного, от которого оно </a:t>
            </a:r>
          </a:p>
          <a:p>
            <a:r>
              <a:rPr lang="ru-RU" sz="2400" dirty="0" smtClean="0"/>
              <a:t>зависит</a:t>
            </a:r>
            <a:endParaRPr lang="ru-RU" sz="2400" dirty="0"/>
          </a:p>
        </p:txBody>
      </p:sp>
      <p:sp>
        <p:nvSpPr>
          <p:cNvPr id="15" name="Управляющая кнопка: назад 14">
            <a:hlinkClick r:id="rId2" action="ppaction://hlinksldjump" highlightClick="1"/>
          </p:cNvPr>
          <p:cNvSpPr/>
          <p:nvPr/>
        </p:nvSpPr>
        <p:spPr>
          <a:xfrm>
            <a:off x="292919" y="6186200"/>
            <a:ext cx="620694" cy="36000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oriflamepro.ru/img/udalen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59" y="1418307"/>
            <a:ext cx="470489" cy="4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lvisit.ru/img/i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1" b="89905" l="6909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95" y="2437887"/>
            <a:ext cx="603392" cy="8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oriflamepro.ru/img/udalen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33" y="2214655"/>
            <a:ext cx="470489" cy="4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oriflamepro.ru/img/udalen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46" y="3382452"/>
            <a:ext cx="470489" cy="4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oriflamepro.ru/img/udalen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20" y="4992798"/>
            <a:ext cx="470489" cy="4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elvisit.ru/img/i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1" b="89905" l="6909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06" y="4021769"/>
            <a:ext cx="603392" cy="8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elvisit.ru/img/i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1" b="89905" l="6909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28" y="4411013"/>
            <a:ext cx="603392" cy="8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elvisit.ru/img/i45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31" b="89905" l="6909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76" b="24691"/>
          <a:stretch/>
        </p:blipFill>
        <p:spPr bwMode="auto">
          <a:xfrm>
            <a:off x="6485906" y="5376414"/>
            <a:ext cx="648626" cy="5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Управляющая кнопка: назад 24">
            <a:hlinkClick r:id="rId2" action="ppaction://hlinksldjump" highlightClick="1"/>
          </p:cNvPr>
          <p:cNvSpPr/>
          <p:nvPr/>
        </p:nvSpPr>
        <p:spPr>
          <a:xfrm>
            <a:off x="305481" y="6186200"/>
            <a:ext cx="620694" cy="36000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Управляющая кнопка: назад 23">
            <a:hlinkClick r:id="rId2" action="ppaction://hlinksldjump" highlightClick="1"/>
          </p:cNvPr>
          <p:cNvSpPr/>
          <p:nvPr/>
        </p:nvSpPr>
        <p:spPr>
          <a:xfrm>
            <a:off x="292919" y="6186200"/>
            <a:ext cx="620694" cy="36000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user\Desktop\Рисунок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485" y="3974848"/>
            <a:ext cx="2450991" cy="18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73829" y="513806"/>
            <a:ext cx="262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Проверь себя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587" y="1077417"/>
            <a:ext cx="151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Задание 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8013" y="1064067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Задание 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8258" y="3417888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Задание 3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6255" y="3440900"/>
            <a:ext cx="15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Задание 4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Рисунок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903" y="1518249"/>
            <a:ext cx="2740788" cy="1800000"/>
          </a:xfrm>
          <a:prstGeom prst="rect">
            <a:avLst/>
          </a:prstGeom>
          <a:noFill/>
        </p:spPr>
      </p:pic>
      <p:pic>
        <p:nvPicPr>
          <p:cNvPr id="2" name="Picture 3" descr="C:\Users\user\Desktop\Рисунок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60" y="1552756"/>
            <a:ext cx="2421849" cy="1800000"/>
          </a:xfrm>
          <a:prstGeom prst="rect">
            <a:avLst/>
          </a:prstGeom>
          <a:noFill/>
        </p:spPr>
      </p:pic>
      <p:pic>
        <p:nvPicPr>
          <p:cNvPr id="1028" name="Picture 4" descr="C:\Users\user\Desktop\Рисунок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483" y="3968317"/>
            <a:ext cx="2451462" cy="180000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52" y="166255"/>
            <a:ext cx="8785097" cy="6517189"/>
          </a:xfrm>
          <a:prstGeom prst="rect">
            <a:avLst/>
          </a:prstGeom>
        </p:spPr>
      </p:pic>
      <p:pic>
        <p:nvPicPr>
          <p:cNvPr id="131" name="дни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759" y="237744"/>
            <a:ext cx="8742422" cy="643793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197625" y="240756"/>
            <a:ext cx="8738557" cy="6418052"/>
            <a:chOff x="164681" y="263385"/>
            <a:chExt cx="8738557" cy="6418052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164681" y="263385"/>
              <a:ext cx="8738557" cy="641805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229093" y="1127137"/>
              <a:ext cx="2037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70C0"/>
                  </a:solidFill>
                </a:rPr>
                <a:t>Осенняя пора</a:t>
              </a:r>
              <a:endParaRPr lang="ru-RU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94325" y="314158"/>
              <a:ext cx="6198492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ru-RU" sz="2400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З а </a:t>
              </a:r>
              <a:r>
                <a:rPr lang="ru-RU" sz="2400" dirty="0" err="1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д</a:t>
              </a:r>
              <a:r>
                <a:rPr lang="ru-RU" sz="2400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а </a:t>
              </a:r>
              <a:r>
                <a:rPr lang="ru-RU" sz="2400" dirty="0" err="1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н</a:t>
              </a:r>
              <a:r>
                <a:rPr lang="ru-RU" sz="2400" dirty="0" smtClean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и е:</a:t>
              </a:r>
            </a:p>
            <a:p>
              <a:r>
                <a:rPr lang="ru-RU" sz="2400" dirty="0" smtClean="0">
                  <a:solidFill>
                    <a:srgbClr val="0070C0"/>
                  </a:solidFill>
                </a:rPr>
                <a:t>Спиши текст, дополнив его прилагательными.</a:t>
              </a:r>
              <a:endParaRPr lang="ru-RU" sz="2400" dirty="0">
                <a:solidFill>
                  <a:srgbClr val="0070C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09848" y="1705107"/>
              <a:ext cx="8436633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         </a:t>
              </a:r>
              <a:r>
                <a:rPr lang="ru-RU" sz="2400" dirty="0" smtClean="0">
                  <a:solidFill>
                    <a:srgbClr val="0070C0"/>
                  </a:solidFill>
                </a:rPr>
                <a:t>Прошло (какое?) … лето. Наступила (какая?) … осень. Загляни в (какой?) … лес. По опушкам растут грибы. Среди (какой?) … травы краснеют подосиновики. По краю ельника можно найти (какие?) … грузди, (какие?) … рыжики. (Какие?) … пни покрыты опёнками. (Какие?) … болота усыпаны (какой?) … клюквой. На поляне горят гроздья рябины. Дни стоят погожие. Небо (какое?) … и (какое?) … . На дне ручья видна каждая травинка. Умолкают птичьи голоса. В лесу тишина и покой.</a:t>
              </a:r>
              <a:endParaRPr lang="ru-RU" sz="2400" dirty="0">
                <a:solidFill>
                  <a:srgbClr val="0070C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0232" y="5293698"/>
              <a:ext cx="8456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70C0"/>
                  </a:solidFill>
                </a:rPr>
                <a:t>Слова для справок: </a:t>
              </a:r>
              <a:r>
                <a:rPr lang="ru-RU" sz="2400" dirty="0" smtClean="0">
                  <a:solidFill>
                    <a:srgbClr val="0070C0"/>
                  </a:solidFill>
                </a:rPr>
                <a:t>знойное, пожухлой, золотая, скользкие, душистые, осенний, старые, моховые.</a:t>
              </a:r>
              <a:endParaRPr lang="ru-RU" sz="24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147" name="Рисунок 1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1" y="182333"/>
            <a:ext cx="8858298" cy="65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694d2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50" y="2185906"/>
            <a:ext cx="7305351" cy="288000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25" y="2203906"/>
            <a:ext cx="7305351" cy="2880000"/>
          </a:xfrm>
          <a:prstGeom prst="rect">
            <a:avLst/>
          </a:prstGeom>
        </p:spPr>
      </p:pic>
      <p:pic>
        <p:nvPicPr>
          <p:cNvPr id="6" name="Рисунок 5" descr="hello_html_513e1b3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51" y="2203906"/>
            <a:ext cx="7376899" cy="288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324" y="2203906"/>
            <a:ext cx="7305352" cy="2880000"/>
          </a:xfrm>
          <a:prstGeom prst="rect">
            <a:avLst/>
          </a:prstGeom>
        </p:spPr>
      </p:pic>
      <p:pic>
        <p:nvPicPr>
          <p:cNvPr id="8" name="Рисунок 7" descr="hello_html_44b3c6ed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901437" y="2203906"/>
            <a:ext cx="7305351" cy="28800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9" name="5-конечная звезда 8"/>
          <p:cNvSpPr/>
          <p:nvPr/>
        </p:nvSpPr>
        <p:spPr>
          <a:xfrm>
            <a:off x="6322565" y="482686"/>
            <a:ext cx="914400" cy="914400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89625" y="514405"/>
            <a:ext cx="2364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ебусы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628" y="1838325"/>
            <a:ext cx="8029575" cy="3552825"/>
          </a:xfrm>
          <a:prstGeom prst="rect">
            <a:avLst/>
          </a:prstGeom>
          <a:solidFill>
            <a:srgbClr val="FFFFFF">
              <a:alpha val="0"/>
            </a:srgbClr>
          </a:solidFill>
          <a:ln w="762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rId7" action="ppaction://hlinksldjump" highlightClick="1"/>
          </p:cNvPr>
          <p:cNvSpPr/>
          <p:nvPr/>
        </p:nvSpPr>
        <p:spPr>
          <a:xfrm>
            <a:off x="292919" y="6186200"/>
            <a:ext cx="620694" cy="36000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07280"/>
              </p:ext>
            </p:extLst>
          </p:nvPr>
        </p:nvGraphicFramePr>
        <p:xfrm>
          <a:off x="2267065" y="1338282"/>
          <a:ext cx="4984728" cy="2632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</a:tblGrid>
              <a:tr h="4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678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3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8884" y="2477539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г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08695" y="183021"/>
            <a:ext cx="2726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Кроссворд</a:t>
            </a:r>
            <a:endParaRPr lang="ru-RU" sz="4400" b="0" cap="none" spc="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0" name="Группа выноска1"/>
          <p:cNvGrpSpPr/>
          <p:nvPr/>
        </p:nvGrpSpPr>
        <p:grpSpPr>
          <a:xfrm>
            <a:off x="1580944" y="1344098"/>
            <a:ext cx="528491" cy="400110"/>
            <a:chOff x="1580944" y="1344098"/>
            <a:chExt cx="528491" cy="400110"/>
          </a:xfrm>
        </p:grpSpPr>
        <p:sp>
          <p:nvSpPr>
            <p:cNvPr id="17" name="Выноска-облако 16"/>
            <p:cNvSpPr/>
            <p:nvPr/>
          </p:nvSpPr>
          <p:spPr>
            <a:xfrm rot="15723236">
              <a:off x="1709654" y="1305522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663020" y="1344098"/>
              <a:ext cx="34064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1" name="Группа выноска2"/>
          <p:cNvGrpSpPr/>
          <p:nvPr/>
        </p:nvGrpSpPr>
        <p:grpSpPr>
          <a:xfrm>
            <a:off x="1890600" y="1841301"/>
            <a:ext cx="528491" cy="400110"/>
            <a:chOff x="1890600" y="1841301"/>
            <a:chExt cx="528491" cy="400110"/>
          </a:xfrm>
        </p:grpSpPr>
        <p:sp>
          <p:nvSpPr>
            <p:cNvPr id="18" name="Выноска-облако 17"/>
            <p:cNvSpPr/>
            <p:nvPr/>
          </p:nvSpPr>
          <p:spPr>
            <a:xfrm rot="15723236">
              <a:off x="2019310" y="1777111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968380" y="1841301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Группа выноска3"/>
          <p:cNvGrpSpPr/>
          <p:nvPr/>
        </p:nvGrpSpPr>
        <p:grpSpPr>
          <a:xfrm>
            <a:off x="3214513" y="2209988"/>
            <a:ext cx="528491" cy="400110"/>
            <a:chOff x="3214513" y="2209988"/>
            <a:chExt cx="528491" cy="400110"/>
          </a:xfrm>
        </p:grpSpPr>
        <p:sp>
          <p:nvSpPr>
            <p:cNvPr id="22" name="Выноска-облако 21"/>
            <p:cNvSpPr/>
            <p:nvPr/>
          </p:nvSpPr>
          <p:spPr>
            <a:xfrm rot="15723236">
              <a:off x="3343223" y="2148849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321503" y="2209988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0" name="Группа выноска6"/>
          <p:cNvGrpSpPr/>
          <p:nvPr/>
        </p:nvGrpSpPr>
        <p:grpSpPr>
          <a:xfrm>
            <a:off x="2419311" y="3560750"/>
            <a:ext cx="528491" cy="400110"/>
            <a:chOff x="2419311" y="3560750"/>
            <a:chExt cx="528491" cy="400110"/>
          </a:xfrm>
        </p:grpSpPr>
        <p:sp>
          <p:nvSpPr>
            <p:cNvPr id="25" name="Выноска-облако 24"/>
            <p:cNvSpPr/>
            <p:nvPr/>
          </p:nvSpPr>
          <p:spPr>
            <a:xfrm rot="15723236">
              <a:off x="2548021" y="3509851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526301" y="3560750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9" name="Группа выноска5"/>
          <p:cNvGrpSpPr/>
          <p:nvPr/>
        </p:nvGrpSpPr>
        <p:grpSpPr>
          <a:xfrm>
            <a:off x="2808401" y="3076003"/>
            <a:ext cx="528491" cy="400110"/>
            <a:chOff x="2808401" y="3076003"/>
            <a:chExt cx="528491" cy="400110"/>
          </a:xfrm>
        </p:grpSpPr>
        <p:sp>
          <p:nvSpPr>
            <p:cNvPr id="23" name="Выноска-облако 22"/>
            <p:cNvSpPr/>
            <p:nvPr/>
          </p:nvSpPr>
          <p:spPr>
            <a:xfrm rot="15723236">
              <a:off x="2937111" y="3006744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880406" y="3076003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8" name="Группа выноска4"/>
          <p:cNvGrpSpPr/>
          <p:nvPr/>
        </p:nvGrpSpPr>
        <p:grpSpPr>
          <a:xfrm>
            <a:off x="3214514" y="2639774"/>
            <a:ext cx="528491" cy="400110"/>
            <a:chOff x="3214514" y="2639774"/>
            <a:chExt cx="528491" cy="400110"/>
          </a:xfrm>
        </p:grpSpPr>
        <p:sp>
          <p:nvSpPr>
            <p:cNvPr id="24" name="Выноска-облако 23"/>
            <p:cNvSpPr/>
            <p:nvPr/>
          </p:nvSpPr>
          <p:spPr>
            <a:xfrm rot="15723236">
              <a:off x="3343224" y="2577797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314110" y="2639774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2676174" y="118308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107270" y="119497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р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521523" y="118599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935777" y="120457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г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379516" y="1191634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227088" y="166087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651618" y="1642319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е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074660" y="1642318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к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81588" y="1649308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948248" y="164232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75417" y="1649309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и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691445" y="1661427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б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07575" y="1660874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105697" y="164232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и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24141" y="1661426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б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213297" y="206075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е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371568" y="206548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807728" y="2069467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634955" y="2060758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я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33214" y="206075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375861" y="2467855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791958" y="2477538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р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618292" y="246313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1">
                    <a:lumMod val="75000"/>
                  </a:schemeClr>
                </a:solidFill>
              </a:rPr>
              <a:t>д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213297" y="248259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306673" y="117337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д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967011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537080" y="2958836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х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393376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з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828010" y="2971874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я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23592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й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638100" y="2961133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с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053364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460716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437004" y="3403934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135021" y="339543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к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540057" y="3395433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966698" y="3405045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385428" y="3412566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798892" y="3412566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е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221165" y="3403934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к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634955" y="3412299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061113" y="3395433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и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886046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pSp>
        <p:nvGrpSpPr>
          <p:cNvPr id="159" name="ответ6"/>
          <p:cNvGrpSpPr/>
          <p:nvPr/>
        </p:nvGrpSpPr>
        <p:grpSpPr>
          <a:xfrm>
            <a:off x="360246" y="3550100"/>
            <a:ext cx="6199362" cy="2835117"/>
            <a:chOff x="-153920" y="3439348"/>
            <a:chExt cx="6199362" cy="2835117"/>
          </a:xfrm>
        </p:grpSpPr>
        <p:sp>
          <p:nvSpPr>
            <p:cNvPr id="160" name="Прямоугольник 159"/>
            <p:cNvSpPr/>
            <p:nvPr/>
          </p:nvSpPr>
          <p:spPr>
            <a:xfrm>
              <a:off x="506790" y="4080340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161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0" y="3439348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" name="Прямоугольник 161"/>
            <p:cNvSpPr/>
            <p:nvPr/>
          </p:nvSpPr>
          <p:spPr>
            <a:xfrm>
              <a:off x="1084195" y="4458583"/>
              <a:ext cx="4539961" cy="18158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Группа лиц, объединённых</a:t>
              </a:r>
            </a:p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общей работой, учёбой,</a:t>
              </a:r>
            </a:p>
            <a:p>
              <a:pPr algn="ctr"/>
              <a:r>
                <a:rPr lang="ru-RU" sz="2800" b="1" dirty="0">
                  <a:ln/>
                  <a:solidFill>
                    <a:schemeClr val="accent1">
                      <a:lumMod val="50000"/>
                    </a:schemeClr>
                  </a:solidFill>
                </a:rPr>
                <a:t>о</a:t>
              </a:r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бщими интересами.</a:t>
              </a:r>
              <a:endParaRPr lang="ru-RU" sz="28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63" name="ответ5"/>
          <p:cNvGrpSpPr/>
          <p:nvPr/>
        </p:nvGrpSpPr>
        <p:grpSpPr>
          <a:xfrm>
            <a:off x="366629" y="3541725"/>
            <a:ext cx="6174583" cy="2774592"/>
            <a:chOff x="366031" y="3611601"/>
            <a:chExt cx="6174583" cy="2774592"/>
          </a:xfrm>
        </p:grpSpPr>
        <p:sp>
          <p:nvSpPr>
            <p:cNvPr id="164" name="Прямоугольник 163"/>
            <p:cNvSpPr/>
            <p:nvPr/>
          </p:nvSpPr>
          <p:spPr>
            <a:xfrm>
              <a:off x="1001962" y="4252593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165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31" y="3611601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6" name="Прямоугольник 165"/>
            <p:cNvSpPr/>
            <p:nvPr/>
          </p:nvSpPr>
          <p:spPr>
            <a:xfrm>
              <a:off x="1839547" y="5031957"/>
              <a:ext cx="388856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То же, что и экономика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67" name="ответ4"/>
          <p:cNvGrpSpPr/>
          <p:nvPr/>
        </p:nvGrpSpPr>
        <p:grpSpPr>
          <a:xfrm>
            <a:off x="365566" y="3529720"/>
            <a:ext cx="6199362" cy="2774592"/>
            <a:chOff x="345465" y="3604456"/>
            <a:chExt cx="6199362" cy="277459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1006175" y="4245448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169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65" y="3604456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" name="Прямоугольник 169"/>
            <p:cNvSpPr/>
            <p:nvPr/>
          </p:nvSpPr>
          <p:spPr>
            <a:xfrm>
              <a:off x="1670285" y="4475701"/>
              <a:ext cx="4543423" cy="18158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Крупный населённый пункт</a:t>
              </a:r>
            </a:p>
            <a:p>
              <a:pPr algn="ctr"/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 административный, </a:t>
              </a:r>
            </a:p>
            <a:p>
              <a:pPr algn="ctr"/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промышленный </a:t>
              </a:r>
            </a:p>
            <a:p>
              <a:pPr algn="ctr"/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и культурный центр 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71" name="ответ3"/>
          <p:cNvGrpSpPr/>
          <p:nvPr/>
        </p:nvGrpSpPr>
        <p:grpSpPr>
          <a:xfrm>
            <a:off x="360246" y="3530771"/>
            <a:ext cx="6213507" cy="2774675"/>
            <a:chOff x="-996655" y="4185027"/>
            <a:chExt cx="6213507" cy="2774675"/>
          </a:xfrm>
        </p:grpSpPr>
        <p:sp>
          <p:nvSpPr>
            <p:cNvPr id="172" name="Прямоугольник 171"/>
            <p:cNvSpPr/>
            <p:nvPr/>
          </p:nvSpPr>
          <p:spPr>
            <a:xfrm>
              <a:off x="-373587" y="4826102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173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6655" y="4185027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" name="Прямоугольник 173"/>
            <p:cNvSpPr/>
            <p:nvPr/>
          </p:nvSpPr>
          <p:spPr>
            <a:xfrm>
              <a:off x="-17080" y="5056272"/>
              <a:ext cx="5233932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Дорога в (саду, в парке)</a:t>
              </a:r>
            </a:p>
            <a:p>
              <a:pPr algn="ctr"/>
              <a:r>
                <a:rPr lang="ru-RU" sz="2800" b="1" dirty="0">
                  <a:ln/>
                  <a:solidFill>
                    <a:schemeClr val="accent1">
                      <a:lumMod val="50000"/>
                    </a:schemeClr>
                  </a:solidFill>
                </a:rPr>
                <a:t>с</a:t>
              </a:r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 рядами деревьев посаженных</a:t>
              </a:r>
            </a:p>
            <a:p>
              <a:pPr algn="ctr"/>
              <a:r>
                <a:rPr lang="ru-RU" sz="2800" b="1" dirty="0">
                  <a:ln/>
                  <a:solidFill>
                    <a:schemeClr val="accent1">
                      <a:lumMod val="50000"/>
                    </a:schemeClr>
                  </a:solidFill>
                </a:rPr>
                <a:t>п</a:t>
              </a:r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о обеим её сторонам.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75" name="ответ2"/>
          <p:cNvGrpSpPr/>
          <p:nvPr/>
        </p:nvGrpSpPr>
        <p:grpSpPr>
          <a:xfrm>
            <a:off x="362127" y="3535066"/>
            <a:ext cx="6199362" cy="2774592"/>
            <a:chOff x="298926" y="3571865"/>
            <a:chExt cx="6199362" cy="2774592"/>
          </a:xfrm>
        </p:grpSpPr>
        <p:sp>
          <p:nvSpPr>
            <p:cNvPr id="176" name="Прямоугольник 175"/>
            <p:cNvSpPr/>
            <p:nvPr/>
          </p:nvSpPr>
          <p:spPr>
            <a:xfrm>
              <a:off x="959636" y="4212857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177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26" y="3571865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8" name="Прямоугольник 177"/>
            <p:cNvSpPr/>
            <p:nvPr/>
          </p:nvSpPr>
          <p:spPr>
            <a:xfrm>
              <a:off x="1543333" y="4443110"/>
              <a:ext cx="4704237" cy="18158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Учреждение, собирающее и </a:t>
              </a:r>
            </a:p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хранящее книги для</a:t>
              </a:r>
            </a:p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общественного </a:t>
              </a:r>
            </a:p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пользования 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79" name="ответ1"/>
          <p:cNvGrpSpPr/>
          <p:nvPr/>
        </p:nvGrpSpPr>
        <p:grpSpPr>
          <a:xfrm>
            <a:off x="368407" y="3538049"/>
            <a:ext cx="6241688" cy="2774592"/>
            <a:chOff x="298926" y="3560795"/>
            <a:chExt cx="6241688" cy="2774592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959636" y="4201787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181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26" y="3560795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2" name="Прямоугольник 181"/>
            <p:cNvSpPr/>
            <p:nvPr/>
          </p:nvSpPr>
          <p:spPr>
            <a:xfrm>
              <a:off x="1224159" y="4367184"/>
              <a:ext cx="5316455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Полоса земли, предназначенная</a:t>
              </a:r>
            </a:p>
            <a:p>
              <a:pPr algn="ctr"/>
              <a:r>
                <a:rPr lang="ru-RU" sz="2800" b="1" dirty="0">
                  <a:ln/>
                  <a:solidFill>
                    <a:schemeClr val="accent1">
                      <a:lumMod val="50000"/>
                    </a:schemeClr>
                  </a:solidFill>
                </a:rPr>
                <a:t>д</a:t>
              </a:r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ля передвижения, </a:t>
              </a:r>
            </a:p>
            <a:p>
              <a:pPr algn="ctr"/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путь сообщения.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83" name="титул"/>
          <p:cNvGrpSpPr/>
          <p:nvPr/>
        </p:nvGrpSpPr>
        <p:grpSpPr>
          <a:xfrm>
            <a:off x="391219" y="3538049"/>
            <a:ext cx="6196064" cy="2821096"/>
            <a:chOff x="2918218" y="84070"/>
            <a:chExt cx="6128964" cy="2674638"/>
          </a:xfrm>
        </p:grpSpPr>
        <p:sp>
          <p:nvSpPr>
            <p:cNvPr id="184" name="Прямоугольник 183"/>
            <p:cNvSpPr/>
            <p:nvPr/>
          </p:nvSpPr>
          <p:spPr>
            <a:xfrm>
              <a:off x="3508530" y="625108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185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218" y="84070"/>
              <a:ext cx="1441590" cy="16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" name="Прямоугольник 185"/>
            <p:cNvSpPr/>
            <p:nvPr/>
          </p:nvSpPr>
          <p:spPr>
            <a:xfrm>
              <a:off x="4027854" y="1367404"/>
              <a:ext cx="425994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</a:t>
              </a:r>
              <a:r>
                <a:rPr lang="ru-RU" sz="36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СЛОВАРНЫЕ СЛОВА</a:t>
              </a:r>
              <a:endParaRPr lang="ru-RU" sz="36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100" name="Управляющая кнопка: далее 99">
            <a:hlinkClick r:id="" action="ppaction://hlinkshowjump?jump=nextslide" highlightClick="1"/>
          </p:cNvPr>
          <p:cNvSpPr/>
          <p:nvPr/>
        </p:nvSpPr>
        <p:spPr>
          <a:xfrm>
            <a:off x="8159931" y="6186200"/>
            <a:ext cx="618883" cy="360000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1" name="Управляющая кнопка: назад 100">
            <a:hlinkClick r:id="rId3" action="ppaction://hlinksldjump" highlightClick="1"/>
          </p:cNvPr>
          <p:cNvSpPr/>
          <p:nvPr/>
        </p:nvSpPr>
        <p:spPr>
          <a:xfrm>
            <a:off x="292919" y="6186200"/>
            <a:ext cx="620694" cy="36000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5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5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5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8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49" grpId="0"/>
      <p:bldP spid="63" grpId="0"/>
      <p:bldP spid="64" grpId="0"/>
      <p:bldP spid="80" grpId="0"/>
      <p:bldP spid="81" grpId="0"/>
      <p:bldP spid="84" grpId="0"/>
      <p:bldP spid="85" grpId="0"/>
      <p:bldP spid="86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106" grpId="0"/>
      <p:bldP spid="107" grpId="0"/>
      <p:bldP spid="108" grpId="0"/>
      <p:bldP spid="109" grpId="0"/>
      <p:bldP spid="119" grpId="0"/>
      <p:bldP spid="120" grpId="0"/>
      <p:bldP spid="122" grpId="0"/>
      <p:bldP spid="123" grpId="0"/>
      <p:bldP spid="124" grpId="0"/>
      <p:bldP spid="125" grpId="0"/>
      <p:bldP spid="126" grpId="0"/>
      <p:bldP spid="127" grpId="0"/>
      <p:bldP spid="1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78429"/>
              </p:ext>
            </p:extLst>
          </p:nvPr>
        </p:nvGraphicFramePr>
        <p:xfrm>
          <a:off x="2267065" y="1338282"/>
          <a:ext cx="4984728" cy="2632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  <a:gridCol w="415394"/>
              </a:tblGrid>
              <a:tr h="438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678"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3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8884" y="2477539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г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pSp>
        <p:nvGrpSpPr>
          <p:cNvPr id="4" name="Группа выноска1"/>
          <p:cNvGrpSpPr/>
          <p:nvPr/>
        </p:nvGrpSpPr>
        <p:grpSpPr>
          <a:xfrm>
            <a:off x="1580944" y="1344098"/>
            <a:ext cx="528491" cy="400110"/>
            <a:chOff x="1580944" y="1344098"/>
            <a:chExt cx="528491" cy="400110"/>
          </a:xfrm>
        </p:grpSpPr>
        <p:sp>
          <p:nvSpPr>
            <p:cNvPr id="5" name="Выноска-облако 4"/>
            <p:cNvSpPr/>
            <p:nvPr/>
          </p:nvSpPr>
          <p:spPr>
            <a:xfrm rot="15723236">
              <a:off x="1709654" y="1305522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63020" y="1344098"/>
              <a:ext cx="34064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" name="Группа выноска2"/>
          <p:cNvGrpSpPr/>
          <p:nvPr/>
        </p:nvGrpSpPr>
        <p:grpSpPr>
          <a:xfrm>
            <a:off x="1890600" y="1841301"/>
            <a:ext cx="528491" cy="400110"/>
            <a:chOff x="1890600" y="1841301"/>
            <a:chExt cx="528491" cy="400110"/>
          </a:xfrm>
        </p:grpSpPr>
        <p:sp>
          <p:nvSpPr>
            <p:cNvPr id="8" name="Выноска-облако 7"/>
            <p:cNvSpPr/>
            <p:nvPr/>
          </p:nvSpPr>
          <p:spPr>
            <a:xfrm rot="15723236">
              <a:off x="2019310" y="1777111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68380" y="1841301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Группа выноска3"/>
          <p:cNvGrpSpPr/>
          <p:nvPr/>
        </p:nvGrpSpPr>
        <p:grpSpPr>
          <a:xfrm>
            <a:off x="3214513" y="2209988"/>
            <a:ext cx="528491" cy="400110"/>
            <a:chOff x="3214513" y="2209988"/>
            <a:chExt cx="528491" cy="400110"/>
          </a:xfrm>
        </p:grpSpPr>
        <p:sp>
          <p:nvSpPr>
            <p:cNvPr id="11" name="Выноска-облако 10"/>
            <p:cNvSpPr/>
            <p:nvPr/>
          </p:nvSpPr>
          <p:spPr>
            <a:xfrm rot="15723236">
              <a:off x="3343223" y="2148849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21503" y="2209988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Группа выноска6"/>
          <p:cNvGrpSpPr/>
          <p:nvPr/>
        </p:nvGrpSpPr>
        <p:grpSpPr>
          <a:xfrm>
            <a:off x="2419311" y="3560750"/>
            <a:ext cx="528491" cy="400110"/>
            <a:chOff x="2419311" y="3560750"/>
            <a:chExt cx="528491" cy="400110"/>
          </a:xfrm>
        </p:grpSpPr>
        <p:sp>
          <p:nvSpPr>
            <p:cNvPr id="14" name="Выноска-облако 13"/>
            <p:cNvSpPr/>
            <p:nvPr/>
          </p:nvSpPr>
          <p:spPr>
            <a:xfrm rot="15723236">
              <a:off x="2548021" y="3509851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26301" y="3560750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Группа выноска5"/>
          <p:cNvGrpSpPr/>
          <p:nvPr/>
        </p:nvGrpSpPr>
        <p:grpSpPr>
          <a:xfrm>
            <a:off x="2808401" y="3076003"/>
            <a:ext cx="528491" cy="400110"/>
            <a:chOff x="2808401" y="3076003"/>
            <a:chExt cx="528491" cy="400110"/>
          </a:xfrm>
        </p:grpSpPr>
        <p:sp>
          <p:nvSpPr>
            <p:cNvPr id="17" name="Выноска-облако 16"/>
            <p:cNvSpPr/>
            <p:nvPr/>
          </p:nvSpPr>
          <p:spPr>
            <a:xfrm rot="15723236">
              <a:off x="2937111" y="3006744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80406" y="3076003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Группа выноска4"/>
          <p:cNvGrpSpPr/>
          <p:nvPr/>
        </p:nvGrpSpPr>
        <p:grpSpPr>
          <a:xfrm>
            <a:off x="3214514" y="2639774"/>
            <a:ext cx="528491" cy="400110"/>
            <a:chOff x="3214514" y="2639774"/>
            <a:chExt cx="528491" cy="400110"/>
          </a:xfrm>
        </p:grpSpPr>
        <p:sp>
          <p:nvSpPr>
            <p:cNvPr id="20" name="Выноска-облако 19"/>
            <p:cNvSpPr/>
            <p:nvPr/>
          </p:nvSpPr>
          <p:spPr>
            <a:xfrm rot="15723236">
              <a:off x="3343224" y="2577797"/>
              <a:ext cx="271071" cy="528491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14110" y="2639774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0" cap="none" spc="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ru-RU" sz="2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676174" y="118308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07270" y="119497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р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21523" y="118599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35777" y="120457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г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79516" y="1191634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27088" y="166087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51618" y="1642319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е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74660" y="1642318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к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81588" y="1649308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48248" y="164232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75417" y="1649309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и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91445" y="1661427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б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07575" y="1660874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05697" y="164232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и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24141" y="1661426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б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3297" y="206075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е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71568" y="206548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07728" y="2069467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34955" y="2060758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я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33214" y="206075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а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75861" y="2467855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91958" y="2477538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р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618292" y="246313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1">
                    <a:lumMod val="75000"/>
                  </a:schemeClr>
                </a:solidFill>
              </a:rPr>
              <a:t>д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13297" y="2482590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06673" y="117337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д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67011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37080" y="2958836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х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393376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з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828010" y="2971874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я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23592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й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38100" y="2961133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с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53364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60716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37004" y="3403934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в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135021" y="3395433"/>
            <a:ext cx="3542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к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540057" y="3395433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966698" y="3405045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85428" y="3412566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л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98892" y="3412566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е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221165" y="3403934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к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34955" y="3412299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т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61113" y="3395433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и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886046" y="2969627"/>
            <a:ext cx="326510" cy="6540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о</a:t>
            </a:r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grpSp>
        <p:nvGrpSpPr>
          <p:cNvPr id="65" name="ответ3"/>
          <p:cNvGrpSpPr/>
          <p:nvPr/>
        </p:nvGrpSpPr>
        <p:grpSpPr>
          <a:xfrm>
            <a:off x="759813" y="3626783"/>
            <a:ext cx="6213507" cy="2774675"/>
            <a:chOff x="-996655" y="4185027"/>
            <a:chExt cx="6213507" cy="2774675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-373587" y="4826102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67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6655" y="4185027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Прямоугольник 67"/>
            <p:cNvSpPr/>
            <p:nvPr/>
          </p:nvSpPr>
          <p:spPr>
            <a:xfrm>
              <a:off x="-17080" y="5056272"/>
              <a:ext cx="5233932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Дорога в (саду, в парке)</a:t>
              </a:r>
            </a:p>
            <a:p>
              <a:pPr algn="ctr"/>
              <a:r>
                <a:rPr lang="ru-RU" sz="2800" b="1" dirty="0">
                  <a:ln/>
                  <a:solidFill>
                    <a:schemeClr val="accent1">
                      <a:lumMod val="50000"/>
                    </a:schemeClr>
                  </a:solidFill>
                </a:rPr>
                <a:t>с</a:t>
              </a:r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 рядами деревьев посаженных</a:t>
              </a:r>
            </a:p>
            <a:p>
              <a:pPr algn="ctr"/>
              <a:r>
                <a:rPr lang="ru-RU" sz="2800" b="1" dirty="0">
                  <a:ln/>
                  <a:solidFill>
                    <a:schemeClr val="accent1">
                      <a:lumMod val="50000"/>
                    </a:schemeClr>
                  </a:solidFill>
                </a:rPr>
                <a:t>п</a:t>
              </a:r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о обеим её сторонам.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85" name="ответ1"/>
          <p:cNvGrpSpPr/>
          <p:nvPr/>
        </p:nvGrpSpPr>
        <p:grpSpPr>
          <a:xfrm>
            <a:off x="770466" y="3647815"/>
            <a:ext cx="6241688" cy="2774592"/>
            <a:chOff x="298926" y="3560795"/>
            <a:chExt cx="6241688" cy="2774592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959636" y="4201787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87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26" y="3560795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Прямоугольник 87"/>
            <p:cNvSpPr/>
            <p:nvPr/>
          </p:nvSpPr>
          <p:spPr>
            <a:xfrm>
              <a:off x="1224159" y="4367184"/>
              <a:ext cx="5316455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Полоса земли, предназначенная</a:t>
              </a:r>
            </a:p>
            <a:p>
              <a:pPr algn="ctr"/>
              <a:r>
                <a:rPr lang="ru-RU" sz="2800" b="1" dirty="0">
                  <a:ln/>
                  <a:solidFill>
                    <a:schemeClr val="accent1">
                      <a:lumMod val="50000"/>
                    </a:schemeClr>
                  </a:solidFill>
                </a:rPr>
                <a:t>д</a:t>
              </a:r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ля передвижения, </a:t>
              </a:r>
            </a:p>
            <a:p>
              <a:pPr algn="ctr"/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путь сообщения.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89" name="ответ6"/>
          <p:cNvGrpSpPr/>
          <p:nvPr/>
        </p:nvGrpSpPr>
        <p:grpSpPr>
          <a:xfrm>
            <a:off x="796773" y="3668185"/>
            <a:ext cx="6199362" cy="2835117"/>
            <a:chOff x="-153920" y="3439348"/>
            <a:chExt cx="6199362" cy="2835117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506790" y="4080340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91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920" y="3439348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Прямоугольник 91"/>
            <p:cNvSpPr/>
            <p:nvPr/>
          </p:nvSpPr>
          <p:spPr>
            <a:xfrm>
              <a:off x="1084195" y="4458583"/>
              <a:ext cx="4539961" cy="18158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Группа лиц, объединённых</a:t>
              </a:r>
            </a:p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общей работой, учёбой,</a:t>
              </a:r>
            </a:p>
            <a:p>
              <a:pPr algn="ctr"/>
              <a:r>
                <a:rPr lang="ru-RU" sz="2800" b="1" dirty="0">
                  <a:ln/>
                  <a:solidFill>
                    <a:schemeClr val="accent1">
                      <a:lumMod val="50000"/>
                    </a:schemeClr>
                  </a:solidFill>
                </a:rPr>
                <a:t>о</a:t>
              </a:r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бщими интересами.</a:t>
              </a:r>
              <a:endParaRPr lang="ru-RU" sz="28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01" name="ответ4"/>
          <p:cNvGrpSpPr/>
          <p:nvPr/>
        </p:nvGrpSpPr>
        <p:grpSpPr>
          <a:xfrm>
            <a:off x="776072" y="3630442"/>
            <a:ext cx="6199362" cy="2774592"/>
            <a:chOff x="345465" y="3604456"/>
            <a:chExt cx="6199362" cy="2774592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1006175" y="4245448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103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65" y="3604456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Прямоугольник 103"/>
            <p:cNvSpPr/>
            <p:nvPr/>
          </p:nvSpPr>
          <p:spPr>
            <a:xfrm>
              <a:off x="1670285" y="4475701"/>
              <a:ext cx="4543423" cy="18158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Крупный населённый пункт</a:t>
              </a:r>
            </a:p>
            <a:p>
              <a:pPr algn="ctr"/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 административный, </a:t>
              </a:r>
            </a:p>
            <a:p>
              <a:pPr algn="ctr"/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промышленный </a:t>
              </a:r>
            </a:p>
            <a:p>
              <a:pPr algn="ctr"/>
              <a:r>
                <a:rPr lang="ru-RU" sz="2800" b="1" dirty="0" smtClean="0">
                  <a:ln/>
                  <a:solidFill>
                    <a:schemeClr val="accent1">
                      <a:lumMod val="50000"/>
                    </a:schemeClr>
                  </a:solidFill>
                </a:rPr>
                <a:t>и культурный центр 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05" name="ответ5"/>
          <p:cNvGrpSpPr/>
          <p:nvPr/>
        </p:nvGrpSpPr>
        <p:grpSpPr>
          <a:xfrm>
            <a:off x="763775" y="3672008"/>
            <a:ext cx="6174583" cy="2774592"/>
            <a:chOff x="366031" y="3611601"/>
            <a:chExt cx="6174583" cy="2774592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1001962" y="4252593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107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31" y="3611601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Прямоугольник 107"/>
            <p:cNvSpPr/>
            <p:nvPr/>
          </p:nvSpPr>
          <p:spPr>
            <a:xfrm>
              <a:off x="1839547" y="5031957"/>
              <a:ext cx="388856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То же, что и экономика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13" name="ответ2"/>
          <p:cNvGrpSpPr/>
          <p:nvPr/>
        </p:nvGrpSpPr>
        <p:grpSpPr>
          <a:xfrm>
            <a:off x="751255" y="3638732"/>
            <a:ext cx="6199362" cy="2774592"/>
            <a:chOff x="298926" y="3571865"/>
            <a:chExt cx="6199362" cy="2774592"/>
          </a:xfrm>
        </p:grpSpPr>
        <p:sp>
          <p:nvSpPr>
            <p:cNvPr id="114" name="Прямоугольник 113"/>
            <p:cNvSpPr/>
            <p:nvPr/>
          </p:nvSpPr>
          <p:spPr>
            <a:xfrm>
              <a:off x="959636" y="4212857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115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26" y="3571865"/>
              <a:ext cx="1498295" cy="170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Прямоугольник 115"/>
            <p:cNvSpPr/>
            <p:nvPr/>
          </p:nvSpPr>
          <p:spPr>
            <a:xfrm>
              <a:off x="1543333" y="4443110"/>
              <a:ext cx="4704237" cy="18158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Учреждение, собирающее и </a:t>
              </a:r>
            </a:p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хранящее книги для</a:t>
              </a:r>
            </a:p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общественного </a:t>
              </a:r>
            </a:p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пользования </a:t>
              </a:r>
              <a:endParaRPr lang="ru-RU" sz="28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grpSp>
        <p:nvGrpSpPr>
          <p:cNvPr id="117" name="титул"/>
          <p:cNvGrpSpPr/>
          <p:nvPr/>
        </p:nvGrpSpPr>
        <p:grpSpPr>
          <a:xfrm>
            <a:off x="796773" y="3637691"/>
            <a:ext cx="6196064" cy="2821096"/>
            <a:chOff x="2918218" y="84070"/>
            <a:chExt cx="6128964" cy="2674638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3508530" y="625108"/>
              <a:ext cx="5538652" cy="2133600"/>
            </a:xfrm>
            <a:prstGeom prst="rect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/>
            </a:p>
          </p:txBody>
        </p:sp>
        <p:pic>
          <p:nvPicPr>
            <p:cNvPr id="119" name="Picture 8" descr="http://clipart.coolclips.com/480/vectors/tf05181/CoolClips_vc01493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218" y="84070"/>
              <a:ext cx="1441590" cy="1639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Прямоугольник 119"/>
            <p:cNvSpPr/>
            <p:nvPr/>
          </p:nvSpPr>
          <p:spPr>
            <a:xfrm>
              <a:off x="4027854" y="1367404"/>
              <a:ext cx="425994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 </a:t>
              </a:r>
              <a:r>
                <a:rPr lang="ru-RU" sz="3600" b="1" cap="none" spc="0" dirty="0" smtClean="0">
                  <a:ln/>
                  <a:solidFill>
                    <a:schemeClr val="accent1">
                      <a:lumMod val="50000"/>
                    </a:schemeClr>
                  </a:solidFill>
                  <a:effectLst/>
                </a:rPr>
                <a:t>СЛОВАРНЫЕ СЛОВА</a:t>
              </a:r>
              <a:endParaRPr lang="ru-RU" sz="36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</a:endParaRPr>
            </a:p>
          </p:txBody>
        </p:sp>
      </p:grpSp>
      <p:sp>
        <p:nvSpPr>
          <p:cNvPr id="121" name="Управляющая кнопка: далее 120">
            <a:hlinkClick r:id="" action="ppaction://hlinkshowjump?jump=nextslide" highlightClick="1"/>
          </p:cNvPr>
          <p:cNvSpPr/>
          <p:nvPr/>
        </p:nvSpPr>
        <p:spPr>
          <a:xfrm>
            <a:off x="8159931" y="6186200"/>
            <a:ext cx="618883" cy="360000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2" name="Управляющая кнопка: назад 121">
            <a:hlinkClick r:id="rId4" action="ppaction://hlinksldjump" highlightClick="1"/>
          </p:cNvPr>
          <p:cNvSpPr/>
          <p:nvPr/>
        </p:nvSpPr>
        <p:spPr>
          <a:xfrm>
            <a:off x="292919" y="6186200"/>
            <a:ext cx="620694" cy="36000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5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5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5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5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5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75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645" y="557753"/>
            <a:ext cx="4807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Информационные источники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161" y="1455731"/>
            <a:ext cx="209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1: </a:t>
            </a:r>
            <a:r>
              <a:rPr lang="ru-RU" dirty="0" smtClean="0">
                <a:solidFill>
                  <a:srgbClr val="00B0F0"/>
                </a:solidFill>
              </a:rPr>
              <a:t>фон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462" y="1863897"/>
            <a:ext cx="277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Слайды 2-15</a:t>
            </a:r>
            <a:r>
              <a:rPr lang="ru-RU" dirty="0" smtClean="0">
                <a:solidFill>
                  <a:srgbClr val="00B0F0"/>
                </a:solidFill>
              </a:rPr>
              <a:t>: фон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160" y="2782263"/>
            <a:ext cx="27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10: </a:t>
            </a:r>
            <a:r>
              <a:rPr lang="ru-RU" dirty="0" smtClean="0">
                <a:solidFill>
                  <a:srgbClr val="00B0F0"/>
                </a:solidFill>
              </a:rPr>
              <a:t>картинка Крош2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160" y="2344682"/>
            <a:ext cx="267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9: </a:t>
            </a:r>
            <a:r>
              <a:rPr lang="ru-RU" dirty="0" smtClean="0">
                <a:solidFill>
                  <a:srgbClr val="00B0F0"/>
                </a:solidFill>
              </a:rPr>
              <a:t>картинка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Крош1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160" y="3151595"/>
            <a:ext cx="3135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12: </a:t>
            </a:r>
            <a:r>
              <a:rPr lang="ru-RU" dirty="0" smtClean="0">
                <a:solidFill>
                  <a:srgbClr val="00B0F0"/>
                </a:solidFill>
              </a:rPr>
              <a:t>картинка «крестик»</a:t>
            </a:r>
          </a:p>
          <a:p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                  картинка «галочка»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360" y="3932074"/>
            <a:ext cx="293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13: </a:t>
            </a:r>
            <a:r>
              <a:rPr lang="ru-RU" dirty="0" smtClean="0">
                <a:solidFill>
                  <a:srgbClr val="00B0F0"/>
                </a:solidFill>
              </a:rPr>
              <a:t>картинка собаки,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0878" y="3929635"/>
            <a:ext cx="179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к</a:t>
            </a:r>
            <a:r>
              <a:rPr lang="ru-RU" dirty="0" smtClean="0">
                <a:solidFill>
                  <a:srgbClr val="00B0F0"/>
                </a:solidFill>
              </a:rPr>
              <a:t>артинка заяц 1,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6624" y="4361042"/>
            <a:ext cx="177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к</a:t>
            </a:r>
            <a:r>
              <a:rPr lang="ru-RU" dirty="0" smtClean="0">
                <a:solidFill>
                  <a:srgbClr val="00B0F0"/>
                </a:solidFill>
              </a:rPr>
              <a:t>артинка листья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360" y="4346960"/>
            <a:ext cx="19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14: </a:t>
            </a:r>
            <a:r>
              <a:rPr lang="ru-RU" dirty="0" smtClean="0">
                <a:solidFill>
                  <a:srgbClr val="00B0F0"/>
                </a:solidFill>
              </a:rPr>
              <a:t>ребус 1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5045" y="4691248"/>
            <a:ext cx="91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р</a:t>
            </a:r>
            <a:r>
              <a:rPr lang="ru-RU" dirty="0" smtClean="0">
                <a:solidFill>
                  <a:srgbClr val="00B0F0"/>
                </a:solidFill>
              </a:rPr>
              <a:t>ебус 2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6666" y="5035442"/>
            <a:ext cx="91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р</a:t>
            </a:r>
            <a:r>
              <a:rPr lang="ru-RU" dirty="0" smtClean="0">
                <a:solidFill>
                  <a:srgbClr val="00B0F0"/>
                </a:solidFill>
              </a:rPr>
              <a:t>ебус 3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5045" y="5450328"/>
            <a:ext cx="91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р</a:t>
            </a:r>
            <a:r>
              <a:rPr lang="ru-RU" dirty="0" smtClean="0">
                <a:solidFill>
                  <a:srgbClr val="00B0F0"/>
                </a:solidFill>
              </a:rPr>
              <a:t>ебус 4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4" name="Прямоугольник 23">
            <a:hlinkClick r:id="rId3"/>
          </p:cNvPr>
          <p:cNvSpPr/>
          <p:nvPr/>
        </p:nvSpPr>
        <p:spPr>
          <a:xfrm>
            <a:off x="662160" y="1416897"/>
            <a:ext cx="1738140" cy="369332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3"/>
          </p:cNvPr>
          <p:cNvSpPr/>
          <p:nvPr/>
        </p:nvSpPr>
        <p:spPr>
          <a:xfrm>
            <a:off x="662160" y="1914914"/>
            <a:ext cx="1997623" cy="31566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4"/>
          </p:cNvPr>
          <p:cNvSpPr/>
          <p:nvPr/>
        </p:nvSpPr>
        <p:spPr>
          <a:xfrm>
            <a:off x="738360" y="2344682"/>
            <a:ext cx="2594339" cy="369332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hlinkClick r:id="rId5"/>
          </p:cNvPr>
          <p:cNvSpPr/>
          <p:nvPr/>
        </p:nvSpPr>
        <p:spPr>
          <a:xfrm>
            <a:off x="738360" y="2832445"/>
            <a:ext cx="2872518" cy="306581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6"/>
          </p:cNvPr>
          <p:cNvSpPr/>
          <p:nvPr/>
        </p:nvSpPr>
        <p:spPr>
          <a:xfrm>
            <a:off x="738360" y="3219844"/>
            <a:ext cx="3214515" cy="27594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7"/>
          </p:cNvPr>
          <p:cNvSpPr/>
          <p:nvPr/>
        </p:nvSpPr>
        <p:spPr>
          <a:xfrm>
            <a:off x="1699071" y="3537701"/>
            <a:ext cx="2098499" cy="23118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8"/>
          </p:cNvPr>
          <p:cNvSpPr/>
          <p:nvPr/>
        </p:nvSpPr>
        <p:spPr>
          <a:xfrm>
            <a:off x="1745045" y="4027810"/>
            <a:ext cx="1798255" cy="22898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hlinkClick r:id="rId9"/>
          </p:cNvPr>
          <p:cNvSpPr/>
          <p:nvPr/>
        </p:nvSpPr>
        <p:spPr>
          <a:xfrm>
            <a:off x="3598369" y="4019527"/>
            <a:ext cx="1798255" cy="22898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hlinkClick r:id="rId10"/>
          </p:cNvPr>
          <p:cNvSpPr/>
          <p:nvPr/>
        </p:nvSpPr>
        <p:spPr>
          <a:xfrm>
            <a:off x="5384726" y="4447366"/>
            <a:ext cx="1798255" cy="22898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hlinkClick r:id="rId11"/>
          </p:cNvPr>
          <p:cNvSpPr/>
          <p:nvPr/>
        </p:nvSpPr>
        <p:spPr>
          <a:xfrm>
            <a:off x="1735928" y="4398402"/>
            <a:ext cx="1798255" cy="22898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hlinkClick r:id="rId12"/>
          </p:cNvPr>
          <p:cNvSpPr/>
          <p:nvPr/>
        </p:nvSpPr>
        <p:spPr>
          <a:xfrm>
            <a:off x="1660971" y="4786070"/>
            <a:ext cx="1798255" cy="22898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rId13"/>
          </p:cNvPr>
          <p:cNvSpPr/>
          <p:nvPr/>
        </p:nvSpPr>
        <p:spPr>
          <a:xfrm>
            <a:off x="1487242" y="5118185"/>
            <a:ext cx="1798255" cy="22898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hlinkClick r:id="rId14"/>
          </p:cNvPr>
          <p:cNvSpPr/>
          <p:nvPr/>
        </p:nvSpPr>
        <p:spPr>
          <a:xfrm>
            <a:off x="1330737" y="5541377"/>
            <a:ext cx="1798255" cy="22898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412142" y="3927196"/>
            <a:ext cx="1796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картинка заяц </a:t>
            </a:r>
            <a:r>
              <a:rPr lang="ru-RU" dirty="0" smtClean="0">
                <a:solidFill>
                  <a:srgbClr val="00B0F0"/>
                </a:solidFill>
              </a:rPr>
              <a:t>2,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0" name="Прямоугольник 39">
            <a:hlinkClick r:id="rId15"/>
          </p:cNvPr>
          <p:cNvSpPr/>
          <p:nvPr/>
        </p:nvSpPr>
        <p:spPr>
          <a:xfrm>
            <a:off x="5407780" y="4019527"/>
            <a:ext cx="1984693" cy="22898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74887" y="5749062"/>
            <a:ext cx="325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 15,16: </a:t>
            </a:r>
            <a:r>
              <a:rPr lang="ru-RU" dirty="0" smtClean="0">
                <a:solidFill>
                  <a:srgbClr val="00B0F0"/>
                </a:solidFill>
              </a:rPr>
              <a:t>картинка «книги»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0857" y="5817580"/>
            <a:ext cx="3082018" cy="264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16"/>
          </p:cNvPr>
          <p:cNvSpPr/>
          <p:nvPr/>
        </p:nvSpPr>
        <p:spPr>
          <a:xfrm>
            <a:off x="786453" y="5829202"/>
            <a:ext cx="3250826" cy="369332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7791" y="444625"/>
            <a:ext cx="2934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содержание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688447363"/>
              </p:ext>
            </p:extLst>
          </p:nvPr>
        </p:nvGraphicFramePr>
        <p:xfrm>
          <a:off x="1552074" y="1384664"/>
          <a:ext cx="5418221" cy="4075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40185" y="15887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23889" y="21473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3134" y="2822480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7096" y="34609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4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2370800" y="2238345"/>
            <a:ext cx="4649638" cy="42269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3324497" y="3731576"/>
            <a:ext cx="4425351" cy="40544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08" y="3597215"/>
            <a:ext cx="4364966" cy="388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2554504" y="2946785"/>
            <a:ext cx="4408098" cy="38818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2410460" y="3555122"/>
            <a:ext cx="4528868" cy="4313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1246" y="41163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5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>
            <a:hlinkClick r:id="rId10" action="ppaction://hlinksldjump"/>
          </p:cNvPr>
          <p:cNvSpPr/>
          <p:nvPr/>
        </p:nvSpPr>
        <p:spPr>
          <a:xfrm>
            <a:off x="2107593" y="4774112"/>
            <a:ext cx="4558077" cy="523220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1" action="ppaction://hlinksldjump"/>
          </p:cNvPr>
          <p:cNvSpPr/>
          <p:nvPr/>
        </p:nvSpPr>
        <p:spPr>
          <a:xfrm>
            <a:off x="2386014" y="1540835"/>
            <a:ext cx="4518212" cy="497541"/>
          </a:xfrm>
          <a:prstGeom prst="rect">
            <a:avLst/>
          </a:prstGeom>
          <a:solidFill>
            <a:srgbClr val="5B9BD5">
              <a:alpha val="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675644" y="47741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6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hlinkClick r:id="rId12" action="ppaction://hlinksldjump"/>
          </p:cNvPr>
          <p:cNvSpPr/>
          <p:nvPr/>
        </p:nvSpPr>
        <p:spPr>
          <a:xfrm>
            <a:off x="2484408" y="4137017"/>
            <a:ext cx="4364966" cy="502569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0987" y="577687"/>
            <a:ext cx="3636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Имя существительное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5975" y="1354105"/>
            <a:ext cx="2411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68" indent="-257168">
              <a:buAutoNum type="arabicPeriod"/>
            </a:pPr>
            <a:r>
              <a:rPr lang="ru-RU" sz="2800" dirty="0"/>
              <a:t>Обозначает 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8841" y="1877325"/>
            <a:ext cx="4572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кто</a:t>
            </a:r>
            <a:r>
              <a:rPr lang="ru-RU" sz="2800" dirty="0"/>
              <a:t>? – одушевленное сущ.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что</a:t>
            </a:r>
            <a:r>
              <a:rPr lang="ru-RU" sz="2800" dirty="0"/>
              <a:t>? – неодушевленное сущ.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016" y="3092792"/>
            <a:ext cx="3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мужского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женского   </a:t>
            </a:r>
            <a:r>
              <a:rPr lang="ru-RU" sz="2800" b="1" dirty="0" smtClean="0">
                <a:solidFill>
                  <a:srgbClr val="C00000"/>
                </a:solidFill>
              </a:rPr>
              <a:t>РОДА</a:t>
            </a:r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среднего   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456642" y="3418262"/>
            <a:ext cx="217580" cy="86712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TextBox 7"/>
          <p:cNvSpPr txBox="1"/>
          <p:nvPr/>
        </p:nvSpPr>
        <p:spPr>
          <a:xfrm>
            <a:off x="5502080" y="3349303"/>
            <a:ext cx="268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Изменяется по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705902" y="3718201"/>
            <a:ext cx="4273172" cy="954107"/>
            <a:chOff x="4705902" y="3718201"/>
            <a:chExt cx="4273172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4705902" y="3933645"/>
              <a:ext cx="1572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</a:rPr>
                <a:t>ЧИСЛАМ</a:t>
              </a:r>
              <a:endParaRPr lang="ru-RU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8965" y="3718201"/>
              <a:ext cx="26201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</a:rPr>
                <a:t>единственное                                                     множественное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05902" y="4616069"/>
            <a:ext cx="1875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ПАДЕЖАМ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9016" y="5236820"/>
            <a:ext cx="27651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подлежащим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дополнением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обстоятельством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2912" y="5369883"/>
            <a:ext cx="4824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3. В предложении может быть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45664" y="1327390"/>
            <a:ext cx="149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предме</a:t>
            </a:r>
            <a:r>
              <a:rPr lang="ru-RU" sz="2800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912" y="3358289"/>
            <a:ext cx="163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2. Бывает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440" y="2086420"/>
            <a:ext cx="341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Отвечает на вопросы</a:t>
            </a:r>
            <a:endParaRPr lang="ru-RU" sz="2800" dirty="0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59931" y="6186200"/>
            <a:ext cx="618883" cy="360000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78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268" y="560574"/>
            <a:ext cx="7364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Укажи утверждение с которым ты не согласен.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296" y="1385281"/>
            <a:ext cx="530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1. В русском языке пять падежей.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4627" y="1795851"/>
            <a:ext cx="7517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Имена существительные в именительном падеже в предложении являются подлежащим.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4627" y="2637308"/>
            <a:ext cx="7357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 Все имена существительные изменяются по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адежам.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7010" y="3722912"/>
            <a:ext cx="8091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Укажи имя существительное которое употребляется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только во множественном числе.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5507" y="4884421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магниты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1016" y="5388363"/>
            <a:ext cx="1275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обручи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86295" y="4906187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санки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044430" y="5407641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фонари</a:t>
            </a:r>
            <a:endParaRPr lang="ru-RU" sz="2800" dirty="0"/>
          </a:p>
        </p:txBody>
      </p:sp>
      <p:sp>
        <p:nvSpPr>
          <p:cNvPr id="17" name="Управляющая кнопка: назад 16">
            <a:hlinkClick r:id="rId2" action="ppaction://hlinksldjump" highlightClick="1"/>
          </p:cNvPr>
          <p:cNvSpPr/>
          <p:nvPr/>
        </p:nvSpPr>
        <p:spPr>
          <a:xfrm>
            <a:off x="557493" y="6138575"/>
            <a:ext cx="620694" cy="36000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8792" y="550234"/>
            <a:ext cx="343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Имя прилагательное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917" y="1376867"/>
            <a:ext cx="208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1. Обозначает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5419" y="1393550"/>
            <a:ext cx="2598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признак предмета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424" y="1868610"/>
            <a:ext cx="310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Отвечает на вопросы: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35419" y="1914776"/>
            <a:ext cx="3920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какой? какая? какое? какие?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917" y="3021276"/>
            <a:ext cx="250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2. Изменяется по: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9784" y="3635835"/>
            <a:ext cx="2696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РОДАМ</a:t>
            </a:r>
            <a:r>
              <a:rPr lang="ru-RU" sz="2400" dirty="0">
                <a:solidFill>
                  <a:srgbClr val="FF0000"/>
                </a:solidFill>
              </a:rPr>
              <a:t>    мужской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                 женский 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                 средний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1355" y="3509266"/>
            <a:ext cx="3637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ЧИСЛАМ</a:t>
            </a:r>
            <a:r>
              <a:rPr lang="ru-RU" sz="2400" dirty="0"/>
              <a:t>  </a:t>
            </a:r>
            <a:r>
              <a:rPr lang="ru-RU" sz="2400" dirty="0">
                <a:solidFill>
                  <a:srgbClr val="FF0000"/>
                </a:solidFill>
              </a:rPr>
              <a:t>единственное</a:t>
            </a:r>
          </a:p>
          <a:p>
            <a:r>
              <a:rPr lang="ru-RU" sz="2400" dirty="0">
                <a:solidFill>
                  <a:srgbClr val="FF0000"/>
                </a:solidFill>
              </a:rPr>
              <a:t>                   множественное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6244" y="4473619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ПАДЕЖАМ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967" y="5442051"/>
            <a:ext cx="381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3. В предложении является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9017" y="5444667"/>
            <a:ext cx="2139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определением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7870" y="3638546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129142" y="3479487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2.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60615" y="4453032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3.</a:t>
            </a:r>
            <a:endParaRPr lang="ru-RU" sz="2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87276" y="1515665"/>
            <a:ext cx="2428554" cy="279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87276" y="2013510"/>
            <a:ext cx="3816846" cy="2905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44203" y="3599607"/>
            <a:ext cx="2545134" cy="1225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11013" y="3479487"/>
            <a:ext cx="3433724" cy="860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10197" y="4453033"/>
            <a:ext cx="1717678" cy="580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08333" y="5527954"/>
            <a:ext cx="2123393" cy="315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7981008" y="6186200"/>
            <a:ext cx="618883" cy="360000"/>
          </a:xfrm>
          <a:prstGeom prst="actionButtonForwardNext">
            <a:avLst/>
          </a:prstGeom>
          <a:ln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096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019" y="1420352"/>
            <a:ext cx="4924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Укажи имена прилагательные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" y="2168069"/>
            <a:ext cx="554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1)  цапля, асфальт, стена, вертолёт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250" y="3008080"/>
            <a:ext cx="700262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2) золотой, стрелковая, стержень, шелестит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" y="3806692"/>
            <a:ext cx="578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3) белый, железная, яичная, тёплое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476250" y="4615522"/>
            <a:ext cx="690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4) отличница, чёрный, прискакал, выросла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8071" y="426414"/>
            <a:ext cx="25972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овторим</a:t>
            </a:r>
            <a:endParaRPr lang="ru-RU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556375" y="2247152"/>
            <a:ext cx="5468061" cy="4441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506019" y="3039291"/>
            <a:ext cx="6939810" cy="43542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506019" y="3857897"/>
            <a:ext cx="5668358" cy="4005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556375" y="4605304"/>
            <a:ext cx="6767534" cy="4892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59931" y="6186200"/>
            <a:ext cx="618883" cy="360000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018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356" y="447313"/>
            <a:ext cx="25972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Повторим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987" y="1362075"/>
            <a:ext cx="5905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Укажи, как определить падеж имён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рилагательных.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514350" y="2564408"/>
            <a:ext cx="5904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1) по первому слову в предложении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" y="3363401"/>
            <a:ext cx="469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2) по глаголу в предложении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" y="4147711"/>
            <a:ext cx="6372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3) по падежу имени существительного,</a:t>
            </a: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    с которым оно связано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5362908"/>
            <a:ext cx="6997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4) Задать вопрос к имени прилагательному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59931" y="6186200"/>
            <a:ext cx="618883" cy="360000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5B9BD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913613" y="2577737"/>
            <a:ext cx="5461061" cy="478972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913613" y="3466011"/>
            <a:ext cx="4511827" cy="357052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913613" y="4249783"/>
            <a:ext cx="5905198" cy="76635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913613" y="5408023"/>
            <a:ext cx="6506090" cy="444137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2778" y="383098"/>
            <a:ext cx="25972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Повторим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076" y="1409700"/>
            <a:ext cx="6648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Укажи, какой признак отсутствует у имен прилагательных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493" y="3441927"/>
            <a:ext cx="1546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) время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899" y="2620968"/>
            <a:ext cx="1145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) род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899" y="4213438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3) число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899" y="5028759"/>
            <a:ext cx="157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4) падеж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700367" y="2620968"/>
            <a:ext cx="1260444" cy="523220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557493" y="3445217"/>
            <a:ext cx="1468672" cy="461554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574475" y="4257248"/>
            <a:ext cx="1652330" cy="584985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611899" y="5060447"/>
            <a:ext cx="1706736" cy="523220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Управляющая кнопка: назад 14">
            <a:hlinkClick r:id="rId4" action="ppaction://hlinksldjump" highlightClick="1"/>
          </p:cNvPr>
          <p:cNvSpPr/>
          <p:nvPr/>
        </p:nvSpPr>
        <p:spPr>
          <a:xfrm>
            <a:off x="557493" y="6138575"/>
            <a:ext cx="620694" cy="360000"/>
          </a:xfrm>
          <a:prstGeom prst="actionButtonBackPrevious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6357" y="1870055"/>
            <a:ext cx="55863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Неверный ответ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664" y="4308406"/>
            <a:ext cx="5804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Попробуй ещё раз</a:t>
            </a:r>
            <a:endParaRPr lang="ru-RU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27" y="386407"/>
            <a:ext cx="2362967" cy="4128988"/>
          </a:xfrm>
          <a:prstGeom prst="rect">
            <a:avLst/>
          </a:prstGeom>
        </p:spPr>
      </p:pic>
      <p:sp>
        <p:nvSpPr>
          <p:cNvPr id="14" name="Стрелка влево 13">
            <a:hlinkClick r:id="" action="ppaction://hlinkshowjump?jump=lastslideviewed"/>
          </p:cNvPr>
          <p:cNvSpPr/>
          <p:nvPr/>
        </p:nvSpPr>
        <p:spPr>
          <a:xfrm>
            <a:off x="3222171" y="5735325"/>
            <a:ext cx="1558834" cy="61322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назад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6b696dd43ca66a243c374bffe290b8959bebc3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2263</TotalTime>
  <Words>891</Words>
  <Application>Microsoft Office PowerPoint</Application>
  <PresentationFormat>Экран (4:3)</PresentationFormat>
  <Paragraphs>292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Admin</cp:lastModifiedBy>
  <cp:revision>219</cp:revision>
  <dcterms:created xsi:type="dcterms:W3CDTF">2016-10-24T13:31:15Z</dcterms:created>
  <dcterms:modified xsi:type="dcterms:W3CDTF">2020-05-16T14:00:19Z</dcterms:modified>
</cp:coreProperties>
</file>