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54"/>
  </p:notesMasterIdLst>
  <p:sldIdLst>
    <p:sldId id="257" r:id="rId2"/>
    <p:sldId id="281" r:id="rId3"/>
    <p:sldId id="28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301" r:id="rId22"/>
    <p:sldId id="296" r:id="rId23"/>
    <p:sldId id="297" r:id="rId24"/>
    <p:sldId id="298" r:id="rId25"/>
    <p:sldId id="299" r:id="rId26"/>
    <p:sldId id="300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285" r:id="rId39"/>
    <p:sldId id="271" r:id="rId40"/>
    <p:sldId id="272" r:id="rId41"/>
    <p:sldId id="273" r:id="rId42"/>
    <p:sldId id="275" r:id="rId43"/>
    <p:sldId id="277" r:id="rId44"/>
    <p:sldId id="278" r:id="rId45"/>
    <p:sldId id="287" r:id="rId46"/>
    <p:sldId id="313" r:id="rId47"/>
    <p:sldId id="314" r:id="rId48"/>
    <p:sldId id="315" r:id="rId49"/>
    <p:sldId id="316" r:id="rId50"/>
    <p:sldId id="317" r:id="rId51"/>
    <p:sldId id="279" r:id="rId52"/>
    <p:sldId id="318" r:id="rId5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000000"/>
    </p:penClr>
  </p:showPr>
  <p:clrMru>
    <a:srgbClr val="990000"/>
    <a:srgbClr val="CCCCFF"/>
    <a:srgbClr val="9999FF"/>
    <a:srgbClr val="FFFFFF"/>
    <a:srgbClr val="859DE1"/>
    <a:srgbClr val="000000"/>
    <a:srgbClr val="FFFF00"/>
    <a:srgbClr val="66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50" d="100"/>
          <a:sy n="50" d="100"/>
        </p:scale>
        <p:origin x="-127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632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Щелчок правит 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1E43821-4D3C-4F62-9365-E1A440AA71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/>
            <a:ahLst/>
            <a:cxnLst>
              <a:cxn ang="0">
                <a:pos x="163" y="200"/>
              </a:cxn>
              <a:cxn ang="0">
                <a:pos x="4128" y="200"/>
              </a:cxn>
              <a:cxn ang="0">
                <a:pos x="4128" y="429"/>
              </a:cxn>
              <a:cxn ang="0">
                <a:pos x="0" y="441"/>
              </a:cxn>
              <a:cxn ang="0">
                <a:pos x="163" y="200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Щелчок правит образец заголовка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ru-RU"/>
              <a:t>Щелчок правит 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FA88AC9D-3B7D-4084-84A2-61F03C645A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1A543-888B-4863-9F3A-FC208FA4AB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32CEB-5E6A-402F-99C2-470822A83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CD317-8659-4A1C-BA56-71D3EB08F2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C8AF3-D557-4E41-BD0D-710E18656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C4110-AFB1-4702-B60A-40A40740FB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B6975-646D-4AC0-90DE-13CA57B53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1647F-5191-4A01-833D-BD20BC3BAB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096B6-4CA7-46E5-B935-348356103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91FFF-AB55-47FD-8D88-315C95492A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B590-5690-4D58-8407-9AD8EC459D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E829D-4F70-417B-8635-E474A0FF9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C57B1-163C-4B28-8150-19BC778FE9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4DE6D23-97AA-42BD-A75D-05D10FD542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ransition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lifestripes.ru/wp-content/uploads/samye-krasivye-dengi-mira-5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hyperlink" Target="http://lifestripes.ru/wp-content/uploads/samye-krasivye-dengi-mira-4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lifestripes.ru/wp-content/uploads/samye-krasivye-dengi-mira-2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hyperlink" Target="http://lifestripes.ru/wp-content/uploads/samye-krasivye-dengi-mira-3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lifestripes.ru/wp-content/uploads/samye-krasivye-dengi-mira-1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hyperlink" Target="http://lifestripes.ru/wp-content/uploads/samye-krasivye-dengi-v-mire-1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://lifestripes.ru/wp-content/uploads/samye-krasivye-dengi-v-mire-2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hyperlink" Target="http://lifestripes.ru/wp-content/uploads/samye-krasivye-dengi-v-mire-3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://lifestripes.ru/wp-content/uploads/samye-krasivye-dengi-v-mire-4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hyperlink" Target="http://lifestripes.ru/wp-content/uploads/samye-krasivye-dengi-v-mire-5.jpg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3"/>
          <p:cNvSpPr>
            <a:spLocks noChangeArrowheads="1"/>
          </p:cNvSpPr>
          <p:nvPr/>
        </p:nvSpPr>
        <p:spPr bwMode="auto">
          <a:xfrm>
            <a:off x="4649788" y="2890838"/>
            <a:ext cx="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/>
            <a:endParaRPr kumimoji="0" lang="ru-RU"/>
          </a:p>
        </p:txBody>
      </p:sp>
      <p:pic>
        <p:nvPicPr>
          <p:cNvPr id="3075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r="23746" b="21243"/>
          <a:stretch>
            <a:fillRect/>
          </a:stretch>
        </p:blipFill>
        <p:spPr bwMode="auto">
          <a:xfrm>
            <a:off x="357188" y="214313"/>
            <a:ext cx="8526462" cy="66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357188" y="357188"/>
            <a:ext cx="8429625" cy="914400"/>
          </a:xfrm>
          <a:prstGeom prst="roundRect">
            <a:avLst/>
          </a:prstGeom>
          <a:solidFill>
            <a:schemeClr val="accent2"/>
          </a:solidFill>
          <a:ln w="19050" cap="flat" cmpd="sng" algn="ctr">
            <a:solidFill>
              <a:srgbClr val="99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ru-RU" sz="4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удивительные деньги мира</a:t>
            </a:r>
            <a:endParaRPr lang="ru-RU" sz="4400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2214563" y="214313"/>
            <a:ext cx="2406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Святая монета</a:t>
            </a:r>
          </a:p>
        </p:txBody>
      </p:sp>
      <p:pic>
        <p:nvPicPr>
          <p:cNvPr id="12291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3716" r="2934" b="31161"/>
          <a:stretch>
            <a:fillRect/>
          </a:stretch>
        </p:blipFill>
        <p:spPr bwMode="auto">
          <a:xfrm>
            <a:off x="4286250" y="214313"/>
            <a:ext cx="47148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428625" y="785813"/>
            <a:ext cx="8501063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dirty="0"/>
              <a:t>ыпуск странных и редких </a:t>
            </a:r>
          </a:p>
          <a:p>
            <a:pPr>
              <a:defRPr/>
            </a:pPr>
            <a:r>
              <a:rPr lang="ru-RU" dirty="0"/>
              <a:t>монет — часть экономической </a:t>
            </a:r>
          </a:p>
          <a:p>
            <a:pPr>
              <a:defRPr/>
            </a:pPr>
            <a:r>
              <a:rPr lang="ru-RU" dirty="0"/>
              <a:t>стратегии малых островов, </a:t>
            </a:r>
          </a:p>
          <a:p>
            <a:pPr>
              <a:defRPr/>
            </a:pPr>
            <a:r>
              <a:rPr lang="ru-RU" dirty="0"/>
              <a:t>не имеющих ни </a:t>
            </a:r>
          </a:p>
          <a:p>
            <a:pPr>
              <a:defRPr/>
            </a:pPr>
            <a:r>
              <a:rPr lang="ru-RU" dirty="0"/>
              <a:t>внешнеэкономических </a:t>
            </a:r>
          </a:p>
          <a:p>
            <a:pPr>
              <a:defRPr/>
            </a:pPr>
            <a:r>
              <a:rPr lang="ru-RU" dirty="0"/>
              <a:t>связей, ни серьезной </a:t>
            </a:r>
          </a:p>
          <a:p>
            <a:pPr>
              <a:defRPr/>
            </a:pPr>
            <a:r>
              <a:rPr lang="ru-RU" dirty="0"/>
              <a:t>промышленности. </a:t>
            </a:r>
          </a:p>
          <a:p>
            <a:pPr>
              <a:defRPr/>
            </a:pPr>
            <a:r>
              <a:rPr lang="ru-RU" dirty="0"/>
              <a:t>Для них это возможность </a:t>
            </a:r>
          </a:p>
          <a:p>
            <a:pPr>
              <a:defRPr/>
            </a:pPr>
            <a:r>
              <a:rPr lang="ru-RU" dirty="0"/>
              <a:t>заработать на страсти нумизматов.</a:t>
            </a:r>
          </a:p>
        </p:txBody>
      </p:sp>
      <p:sp>
        <p:nvSpPr>
          <p:cNvPr id="12293" name="Прямоугольник 4"/>
          <p:cNvSpPr>
            <a:spLocks noChangeArrowheads="1"/>
          </p:cNvSpPr>
          <p:nvPr/>
        </p:nvSpPr>
        <p:spPr bwMode="auto">
          <a:xfrm>
            <a:off x="500063" y="4714875"/>
            <a:ext cx="8358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Так, на островах Палау выпустили серебряный доллар с небольшим резервуаром для святой воды.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2857500" y="142875"/>
            <a:ext cx="3170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Волоконная монета</a:t>
            </a:r>
          </a:p>
        </p:txBody>
      </p:sp>
      <p:pic>
        <p:nvPicPr>
          <p:cNvPr id="13315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7661" r="7661" b="33386"/>
          <a:stretch>
            <a:fillRect/>
          </a:stretch>
        </p:blipFill>
        <p:spPr bwMode="auto">
          <a:xfrm>
            <a:off x="214313" y="142875"/>
            <a:ext cx="25654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l="7317" r="7317" b="33119"/>
          <a:stretch>
            <a:fillRect/>
          </a:stretch>
        </p:blipFill>
        <p:spPr bwMode="auto">
          <a:xfrm>
            <a:off x="2571750" y="785813"/>
            <a:ext cx="25971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Прямоугольник 4"/>
          <p:cNvSpPr>
            <a:spLocks noChangeArrowheads="1"/>
          </p:cNvSpPr>
          <p:nvPr/>
        </p:nvSpPr>
        <p:spPr bwMode="auto">
          <a:xfrm>
            <a:off x="5214938" y="785813"/>
            <a:ext cx="378618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dirty="0"/>
              <a:t> этой монете интересен не только материал, выбранный для производства, но и история появления. </a:t>
            </a:r>
          </a:p>
        </p:txBody>
      </p:sp>
      <p:sp>
        <p:nvSpPr>
          <p:cNvPr id="13318" name="Прямоугольник 5"/>
          <p:cNvSpPr>
            <a:spLocks noChangeArrowheads="1"/>
          </p:cNvSpPr>
          <p:nvPr/>
        </p:nvSpPr>
        <p:spPr bwMode="auto">
          <a:xfrm>
            <a:off x="500063" y="4643438"/>
            <a:ext cx="85010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Такой необычный материал для производства монет выбрали не случайно, а из-за дефицита металла, используемого для строительства военной техники.</a:t>
            </a:r>
          </a:p>
        </p:txBody>
      </p:sp>
      <p:sp>
        <p:nvSpPr>
          <p:cNvPr id="13319" name="Прямоугольник 6"/>
          <p:cNvSpPr>
            <a:spLocks noChangeArrowheads="1"/>
          </p:cNvSpPr>
          <p:nvPr/>
        </p:nvSpPr>
        <p:spPr bwMode="auto">
          <a:xfrm>
            <a:off x="500063" y="3357563"/>
            <a:ext cx="8286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Монета из волокна использовалась в обиходе в последние годы Второй Мировой войны на территории оккупированной Маньчжурии.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1"/>
          <p:cNvSpPr>
            <a:spLocks noChangeArrowheads="1"/>
          </p:cNvSpPr>
          <p:nvPr/>
        </p:nvSpPr>
        <p:spPr bwMode="auto">
          <a:xfrm>
            <a:off x="928688" y="214313"/>
            <a:ext cx="3416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Музыкальная монета</a:t>
            </a:r>
          </a:p>
        </p:txBody>
      </p:sp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428625" y="1000125"/>
            <a:ext cx="85725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dirty="0"/>
              <a:t>чень редкая монета в </a:t>
            </a:r>
          </a:p>
          <a:p>
            <a:pPr>
              <a:defRPr/>
            </a:pPr>
            <a:r>
              <a:rPr lang="ru-RU" dirty="0"/>
              <a:t>коллекции нумизматов. </a:t>
            </a:r>
          </a:p>
          <a:p>
            <a:pPr>
              <a:defRPr/>
            </a:pPr>
            <a:r>
              <a:rPr lang="ru-RU" dirty="0"/>
              <a:t>Она отлита в Монголии </a:t>
            </a:r>
          </a:p>
          <a:p>
            <a:pPr>
              <a:defRPr/>
            </a:pPr>
            <a:r>
              <a:rPr lang="ru-RU" dirty="0"/>
              <a:t>номиналом в 500 </a:t>
            </a:r>
          </a:p>
          <a:p>
            <a:pPr>
              <a:defRPr/>
            </a:pPr>
            <a:r>
              <a:rPr lang="ru-RU" dirty="0"/>
              <a:t>тугриков. </a:t>
            </a:r>
          </a:p>
          <a:p>
            <a:pPr>
              <a:defRPr/>
            </a:pPr>
            <a:r>
              <a:rPr lang="ru-RU" dirty="0"/>
              <a:t>На аверсе монеты </a:t>
            </a:r>
          </a:p>
          <a:p>
            <a:pPr>
              <a:defRPr/>
            </a:pPr>
            <a:r>
              <a:rPr lang="ru-RU" dirty="0"/>
              <a:t>изображен убитый </a:t>
            </a:r>
          </a:p>
          <a:p>
            <a:pPr>
              <a:defRPr/>
            </a:pPr>
            <a:r>
              <a:rPr lang="ru-RU" dirty="0"/>
              <a:t>президент США Джон Кеннеди.</a:t>
            </a:r>
          </a:p>
        </p:txBody>
      </p:sp>
      <p:sp>
        <p:nvSpPr>
          <p:cNvPr id="2" name="Прямоугольник 5"/>
          <p:cNvSpPr>
            <a:spLocks noChangeArrowheads="1"/>
          </p:cNvSpPr>
          <p:nvPr/>
        </p:nvSpPr>
        <p:spPr bwMode="auto">
          <a:xfrm>
            <a:off x="500063" y="4357688"/>
            <a:ext cx="8286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Монета оснащена миниатюрной кнопкой, нажав которую, можно услышать фразу президента, ставшую исторической: «Я горжусь, что я берлинец!»</a:t>
            </a:r>
          </a:p>
        </p:txBody>
      </p:sp>
      <p:pic>
        <p:nvPicPr>
          <p:cNvPr id="14341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49738"/>
          <a:stretch>
            <a:fillRect/>
          </a:stretch>
        </p:blipFill>
        <p:spPr bwMode="auto">
          <a:xfrm>
            <a:off x="5500688" y="0"/>
            <a:ext cx="3643312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r="49019"/>
          <a:stretch>
            <a:fillRect/>
          </a:stretch>
        </p:blipFill>
        <p:spPr bwMode="auto">
          <a:xfrm>
            <a:off x="3786188" y="571500"/>
            <a:ext cx="3373437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2428875" y="214313"/>
            <a:ext cx="3341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Космическая монета</a:t>
            </a:r>
          </a:p>
        </p:txBody>
      </p:sp>
      <p:pic>
        <p:nvPicPr>
          <p:cNvPr id="15363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2886075"/>
            <a:ext cx="55721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571500" y="785813"/>
            <a:ext cx="82867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разу же после ее появления, монета обречена была стать раритетом. Дело в том, что она не предназначена для использования на нашей планете, а изготовлена сугубо для нужд космических туристов — для оплаты в Космосе.</a:t>
            </a:r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571500" y="2500313"/>
            <a:ext cx="300037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/>
              <a:t>Монета под названием 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«Космический фунт стерлингов» </a:t>
            </a:r>
            <a:r>
              <a:rPr lang="ru-RU" dirty="0"/>
              <a:t>изготовлена из высокопрочного пластика и способна выдержать нагрузки за пределами атмосферы Земли.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1241" t="2412" r="50343" b="3535"/>
          <a:stretch>
            <a:fillRect/>
          </a:stretch>
        </p:blipFill>
        <p:spPr bwMode="auto">
          <a:xfrm>
            <a:off x="142875" y="642938"/>
            <a:ext cx="278606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49657" t="2412" r="1930" b="3535"/>
          <a:stretch>
            <a:fillRect/>
          </a:stretch>
        </p:blipFill>
        <p:spPr bwMode="auto">
          <a:xfrm>
            <a:off x="2000250" y="1571625"/>
            <a:ext cx="27860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3000" y="142875"/>
            <a:ext cx="671512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Монеты с персонажами «Звездных Войн»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29188" y="857250"/>
            <a:ext cx="3929062" cy="2370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dirty="0"/>
              <a:t>ак как у крошечного тихоокеанского государства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Ниуэ</a:t>
            </a:r>
            <a:r>
              <a:rPr lang="ru-RU" dirty="0"/>
              <a:t> очень мало способов</a:t>
            </a:r>
            <a:br>
              <a:rPr lang="ru-RU" dirty="0"/>
            </a:br>
            <a:r>
              <a:rPr lang="ru-RU" dirty="0"/>
              <a:t>заработать деньги, то они решили заработать их на деньгах. </a:t>
            </a:r>
          </a:p>
        </p:txBody>
      </p:sp>
      <p:sp>
        <p:nvSpPr>
          <p:cNvPr id="16390" name="Прямоугольник 5"/>
          <p:cNvSpPr>
            <a:spLocks noChangeArrowheads="1"/>
          </p:cNvSpPr>
          <p:nvPr/>
        </p:nvSpPr>
        <p:spPr bwMode="auto">
          <a:xfrm>
            <a:off x="571500" y="4429125"/>
            <a:ext cx="84296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А именно, они решили выпустить коллекционные монеты, которые с радостью раскупят фанаты киносаги «Звездные Войны». Ведь на этих деньгах изображены самые известные персонажи из нее. А стоит одна такая монетка 390 американских долларов!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42875"/>
            <a:ext cx="42862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Монета-лампочка Эдисона</a:t>
            </a:r>
          </a:p>
        </p:txBody>
      </p:sp>
      <p:pic>
        <p:nvPicPr>
          <p:cNvPr id="17411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1071563"/>
            <a:ext cx="38481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57250" y="857250"/>
            <a:ext cx="4572000" cy="53244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dirty="0"/>
              <a:t>о это маленькое государство решило заработать не только на «Звездных войнах». </a:t>
            </a:r>
          </a:p>
          <a:p>
            <a:pPr>
              <a:defRPr/>
            </a:pPr>
            <a:r>
              <a:rPr lang="ru-RU" dirty="0"/>
              <a:t>В 2005 году появилась на свет уникальная в своем роде «монета-лампочка Эдисона». </a:t>
            </a:r>
          </a:p>
          <a:p>
            <a:pPr>
              <a:defRPr/>
            </a:pPr>
            <a:r>
              <a:rPr lang="ru-RU" dirty="0"/>
              <a:t>Ее особенность в том, что при нажатии на монету загорается встроенная лампочка, точь-в-точь повторяющая форму изобретенной Эдисоном первой электрической лампы накаливания. </a:t>
            </a:r>
          </a:p>
          <a:p>
            <a:pPr>
              <a:defRPr/>
            </a:pPr>
            <a:r>
              <a:rPr lang="ru-RU" dirty="0"/>
              <a:t>Ее номинальная стоимость — $1.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2499" t="12500" b="14999"/>
          <a:stretch>
            <a:fillRect/>
          </a:stretch>
        </p:blipFill>
        <p:spPr bwMode="auto">
          <a:xfrm>
            <a:off x="2857500" y="1714500"/>
            <a:ext cx="61499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14750" y="500063"/>
            <a:ext cx="44418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Монеты со знаменитостями</a:t>
            </a:r>
          </a:p>
        </p:txBody>
      </p:sp>
      <p:pic>
        <p:nvPicPr>
          <p:cNvPr id="18436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57188"/>
            <a:ext cx="2357438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14375" y="4357688"/>
            <a:ext cx="8143875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dirty="0"/>
              <a:t> </a:t>
            </a:r>
            <a:r>
              <a:rPr lang="ru-RU" dirty="0" err="1"/>
              <a:t>Палау</a:t>
            </a:r>
            <a:r>
              <a:rPr lang="ru-RU" dirty="0"/>
              <a:t> </a:t>
            </a:r>
            <a:r>
              <a:rPr lang="ru-RU" dirty="0" err="1"/>
              <a:t>в</a:t>
            </a:r>
            <a:r>
              <a:rPr lang="ru-RU" dirty="0"/>
              <a:t> 2008 году решили увековечить портрет величайшего фантазера и борца с ветряными мельницами, отважного и непобедимого 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Дон Кихота</a:t>
            </a:r>
            <a:r>
              <a:rPr lang="ru-RU" dirty="0"/>
              <a:t>. </a:t>
            </a:r>
          </a:p>
          <a:p>
            <a:pPr>
              <a:defRPr/>
            </a:pPr>
            <a:r>
              <a:rPr lang="ru-RU" dirty="0"/>
              <a:t>А вот во Франции в 2010 году на монете в 10 евро появилось изображение 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Пабло Пикассо</a:t>
            </a:r>
            <a:r>
              <a:rPr lang="ru-RU" dirty="0"/>
              <a:t>.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88" y="285750"/>
            <a:ext cx="48069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Монета с Принцессой Дианой</a:t>
            </a:r>
          </a:p>
        </p:txBody>
      </p:sp>
      <p:pic>
        <p:nvPicPr>
          <p:cNvPr id="19459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14014" t="1276" r="17709" b="3017"/>
          <a:stretch>
            <a:fillRect/>
          </a:stretch>
        </p:blipFill>
        <p:spPr bwMode="auto">
          <a:xfrm>
            <a:off x="214313" y="1000125"/>
            <a:ext cx="4429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857750" y="1785938"/>
            <a:ext cx="4000500" cy="3478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dirty="0"/>
              <a:t>ир очень любил Принцессу Диану за ее красоту, доброту и искренность. В том числе, любили ее и на Островах Кука, где даже выпустили монету, посвященную десятилетию трагической гибели Дианы Спенсер.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4082" t="2907" r="5296" b="8139"/>
          <a:stretch>
            <a:fillRect/>
          </a:stretch>
        </p:blipFill>
        <p:spPr bwMode="auto">
          <a:xfrm>
            <a:off x="1928813" y="928688"/>
            <a:ext cx="5500687" cy="38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143250" y="142875"/>
            <a:ext cx="28098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Сборные монеты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7250" y="4714875"/>
            <a:ext cx="8143875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dirty="0"/>
              <a:t>ример товаров IKEA и LEGO вдохновил дизайнера Мака </a:t>
            </a:r>
            <a:r>
              <a:rPr lang="ru-RU" dirty="0" err="1"/>
              <a:t>Фунамизу</a:t>
            </a:r>
            <a:r>
              <a:rPr lang="ru-RU" dirty="0"/>
              <a:t> (</a:t>
            </a:r>
            <a:r>
              <a:rPr lang="ru-RU" dirty="0" err="1"/>
              <a:t>Mac</a:t>
            </a:r>
            <a:r>
              <a:rPr lang="ru-RU" dirty="0"/>
              <a:t> </a:t>
            </a:r>
            <a:r>
              <a:rPr lang="ru-RU" dirty="0" err="1"/>
              <a:t>Funamizu</a:t>
            </a:r>
            <a:r>
              <a:rPr lang="ru-RU" dirty="0"/>
              <a:t>) на создание сборных монет. К примеру, такую долларовую монету можно будет разделить на четыре части по 25 центов или одну часть на 50 центов и две по 25.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25" y="214313"/>
            <a:ext cx="33115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Термическая монета</a:t>
            </a:r>
          </a:p>
        </p:txBody>
      </p:sp>
      <p:pic>
        <p:nvPicPr>
          <p:cNvPr id="21507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r="49052" b="3749"/>
          <a:stretch>
            <a:fillRect/>
          </a:stretch>
        </p:blipFill>
        <p:spPr bwMode="auto">
          <a:xfrm>
            <a:off x="4929188" y="785813"/>
            <a:ext cx="3883025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0063" y="1143000"/>
            <a:ext cx="4572000" cy="49545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dirty="0"/>
              <a:t>нтересной и уникальной представляется монета, которая буквально «оживает в руках». </a:t>
            </a:r>
          </a:p>
          <a:p>
            <a:pPr>
              <a:defRPr/>
            </a:pPr>
            <a:r>
              <a:rPr lang="ru-RU" dirty="0"/>
              <a:t>Ее секрет в термическом изображении. </a:t>
            </a:r>
          </a:p>
          <a:p>
            <a:pPr>
              <a:defRPr/>
            </a:pPr>
            <a:r>
              <a:rPr lang="ru-RU" dirty="0"/>
              <a:t>Получается, что в обычном состоянии монета выглядит довольно просто: она полностью красная. Но, как только ее берешь в руки, она сразу же преображается. И вместо одного красного цвета в ваших руках сидит..цыпленок.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3125" y="214313"/>
            <a:ext cx="6715125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dirty="0"/>
              <a:t>еньги известны человечеству с древнейших времен. Первоначально вместо денег</a:t>
            </a:r>
          </a:p>
        </p:txBody>
      </p:sp>
      <p:pic>
        <p:nvPicPr>
          <p:cNvPr id="4099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333" r="49989" b="29993"/>
          <a:stretch>
            <a:fillRect/>
          </a:stretch>
        </p:blipFill>
        <p:spPr bwMode="auto">
          <a:xfrm>
            <a:off x="142875" y="306388"/>
            <a:ext cx="5929313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Прямоугольник 4"/>
          <p:cNvSpPr>
            <a:spLocks noChangeArrowheads="1"/>
          </p:cNvSpPr>
          <p:nvPr/>
        </p:nvSpPr>
        <p:spPr bwMode="auto">
          <a:xfrm>
            <a:off x="6215063" y="1071563"/>
            <a:ext cx="2786062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использовались камешки и ракушки, затем в обиход вошли монеты, бумажные деньги. </a:t>
            </a:r>
          </a:p>
          <a:p>
            <a:r>
              <a:rPr lang="ru-RU"/>
              <a:t>За все историю своего существования какими они только не были!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88" y="142875"/>
            <a:ext cx="32019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Монета — иллюзия</a:t>
            </a:r>
          </a:p>
        </p:txBody>
      </p:sp>
      <p:pic>
        <p:nvPicPr>
          <p:cNvPr id="22531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11967" r="11967"/>
          <a:stretch>
            <a:fillRect/>
          </a:stretch>
        </p:blipFill>
        <p:spPr bwMode="auto">
          <a:xfrm>
            <a:off x="0" y="428625"/>
            <a:ext cx="46085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357688" y="714375"/>
            <a:ext cx="4500562" cy="1262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dirty="0"/>
              <a:t>о и это еще не самая удивительная и экстравагантная монета в мире. </a:t>
            </a:r>
          </a:p>
        </p:txBody>
      </p:sp>
      <p:sp>
        <p:nvSpPr>
          <p:cNvPr id="22533" name="Прямоугольник 4"/>
          <p:cNvSpPr>
            <a:spLocks noChangeArrowheads="1"/>
          </p:cNvSpPr>
          <p:nvPr/>
        </p:nvSpPr>
        <p:spPr bwMode="auto">
          <a:xfrm>
            <a:off x="4572000" y="2000250"/>
            <a:ext cx="4572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 Либерии в 2001 году появилась вот эта памятная монетка. </a:t>
            </a:r>
          </a:p>
          <a:p>
            <a:r>
              <a:rPr lang="ru-RU"/>
              <a:t>Кого Вы на ней видите? Скучающую даму в очках и со странной прической? </a:t>
            </a:r>
          </a:p>
        </p:txBody>
      </p:sp>
      <p:sp>
        <p:nvSpPr>
          <p:cNvPr id="22534" name="Прямоугольник 5"/>
          <p:cNvSpPr>
            <a:spLocks noChangeArrowheads="1"/>
          </p:cNvSpPr>
          <p:nvPr/>
        </p:nvSpPr>
        <p:spPr bwMode="auto">
          <a:xfrm>
            <a:off x="3857625" y="3857625"/>
            <a:ext cx="50720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        А переверните-ка? Удивились?  Вот так-то. Капитан дальнего</a:t>
            </a:r>
          </a:p>
        </p:txBody>
      </p:sp>
      <p:sp>
        <p:nvSpPr>
          <p:cNvPr id="22535" name="Прямоугольник 6"/>
          <p:cNvSpPr>
            <a:spLocks noChangeArrowheads="1"/>
          </p:cNvSpPr>
          <p:nvPr/>
        </p:nvSpPr>
        <p:spPr bwMode="auto">
          <a:xfrm>
            <a:off x="3143250" y="4643438"/>
            <a:ext cx="5857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плавания, моряк со стажем или прелестная интеллигентная дама? </a:t>
            </a:r>
          </a:p>
        </p:txBody>
      </p:sp>
      <p:sp>
        <p:nvSpPr>
          <p:cNvPr id="22536" name="Прямоугольник 7"/>
          <p:cNvSpPr>
            <a:spLocks noChangeArrowheads="1"/>
          </p:cNvSpPr>
          <p:nvPr/>
        </p:nvSpPr>
        <p:spPr bwMode="auto">
          <a:xfrm>
            <a:off x="785813" y="5357813"/>
            <a:ext cx="80724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Выбирать только тому, у кого в руках окажется это чудо стоимостью в 10 долларов!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751" t="719" r="751" b="719"/>
          <a:stretch>
            <a:fillRect/>
          </a:stretch>
        </p:blipFill>
        <p:spPr bwMode="auto">
          <a:xfrm>
            <a:off x="1500188" y="285750"/>
            <a:ext cx="60007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42938" y="5715000"/>
            <a:ext cx="828675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dirty="0"/>
              <a:t> вот еще одна монета — иллюзия «Кот в окне», 4000 </a:t>
            </a:r>
            <a:r>
              <a:rPr lang="ru-RU" dirty="0" err="1"/>
              <a:t>квачей</a:t>
            </a:r>
            <a:r>
              <a:rPr lang="ru-RU" dirty="0"/>
              <a:t>, 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Замбия</a:t>
            </a:r>
            <a:r>
              <a:rPr lang="ru-RU" dirty="0"/>
              <a:t> 2001 г.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88" y="214313"/>
            <a:ext cx="6215062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Монета Бенина в форме листа конопли</a:t>
            </a:r>
          </a:p>
        </p:txBody>
      </p:sp>
      <p:pic>
        <p:nvPicPr>
          <p:cNvPr id="24579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r="49088"/>
          <a:stretch>
            <a:fillRect/>
          </a:stretch>
        </p:blipFill>
        <p:spPr bwMode="auto">
          <a:xfrm>
            <a:off x="5357813" y="785813"/>
            <a:ext cx="3643312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49756"/>
          <a:stretch>
            <a:fillRect/>
          </a:stretch>
        </p:blipFill>
        <p:spPr bwMode="auto">
          <a:xfrm>
            <a:off x="2928938" y="3071813"/>
            <a:ext cx="3887787" cy="365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500" y="1071563"/>
            <a:ext cx="4572000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ru-RU" dirty="0"/>
              <a:t>та монета сделана в Бенине в 2011 году, а ее номинальная стоимость составляет 100 франков. </a:t>
            </a:r>
          </a:p>
          <a:p>
            <a:pPr>
              <a:defRPr/>
            </a:pPr>
            <a:r>
              <a:rPr lang="ru-RU" dirty="0"/>
              <a:t>И только лишь возникает вопрос о том, что же таким образом хотело сказать миру правительство Бенина?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3.fastpic.ru/big/2009/1023/7f/615c0c77c13b46485abf25f2bc121f7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928688" y="2857500"/>
            <a:ext cx="7500937" cy="785813"/>
          </a:xfrm>
          <a:prstGeom prst="roundRect">
            <a:avLst/>
          </a:prstGeom>
          <a:solidFill>
            <a:schemeClr val="accent4">
              <a:lumMod val="25000"/>
              <a:lumOff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ru-RU" sz="36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Необычные коллекционные монеты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214313"/>
            <a:ext cx="8832850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625" y="4143375"/>
            <a:ext cx="8572500" cy="2370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анада</a:t>
            </a:r>
            <a:r>
              <a:rPr lang="ru-RU" dirty="0"/>
              <a:t> начала выпуск серию необычных монет. На них нанесены реальные окаменелости динозавров, обработанные по специальной технологии, запатентованной Канадским монетным двором. На поверхности одной из монет высечено изображение скелета </a:t>
            </a:r>
            <a:r>
              <a:rPr lang="ru-RU" dirty="0" err="1"/>
              <a:t>Duckbill</a:t>
            </a:r>
            <a:r>
              <a:rPr lang="ru-RU" dirty="0"/>
              <a:t> </a:t>
            </a:r>
            <a:r>
              <a:rPr lang="ru-RU" dirty="0" err="1"/>
              <a:t>Parasaurolophus</a:t>
            </a:r>
            <a:r>
              <a:rPr lang="ru-RU" dirty="0"/>
              <a:t>. Каждая монета индивидуальна.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500063"/>
            <a:ext cx="7858125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28938" y="142875"/>
            <a:ext cx="344328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Герои детских сказок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500" y="5857875"/>
            <a:ext cx="8429625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dirty="0"/>
              <a:t>ри Поросенка и Спящая Красавица стали темами монет 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острова МЭН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75" y="5286375"/>
            <a:ext cx="8286750" cy="1262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dirty="0"/>
              <a:t>зумительная серия монет из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Ниуэ</a:t>
            </a:r>
            <a:r>
              <a:rPr lang="ru-RU" dirty="0"/>
              <a:t>, 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посвященная великим художникам</a:t>
            </a:r>
            <a:r>
              <a:rPr lang="ru-RU" dirty="0"/>
              <a:t>. Настоящие произведения искусства! Серебро 925, номинал 1 доллар, год выпуска 2007</a:t>
            </a:r>
          </a:p>
        </p:txBody>
      </p:sp>
      <p:pic>
        <p:nvPicPr>
          <p:cNvPr id="28675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t="48016"/>
          <a:stretch>
            <a:fillRect/>
          </a:stretch>
        </p:blipFill>
        <p:spPr bwMode="auto">
          <a:xfrm>
            <a:off x="4129088" y="1785938"/>
            <a:ext cx="4852987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b="50752"/>
          <a:stretch>
            <a:fillRect/>
          </a:stretch>
        </p:blipFill>
        <p:spPr bwMode="auto">
          <a:xfrm>
            <a:off x="285750" y="214313"/>
            <a:ext cx="48069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38" y="4643438"/>
            <a:ext cx="8501062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dirty="0"/>
              <a:t>онета, посвященная  визиту Папы Бенедикта XVI в США, весьма необычна. Мало того, что имеет уникальную форму в виде карты США, она еще украшена кристаллами </a:t>
            </a:r>
            <a:r>
              <a:rPr lang="ru-RU" dirty="0" err="1"/>
              <a:t>Сваровски</a:t>
            </a:r>
            <a:r>
              <a:rPr lang="ru-RU" dirty="0"/>
              <a:t> в цветах американского флага. Острова Кука, 2008 г., 5 долларов. </a:t>
            </a:r>
          </a:p>
        </p:txBody>
      </p:sp>
      <p:pic>
        <p:nvPicPr>
          <p:cNvPr id="29699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0"/>
            <a:ext cx="7834313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42875"/>
            <a:ext cx="4800600" cy="656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28625" y="1428750"/>
            <a:ext cx="4357688" cy="2738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dirty="0"/>
              <a:t>а островах Кука к 80-летию Бенедикта XVI в 2007 году выпустили монету номиналом 5 долларов. </a:t>
            </a:r>
          </a:p>
          <a:p>
            <a:pPr>
              <a:defRPr/>
            </a:pPr>
            <a:r>
              <a:rPr lang="ru-RU" dirty="0"/>
              <a:t>Состав: серебро 925, 25 г, позолота — золото 999, кристаллы </a:t>
            </a:r>
            <a:r>
              <a:rPr lang="ru-RU" dirty="0" err="1"/>
              <a:t>Сваровски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4071938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l="50069" b="4614"/>
          <a:stretch>
            <a:fillRect/>
          </a:stretch>
        </p:blipFill>
        <p:spPr bwMode="auto">
          <a:xfrm>
            <a:off x="6223000" y="2857500"/>
            <a:ext cx="2921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r="49931" b="5383"/>
          <a:stretch>
            <a:fillRect/>
          </a:stretch>
        </p:blipFill>
        <p:spPr bwMode="auto">
          <a:xfrm>
            <a:off x="4714875" y="1928813"/>
            <a:ext cx="292893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6250" y="285750"/>
            <a:ext cx="4500563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dirty="0"/>
              <a:t>онета в память Иоанна Павла II в виде креста с черными кристаллами </a:t>
            </a:r>
            <a:r>
              <a:rPr lang="ru-RU" dirty="0" err="1"/>
              <a:t>Сваровски</a:t>
            </a:r>
            <a:r>
              <a:rPr lang="ru-RU" dirty="0"/>
              <a:t>, серебро, позолота.  </a:t>
            </a:r>
          </a:p>
        </p:txBody>
      </p:sp>
      <p:sp>
        <p:nvSpPr>
          <p:cNvPr id="31750" name="Прямоугольник 6"/>
          <p:cNvSpPr>
            <a:spLocks noChangeArrowheads="1"/>
          </p:cNvSpPr>
          <p:nvPr/>
        </p:nvSpPr>
        <p:spPr bwMode="auto">
          <a:xfrm>
            <a:off x="428625" y="4500563"/>
            <a:ext cx="7643813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Продолжая эстафету поминовения </a:t>
            </a:r>
          </a:p>
          <a:p>
            <a:r>
              <a:rPr lang="ru-RU"/>
              <a:t>Иоанна Павла II, правительство Либерии</a:t>
            </a:r>
          </a:p>
          <a:p>
            <a:r>
              <a:rPr lang="ru-RU"/>
              <a:t>выпустило весьма необычную монету. </a:t>
            </a:r>
          </a:p>
          <a:p>
            <a:r>
              <a:rPr lang="ru-RU"/>
              <a:t>Монета полностью черного цвета, за </a:t>
            </a:r>
          </a:p>
          <a:p>
            <a:r>
              <a:rPr lang="ru-RU"/>
              <a:t>исключением золотого барельефа Папы.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hqiperia.com/fotoshqip/1273057340-numizmati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2928938" y="2857500"/>
            <a:ext cx="3286125" cy="785813"/>
          </a:xfrm>
          <a:prstGeom prst="roundRect">
            <a:avLst/>
          </a:prstGeom>
          <a:solidFill>
            <a:srgbClr val="CCCCFF"/>
          </a:solidFill>
          <a:ln w="9525" cap="flat" cmpd="sng" algn="ctr">
            <a:solidFill>
              <a:srgbClr val="99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ru-RU" sz="36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МОНЕТЫ</a:t>
            </a:r>
            <a:endParaRPr lang="ru-RU" sz="36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t="14151" r="53934" b="24529"/>
          <a:stretch>
            <a:fillRect/>
          </a:stretch>
        </p:blipFill>
        <p:spPr bwMode="auto">
          <a:xfrm>
            <a:off x="357188" y="1285875"/>
            <a:ext cx="4484687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51823" t="18867" r="2110" b="19810"/>
          <a:stretch>
            <a:fillRect/>
          </a:stretch>
        </p:blipFill>
        <p:spPr bwMode="auto">
          <a:xfrm>
            <a:off x="4302125" y="2714625"/>
            <a:ext cx="4484688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0063" y="428625"/>
            <a:ext cx="8501062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Монета-трансформер</a:t>
            </a: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«Солнечные часы» </a:t>
            </a:r>
          </a:p>
          <a:p>
            <a:pPr algn="ctr"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монета-компас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t="2618" r="49367" b="511"/>
          <a:stretch>
            <a:fillRect/>
          </a:stretch>
        </p:blipFill>
        <p:spPr bwMode="auto">
          <a:xfrm>
            <a:off x="1285875" y="142875"/>
            <a:ext cx="2857500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71500" y="5500688"/>
            <a:ext cx="8572500" cy="12620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dirty="0"/>
              <a:t>абор из четырех монет. Реверсы монет вместе составляют слово 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dirty="0"/>
              <a:t>. Тираж составляет 1779 наборов т.е. год, в котором Кук был убит туземцами на Гавайях</a:t>
            </a:r>
          </a:p>
        </p:txBody>
      </p:sp>
      <p:pic>
        <p:nvPicPr>
          <p:cNvPr id="33796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49367" t="2618" b="511"/>
          <a:stretch>
            <a:fillRect/>
          </a:stretch>
        </p:blipFill>
        <p:spPr bwMode="auto">
          <a:xfrm>
            <a:off x="4572000" y="142875"/>
            <a:ext cx="2857500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000125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214563"/>
            <a:ext cx="45148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0063" y="142875"/>
            <a:ext cx="8429625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Монеты со вставками элементов настоящего метеорита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619125"/>
            <a:ext cx="6072188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86125" y="142875"/>
            <a:ext cx="5643563" cy="42164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dirty="0"/>
              <a:t>никальный набор, посвященный основным вехам в освоении космического пространства. </a:t>
            </a:r>
          </a:p>
          <a:p>
            <a:pPr>
              <a:defRPr/>
            </a:pPr>
            <a:r>
              <a:rPr lang="ru-RU" dirty="0"/>
              <a:t>В набор, помещенный в металлический  	             чемоданчик «космонавта», 	                           изготовленный из 	                           алюминия, входят 	                           пять монет и 	                           капсула с частицей 	                           лунного 	 	                           метеорита.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2103" t="7060" r="51186" b="9923"/>
          <a:stretch>
            <a:fillRect/>
          </a:stretch>
        </p:blipFill>
        <p:spPr bwMode="auto">
          <a:xfrm>
            <a:off x="142875" y="142875"/>
            <a:ext cx="278606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50014" t="7060" r="3275" b="9923"/>
          <a:stretch>
            <a:fillRect/>
          </a:stretch>
        </p:blipFill>
        <p:spPr bwMode="auto">
          <a:xfrm>
            <a:off x="1071563" y="1000125"/>
            <a:ext cx="2786062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3429000"/>
            <a:ext cx="51911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43250" y="142875"/>
            <a:ext cx="5857875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dirty="0"/>
              <a:t>ервая в мире монета в форме пирамиды с капсулой, содержащей песок из гробницы фараона Тутанхамона, открытой в Долине фараонов известным английским археологом Картером в 1922 году</a:t>
            </a:r>
          </a:p>
        </p:txBody>
      </p:sp>
      <p:sp>
        <p:nvSpPr>
          <p:cNvPr id="36870" name="Прямоугольник 5"/>
          <p:cNvSpPr>
            <a:spLocks noChangeArrowheads="1"/>
          </p:cNvSpPr>
          <p:nvPr/>
        </p:nvSpPr>
        <p:spPr bwMode="auto">
          <a:xfrm>
            <a:off x="357188" y="3357563"/>
            <a:ext cx="8429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А вот на островах Кука изготовлена </a:t>
            </a:r>
          </a:p>
          <a:p>
            <a:r>
              <a:rPr lang="ru-RU"/>
              <a:t>монета-трансформер </a:t>
            </a:r>
          </a:p>
          <a:p>
            <a:r>
              <a:rPr lang="ru-RU"/>
              <a:t>«Египетские пирамиды». </a:t>
            </a:r>
          </a:p>
          <a:p>
            <a:r>
              <a:rPr lang="ru-RU"/>
              <a:t>Вкладка может </a:t>
            </a:r>
          </a:p>
          <a:p>
            <a:r>
              <a:rPr lang="ru-RU"/>
              <a:t>устанавливаться на </a:t>
            </a:r>
          </a:p>
          <a:p>
            <a:r>
              <a:rPr lang="ru-RU"/>
              <a:t>монете вертикально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63" y="285750"/>
            <a:ext cx="8501062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dirty="0"/>
              <a:t>строва — это маленькие планеты, отдельные миры со своими законами и уставами, мышлением и образом жизни. </a:t>
            </a:r>
          </a:p>
          <a:p>
            <a:pPr>
              <a:defRPr/>
            </a:pPr>
            <a:r>
              <a:rPr lang="ru-RU" dirty="0"/>
              <a:t>Именно так думаешь, разглядывая удивительные своей необычностью монеты, выпущенные на островах.</a:t>
            </a:r>
          </a:p>
        </p:txBody>
      </p:sp>
      <p:pic>
        <p:nvPicPr>
          <p:cNvPr id="37891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2602" t="1337" r="1208" b="1337"/>
          <a:stretch>
            <a:fillRect/>
          </a:stretch>
        </p:blipFill>
        <p:spPr bwMode="auto">
          <a:xfrm>
            <a:off x="2654300" y="2714625"/>
            <a:ext cx="42037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 b="27852"/>
          <a:stretch>
            <a:fillRect/>
          </a:stretch>
        </p:blipFill>
        <p:spPr bwMode="auto">
          <a:xfrm>
            <a:off x="214313" y="2071688"/>
            <a:ext cx="25463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 descr="C:\Users\Татьяна\Desktop\Безымянный.png"/>
          <p:cNvPicPr>
            <a:picLocks noChangeAspect="1" noChangeArrowheads="1"/>
          </p:cNvPicPr>
          <p:nvPr/>
        </p:nvPicPr>
        <p:blipFill>
          <a:blip r:embed="rId4"/>
          <a:srcRect b="28188"/>
          <a:stretch>
            <a:fillRect/>
          </a:stretch>
        </p:blipFill>
        <p:spPr bwMode="auto">
          <a:xfrm>
            <a:off x="714375" y="4505325"/>
            <a:ext cx="2224088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7" descr="C:\Users\Татьяна\Desktop\Безымянный.png"/>
          <p:cNvPicPr>
            <a:picLocks noChangeAspect="1" noChangeArrowheads="1"/>
          </p:cNvPicPr>
          <p:nvPr/>
        </p:nvPicPr>
        <p:blipFill>
          <a:blip r:embed="rId5"/>
          <a:srcRect t="53738" r="9035"/>
          <a:stretch>
            <a:fillRect/>
          </a:stretch>
        </p:blipFill>
        <p:spPr bwMode="auto">
          <a:xfrm>
            <a:off x="5500688" y="2071688"/>
            <a:ext cx="2863850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8" descr="C:\Users\Татьяна\Desktop\Безымянный.png"/>
          <p:cNvPicPr>
            <a:picLocks noChangeAspect="1" noChangeArrowheads="1"/>
          </p:cNvPicPr>
          <p:nvPr/>
        </p:nvPicPr>
        <p:blipFill>
          <a:blip r:embed="rId5"/>
          <a:srcRect l="2357" r="3360" b="50558"/>
          <a:stretch>
            <a:fillRect/>
          </a:stretch>
        </p:blipFill>
        <p:spPr bwMode="auto">
          <a:xfrm>
            <a:off x="6572250" y="4214813"/>
            <a:ext cx="25717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r="49403"/>
          <a:stretch>
            <a:fillRect/>
          </a:stretch>
        </p:blipFill>
        <p:spPr bwMode="auto">
          <a:xfrm>
            <a:off x="142875" y="142875"/>
            <a:ext cx="24288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50597"/>
          <a:stretch>
            <a:fillRect/>
          </a:stretch>
        </p:blipFill>
        <p:spPr bwMode="auto">
          <a:xfrm>
            <a:off x="2071688" y="1071563"/>
            <a:ext cx="23717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2201863"/>
            <a:ext cx="3576638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643188" y="214313"/>
            <a:ext cx="6357937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dirty="0"/>
              <a:t>кона Владимирской Божьей Матери. Искусство Андрея Рублева. Уникальная монета</a:t>
            </a:r>
          </a:p>
        </p:txBody>
      </p:sp>
      <p:sp>
        <p:nvSpPr>
          <p:cNvPr id="38918" name="Прямоугольник 5"/>
          <p:cNvSpPr>
            <a:spLocks noChangeArrowheads="1"/>
          </p:cNvSpPr>
          <p:nvPr/>
        </p:nvSpPr>
        <p:spPr bwMode="auto">
          <a:xfrm>
            <a:off x="357188" y="4357688"/>
            <a:ext cx="51435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Как и оригинал, икона Святая Троица, так и его воплощение в серебре, вызывают восхищение своей отточенной красотой. Монета Острова Кука, 2010 г., Это монета мгновенно стала раритетом.</a:t>
            </a:r>
          </a:p>
        </p:txBody>
      </p:sp>
      <p:sp>
        <p:nvSpPr>
          <p:cNvPr id="38919" name="Прямоугольник 6"/>
          <p:cNvSpPr>
            <a:spLocks noChangeArrowheads="1"/>
          </p:cNvSpPr>
          <p:nvPr/>
        </p:nvSpPr>
        <p:spPr bwMode="auto">
          <a:xfrm>
            <a:off x="4429125" y="1071563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со съемной деревянной накладкой в виде иконы. Острова Кука, 2008 г.,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819" t="3125" r="3893" b="48047"/>
          <a:stretch>
            <a:fillRect/>
          </a:stretch>
        </p:blipFill>
        <p:spPr bwMode="auto">
          <a:xfrm rot="5280000">
            <a:off x="-865981" y="3263106"/>
            <a:ext cx="46053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819" t="59766" r="3893"/>
          <a:stretch>
            <a:fillRect/>
          </a:stretch>
        </p:blipFill>
        <p:spPr bwMode="auto">
          <a:xfrm>
            <a:off x="3500438" y="5000625"/>
            <a:ext cx="528955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142875"/>
            <a:ext cx="5524500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71750" y="4071938"/>
            <a:ext cx="6429375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dirty="0"/>
              <a:t> сувенирные монеты Сомали даже монетами-то назвать сложно. Сувениры — и все тут…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vam-vezet.net/images/razvlecheniya-i-khobbi/bonisti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0"/>
            <a:ext cx="9258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2643188" y="928688"/>
            <a:ext cx="3929062" cy="91440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rgbClr val="99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ru-RU" sz="40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БАНКНОТЫ</a:t>
            </a:r>
            <a:endParaRPr lang="ru-RU" sz="40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285750" y="214313"/>
            <a:ext cx="3898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дорогая банкнота</a:t>
            </a:r>
          </a:p>
        </p:txBody>
      </p:sp>
      <p:pic>
        <p:nvPicPr>
          <p:cNvPr id="41987" name="Рисунок 2" descr="Самые удивительные деньги ми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214313"/>
            <a:ext cx="470376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357188" y="1000125"/>
            <a:ext cx="8572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егодня ею считается </a:t>
            </a:r>
          </a:p>
          <a:p>
            <a:pPr>
              <a:defRPr/>
            </a:pPr>
            <a:r>
              <a:rPr lang="ru-RU" dirty="0"/>
              <a:t>1000-долларовая купюра </a:t>
            </a:r>
          </a:p>
          <a:p>
            <a:pPr>
              <a:defRPr/>
            </a:pPr>
            <a:r>
              <a:rPr lang="ru-RU" dirty="0"/>
              <a:t>США. </a:t>
            </a:r>
          </a:p>
          <a:p>
            <a:pPr>
              <a:defRPr/>
            </a:pPr>
            <a:r>
              <a:rPr lang="ru-RU" dirty="0"/>
              <a:t>Несколько лет назад частный коллекционер выложил за нее 2 миллиона 225 тысяч долларов в других банкнотах.</a:t>
            </a:r>
          </a:p>
        </p:txBody>
      </p:sp>
      <p:pic>
        <p:nvPicPr>
          <p:cNvPr id="41989" name="Рисунок 4" descr="Самые удивительные деньги мир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3071813"/>
            <a:ext cx="49307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Прямоугольник 5"/>
          <p:cNvSpPr>
            <a:spLocks noChangeArrowheads="1"/>
          </p:cNvSpPr>
          <p:nvPr/>
        </p:nvSpPr>
        <p:spPr bwMode="auto">
          <a:xfrm>
            <a:off x="428625" y="5143500"/>
            <a:ext cx="85725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Особенность у этой банкноты одна — она выпущена в рамках проекта «The Grand Watermelon», о чем свидетельствует необычное написание нулей на банкноте — они напоминают арбузы.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2357438" y="142875"/>
            <a:ext cx="3581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дорогая монета</a:t>
            </a:r>
          </a:p>
        </p:txBody>
      </p:sp>
      <p:pic>
        <p:nvPicPr>
          <p:cNvPr id="6147" name="Picture 1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b="28261"/>
          <a:stretch>
            <a:fillRect/>
          </a:stretch>
        </p:blipFill>
        <p:spPr bwMode="auto">
          <a:xfrm>
            <a:off x="285750" y="857250"/>
            <a:ext cx="30194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3286125" y="785813"/>
            <a:ext cx="5643563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ru-RU" dirty="0"/>
              <a:t>то не какая-то древняя монета шумеров или бронзового века. Самая дорогая монета для нумизмата — американский «Двойной орел», выпускаемый с середины </a:t>
            </a:r>
            <a:r>
              <a:rPr lang="en-US" dirty="0"/>
              <a:t>XIX</a:t>
            </a:r>
            <a:r>
              <a:rPr lang="ru-RU" dirty="0"/>
              <a:t> века до 1933-го года.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Eagle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— это монета в 20 долларов, отлитая из чистого золота.</a:t>
            </a:r>
          </a:p>
        </p:txBody>
      </p:sp>
      <p:sp>
        <p:nvSpPr>
          <p:cNvPr id="6149" name="Прямоугольник 4"/>
          <p:cNvSpPr>
            <a:spLocks noChangeArrowheads="1"/>
          </p:cNvSpPr>
          <p:nvPr/>
        </p:nvSpPr>
        <p:spPr bwMode="auto">
          <a:xfrm>
            <a:off x="428625" y="3571875"/>
            <a:ext cx="85725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Дизайном этой монеты занимались лучшие художники того времени под чутким руководством самого президента Рузвельта.</a:t>
            </a:r>
          </a:p>
          <a:p>
            <a:r>
              <a:rPr lang="ru-RU"/>
              <a:t>Сегодня сохранились единичные экземпляры этих редких монет. Один из таковых продан в 2002-м году коллекционеру, пожелавшему остаться неизвестным. Анонимный нумизмат заплатил за «Двойного орла» рекордные 7 миллионов 590 тысяч и еще 20 долларов США!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214313" y="214313"/>
            <a:ext cx="3919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древняя банкнота</a:t>
            </a:r>
          </a:p>
        </p:txBody>
      </p:sp>
      <p:pic>
        <p:nvPicPr>
          <p:cNvPr id="43011" name="Рисунок 2" descr="Самые удивительные деньги ми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142875"/>
            <a:ext cx="4733925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85750" y="1357313"/>
            <a:ext cx="3786188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егодня считается, что китайская купюра, датированная 1380-м годом, самая древняя из сохранившихся в мире.</a:t>
            </a:r>
          </a:p>
        </p:txBody>
      </p:sp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>
            <a:off x="642938" y="4500563"/>
            <a:ext cx="82867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Правда, существуют свидетельства того, что китайцы стали пользоваться бумажными деньгами еще в IX веке. Но об известных банкнотах, сохранившихся с тех лет, ничего не известно.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1785938" y="214313"/>
            <a:ext cx="571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большой номинал банкноты</a:t>
            </a:r>
          </a:p>
        </p:txBody>
      </p:sp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428625" y="785813"/>
            <a:ext cx="850106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dirty="0"/>
              <a:t>жасная гиперинфляция в Зимбабве шокировало все население планеты. Помните, несколько лет назад все смотрели на эту африканскую страну, поражаясь купюрам, которые запускают в обращение каждую неделю?</a:t>
            </a:r>
          </a:p>
        </p:txBody>
      </p:sp>
      <p:sp>
        <p:nvSpPr>
          <p:cNvPr id="44036" name="Прямоугольник 3"/>
          <p:cNvSpPr>
            <a:spLocks noChangeArrowheads="1"/>
          </p:cNvSpPr>
          <p:nvPr/>
        </p:nvSpPr>
        <p:spPr bwMode="auto">
          <a:xfrm>
            <a:off x="500063" y="2357438"/>
            <a:ext cx="84296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Сначала Зимбабвийский </a:t>
            </a:r>
          </a:p>
          <a:p>
            <a:r>
              <a:rPr lang="ru-RU"/>
              <a:t>Монетный двор выпустил </a:t>
            </a:r>
          </a:p>
          <a:p>
            <a:r>
              <a:rPr lang="ru-RU"/>
              <a:t>банкноту номиналом </a:t>
            </a:r>
          </a:p>
          <a:p>
            <a:r>
              <a:rPr lang="ru-RU"/>
              <a:t>10 миллионов:</a:t>
            </a:r>
          </a:p>
        </p:txBody>
      </p:sp>
      <p:pic>
        <p:nvPicPr>
          <p:cNvPr id="44037" name="Рисунок 4" descr="Самые удивительные деньги ми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5838" y="2357438"/>
            <a:ext cx="4192587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Прямоугольник 5"/>
          <p:cNvSpPr>
            <a:spLocks noChangeArrowheads="1"/>
          </p:cNvSpPr>
          <p:nvPr/>
        </p:nvSpPr>
        <p:spPr bwMode="auto">
          <a:xfrm>
            <a:off x="4857750" y="4643438"/>
            <a:ext cx="4071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Вскоре он же выпускает банкноту номиналом </a:t>
            </a:r>
          </a:p>
          <a:p>
            <a:r>
              <a:rPr lang="ru-RU"/>
              <a:t>1 триллион:</a:t>
            </a:r>
          </a:p>
        </p:txBody>
      </p:sp>
      <p:pic>
        <p:nvPicPr>
          <p:cNvPr id="44039" name="Рисунок 2" descr="Самые удивительные деньги мир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4143375"/>
            <a:ext cx="439420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571500" y="357188"/>
            <a:ext cx="82867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ейчас мало кто знает о </a:t>
            </a:r>
          </a:p>
          <a:p>
            <a:pPr>
              <a:defRPr/>
            </a:pPr>
            <a:r>
              <a:rPr lang="ru-RU" dirty="0"/>
              <a:t>том, что в 1923-году в </a:t>
            </a:r>
          </a:p>
          <a:p>
            <a:pPr>
              <a:defRPr/>
            </a:pPr>
            <a:r>
              <a:rPr lang="ru-RU" dirty="0"/>
              <a:t>Германию тоже пришел </a:t>
            </a:r>
          </a:p>
          <a:p>
            <a:pPr>
              <a:defRPr/>
            </a:pPr>
            <a:r>
              <a:rPr lang="ru-RU" dirty="0"/>
              <a:t>неслыханный кризис. </a:t>
            </a:r>
          </a:p>
          <a:p>
            <a:pPr>
              <a:defRPr/>
            </a:pPr>
            <a:r>
              <a:rPr lang="ru-RU" dirty="0"/>
              <a:t>Правительство довело </a:t>
            </a:r>
          </a:p>
          <a:p>
            <a:pPr>
              <a:defRPr/>
            </a:pPr>
            <a:r>
              <a:rPr lang="ru-RU" dirty="0"/>
              <a:t>страну до того, что </a:t>
            </a:r>
          </a:p>
          <a:p>
            <a:pPr>
              <a:defRPr/>
            </a:pPr>
            <a:r>
              <a:rPr lang="ru-RU" dirty="0"/>
              <a:t>монетный двор напечатал банкноту номиналом 100 триллионов марок.</a:t>
            </a:r>
          </a:p>
        </p:txBody>
      </p:sp>
      <p:pic>
        <p:nvPicPr>
          <p:cNvPr id="45059" name="Рисунок 2" descr="Самые удивительные деньги ми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1663" y="214313"/>
            <a:ext cx="457041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Прямоугольник 3"/>
          <p:cNvSpPr>
            <a:spLocks noChangeArrowheads="1"/>
          </p:cNvSpPr>
          <p:nvPr/>
        </p:nvSpPr>
        <p:spPr bwMode="auto">
          <a:xfrm>
            <a:off x="571500" y="3357563"/>
            <a:ext cx="8429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И даже это не стало пределом в истории. Абсолютный рекорд номинала купюры достался Венгрии. Там в 1946 году отпечатана банкнота номиналом СЕКСТИЛЛИОН пенге!</a:t>
            </a:r>
          </a:p>
        </p:txBody>
      </p:sp>
      <p:pic>
        <p:nvPicPr>
          <p:cNvPr id="45061" name="Рисунок 2" descr="Самые удивительные деньги мир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4643438"/>
            <a:ext cx="4164012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Прямоугольник 5"/>
          <p:cNvSpPr>
            <a:spLocks noChangeArrowheads="1"/>
          </p:cNvSpPr>
          <p:nvPr/>
        </p:nvSpPr>
        <p:spPr bwMode="auto">
          <a:xfrm>
            <a:off x="4572000" y="4643438"/>
            <a:ext cx="43576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Секстиллион — это цифра с 21 нолем после единицы.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2357438" y="214313"/>
            <a:ext cx="3762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Пластиковые банкноты</a:t>
            </a:r>
          </a:p>
        </p:txBody>
      </p:sp>
      <p:pic>
        <p:nvPicPr>
          <p:cNvPr id="46083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14778" t="3426" r="15024"/>
          <a:stretch>
            <a:fillRect/>
          </a:stretch>
        </p:blipFill>
        <p:spPr bwMode="auto">
          <a:xfrm>
            <a:off x="0" y="2139950"/>
            <a:ext cx="6357938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0063" y="642938"/>
            <a:ext cx="8358187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dirty="0"/>
              <a:t>есь мир уже привык к пластиковым карточкам, заменяющим собой наличные деньги. А вот в некоторых странах мира, к примеру, в Канаде вовсю используются пластиковые банкноты!  Простые   банкноты, как  вполне справедливо считают канадцы, имеют                   довольно непродолжительный                            срок жизни. </a:t>
            </a:r>
          </a:p>
          <a:p>
            <a:pPr>
              <a:defRPr/>
            </a:pPr>
            <a:r>
              <a:rPr lang="ru-RU" dirty="0"/>
              <a:t>Именно поэтому                                    они уже давным-давно ввели систему                                               пластиковых денег. </a:t>
            </a:r>
          </a:p>
        </p:txBody>
      </p:sp>
      <p:sp>
        <p:nvSpPr>
          <p:cNvPr id="46085" name="Прямоугольник 5"/>
          <p:cNvSpPr>
            <a:spLocks noChangeArrowheads="1"/>
          </p:cNvSpPr>
          <p:nvPr/>
        </p:nvSpPr>
        <p:spPr bwMode="auto">
          <a:xfrm>
            <a:off x="4357688" y="5357813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Как результат – в этой стране самые надежные и долговечные банкноты.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2357438" y="142875"/>
            <a:ext cx="3590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Светящиеся банкноты</a:t>
            </a:r>
          </a:p>
        </p:txBody>
      </p:sp>
      <p:pic>
        <p:nvPicPr>
          <p:cNvPr id="47107" name="Рисунок 2" descr="Самые удивительные деньги ми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714375"/>
            <a:ext cx="8358188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42938" y="4714875"/>
            <a:ext cx="8501062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dirty="0"/>
              <a:t>аждый из нас знает, насколько неудобно бывает считать деньги при плохом освещении. Вот для решения этой проблемы и создан концепт светящихся в темноте денег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Luminous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</a:t>
            </a:r>
            <a:r>
              <a:rPr lang="ru-RU" dirty="0"/>
              <a:t>. Причем, каждому номиналу такой</a:t>
            </a:r>
            <a:br>
              <a:rPr lang="ru-RU" dirty="0"/>
            </a:br>
            <a:r>
              <a:rPr lang="ru-RU" dirty="0"/>
              <a:t>купюры можно придать свой цвет подсветки.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3250" y="0"/>
            <a:ext cx="27559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Здание-банкнота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500" y="428625"/>
            <a:ext cx="8572500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dirty="0"/>
              <a:t>амой необычной банкнотой в мире, наверное, стоит признать офисный центр </a:t>
            </a:r>
            <a:r>
              <a:rPr lang="ru-RU" dirty="0" err="1"/>
              <a:t>Easy</a:t>
            </a:r>
            <a:r>
              <a:rPr lang="ru-RU" dirty="0"/>
              <a:t> </a:t>
            </a:r>
            <a:r>
              <a:rPr lang="ru-RU" dirty="0" err="1"/>
              <a:t>Office</a:t>
            </a:r>
            <a:r>
              <a:rPr lang="ru-RU" dirty="0"/>
              <a:t> в литовском городе Каунас, который выглядит как несуществующая купюра достоинством в тысячу </a:t>
            </a:r>
            <a:r>
              <a:rPr lang="ru-RU" dirty="0" err="1"/>
              <a:t>литов</a:t>
            </a:r>
            <a:r>
              <a:rPr lang="ru-RU" dirty="0"/>
              <a:t>!</a:t>
            </a:r>
          </a:p>
        </p:txBody>
      </p:sp>
      <p:pic>
        <p:nvPicPr>
          <p:cNvPr id="48132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19778" t="4117" b="12486"/>
          <a:stretch>
            <a:fillRect/>
          </a:stretch>
        </p:blipFill>
        <p:spPr bwMode="auto">
          <a:xfrm>
            <a:off x="0" y="1704975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50" y="142875"/>
            <a:ext cx="5643563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красивые банкноты в мире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63" y="642938"/>
            <a:ext cx="3768725" cy="461962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Крона Фарерских островов</a:t>
            </a:r>
          </a:p>
        </p:txBody>
      </p:sp>
      <p:pic>
        <p:nvPicPr>
          <p:cNvPr id="49156" name="Рисунок 3" descr="Самые красивые деньги мира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143000"/>
            <a:ext cx="4289425" cy="1998663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572000" y="785813"/>
            <a:ext cx="4572000" cy="2370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dirty="0"/>
              <a:t> 2004 годом местным правительством была выпущена банкнота достоинством 500 крон. Особенностью купюры является то, что на ней изображен напечатанный рельефно краб.</a:t>
            </a:r>
          </a:p>
        </p:txBody>
      </p:sp>
      <p:pic>
        <p:nvPicPr>
          <p:cNvPr id="49158" name="Рисунок 5" descr="Самые красивые деньги мира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4000500"/>
            <a:ext cx="4432300" cy="2532063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643563" y="3357563"/>
            <a:ext cx="2322512" cy="461962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Шведская крона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313" y="3643313"/>
            <a:ext cx="4429125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dirty="0"/>
              <a:t>з всех банкнот эти следует признать самыми сказочными. Деньги эти украшены красочной иллюстрацией к сказке «Удивительное путешествие Нильса с дикими гусями», написанной </a:t>
            </a:r>
            <a:r>
              <a:rPr lang="ru-RU" dirty="0" err="1"/>
              <a:t>Сельмой</a:t>
            </a:r>
            <a:r>
              <a:rPr lang="ru-RU" dirty="0"/>
              <a:t> Лагерлеф.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1" descr="Самые красивые деньги мира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785813"/>
            <a:ext cx="4289425" cy="2101850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14375" y="214313"/>
            <a:ext cx="2830513" cy="461962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Гонконгский доллар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428625"/>
            <a:ext cx="4500562" cy="2370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dirty="0"/>
              <a:t>анкноты Гонконга исполнены футуристическими образами и яркими красками. Это характерно для Гонконга: в этом городе преобладает </a:t>
            </a:r>
            <a:r>
              <a:rPr lang="ru-RU" dirty="0" err="1"/>
              <a:t>хай-тек</a:t>
            </a:r>
            <a:r>
              <a:rPr lang="ru-RU" dirty="0"/>
              <a:t>, движение и </a:t>
            </a:r>
            <a:r>
              <a:rPr lang="ru-RU" dirty="0" err="1"/>
              <a:t>многоцветье</a:t>
            </a:r>
            <a:r>
              <a:rPr lang="ru-RU" dirty="0"/>
              <a:t>.</a:t>
            </a:r>
          </a:p>
        </p:txBody>
      </p:sp>
      <p:pic>
        <p:nvPicPr>
          <p:cNvPr id="50181" name="Рисунок 4" descr="Самые красивые деньги мира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929063"/>
            <a:ext cx="4432300" cy="2312987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57813" y="3357563"/>
            <a:ext cx="3100387" cy="461962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Доллар островов Кука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50" y="3357563"/>
            <a:ext cx="4286250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ru-RU" dirty="0"/>
              <a:t>ту купюру, наверное, можно признать самой оригинальной из всех. На акуле, прорезавшей морскую пучину, восседает русалка. Столь экзотичный сюжет как нельзя лучше отображает нетронутость островов цивилизацией.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1" descr="Самые красивые деньги мира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928688"/>
            <a:ext cx="4289425" cy="206692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42938" y="285750"/>
            <a:ext cx="3505200" cy="461963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Новозеландские доллары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214313"/>
            <a:ext cx="4572000" cy="27384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dirty="0"/>
              <a:t>ечатают их не на бумаге, а на тонком пластике. В Новой Зеландии очень много птиц, много их и на купюрах. Собственно, птица как раз и является главным персонажем новозеландских банкнот.</a:t>
            </a:r>
          </a:p>
        </p:txBody>
      </p:sp>
      <p:pic>
        <p:nvPicPr>
          <p:cNvPr id="51205" name="Рисунок 4" descr="Самые красивые деньги в мире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000500"/>
            <a:ext cx="4289425" cy="227647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643563" y="3357563"/>
            <a:ext cx="2520950" cy="461962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Коморский франк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313" y="3643313"/>
            <a:ext cx="4429125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ru-RU" dirty="0"/>
              <a:t>ти банкноты имеют, пожалуй, самую богатую цветовую палитру из всех денежных знаков в мире. Синее море омывает желтый песчаный берег с одиноким деревом, над всем этим пылающее закатом небо.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1" descr="Самые красивые деньги в мире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857250"/>
            <a:ext cx="4289425" cy="1954213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28688" y="142875"/>
            <a:ext cx="2892425" cy="461963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Швейцарский франк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714375"/>
            <a:ext cx="4357687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/>
              <a:t>ицевая сторона банкнот украшена портретами известных культурных деятелей. Обратная сторона повествует об их достижениях. </a:t>
            </a:r>
          </a:p>
        </p:txBody>
      </p:sp>
      <p:pic>
        <p:nvPicPr>
          <p:cNvPr id="52229" name="Рисунок 4" descr="Самые красивые деньги в мире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0" y="4143375"/>
            <a:ext cx="4575175" cy="2424113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072188" y="3429000"/>
            <a:ext cx="995362" cy="461963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50" y="3714750"/>
            <a:ext cx="3857625" cy="2738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dirty="0"/>
              <a:t>анкноты эти «водятся» преимущественно в Сан-Томе. Название это переводится как «рай на земле». Собственно, именно это и изображено на этих деньгах.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5180013" y="1214438"/>
            <a:ext cx="3963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маленькая монета</a:t>
            </a:r>
          </a:p>
        </p:txBody>
      </p:sp>
      <p:pic>
        <p:nvPicPr>
          <p:cNvPr id="7171" name="Рисунок 2" descr="Самые удивительные деньги мира"/>
          <p:cNvPicPr>
            <a:picLocks noChangeAspect="1" noChangeArrowheads="1"/>
          </p:cNvPicPr>
          <p:nvPr/>
        </p:nvPicPr>
        <p:blipFill>
          <a:blip r:embed="rId2"/>
          <a:srcRect l="10716" t="25558" r="49939" b="17731"/>
          <a:stretch>
            <a:fillRect/>
          </a:stretch>
        </p:blipFill>
        <p:spPr bwMode="auto">
          <a:xfrm>
            <a:off x="142875" y="3571875"/>
            <a:ext cx="3857625" cy="1735138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7172" name="Прямоугольник 3"/>
          <p:cNvSpPr>
            <a:spLocks noChangeArrowheads="1"/>
          </p:cNvSpPr>
          <p:nvPr/>
        </p:nvSpPr>
        <p:spPr bwMode="auto">
          <a:xfrm>
            <a:off x="5286375" y="1857375"/>
            <a:ext cx="371475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dirty="0"/>
              <a:t>з известных сегодня, самой маленькой монетой в мире можно смело считать 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индийский четвертак Тара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Виджаянагара</a:t>
            </a:r>
            <a:r>
              <a:rPr lang="ru-RU" dirty="0"/>
              <a:t>, который весит меньше двух граммов. </a:t>
            </a:r>
            <a:endParaRPr lang="en-US" dirty="0"/>
          </a:p>
        </p:txBody>
      </p:sp>
      <p:pic>
        <p:nvPicPr>
          <p:cNvPr id="7173" name="Picture 5" descr="C:\Users\Татьяна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547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Прямоугольник 5"/>
          <p:cNvSpPr>
            <a:spLocks noChangeArrowheads="1"/>
          </p:cNvSpPr>
          <p:nvPr/>
        </p:nvSpPr>
        <p:spPr bwMode="auto">
          <a:xfrm>
            <a:off x="4143375" y="4929188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Диаметр это серебряной монеты не превышает 4 миллиметров.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" descr="Самые красивые деньги в мире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714375"/>
            <a:ext cx="4289425" cy="1963738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57250" y="142875"/>
            <a:ext cx="2768600" cy="461963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Мальдивская рупия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428625"/>
            <a:ext cx="4214812" cy="23701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dirty="0"/>
              <a:t>альдивская Республика сегодня является одной из беднейших стран в мире. Тем не менее, здешние деньги, на которых изображены кокосовые пальмы, море и</a:t>
            </a:r>
          </a:p>
        </p:txBody>
      </p:sp>
      <p:pic>
        <p:nvPicPr>
          <p:cNvPr id="53253" name="Рисунок 4" descr="Самые красивые деньги в мире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8" y="4214813"/>
            <a:ext cx="4575175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29063" y="3571875"/>
            <a:ext cx="5000625" cy="461963"/>
          </a:xfrm>
          <a:prstGeom prst="rect">
            <a:avLst/>
          </a:prstGeom>
          <a:ln>
            <a:solidFill>
              <a:srgbClr val="99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Французский тихоокеанский франк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313" y="4214813"/>
            <a:ext cx="4286250" cy="2370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ru-RU" dirty="0"/>
              <a:t>ти деньги отражают всю прелесть жизни жителей французских территорий в Тихом Океане: беззаботность, прекрасный подводный мир, красивые люди и природа.</a:t>
            </a:r>
          </a:p>
        </p:txBody>
      </p:sp>
      <p:sp>
        <p:nvSpPr>
          <p:cNvPr id="53256" name="Прямоугольник 7"/>
          <p:cNvSpPr>
            <a:spLocks noChangeArrowheads="1"/>
          </p:cNvSpPr>
          <p:nvPr/>
        </p:nvSpPr>
        <p:spPr bwMode="auto">
          <a:xfrm>
            <a:off x="285750" y="2714625"/>
            <a:ext cx="8643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парусники, являются одними из самых красивых на планете.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3143250" y="214313"/>
            <a:ext cx="1957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Источники:</a:t>
            </a:r>
          </a:p>
        </p:txBody>
      </p:sp>
      <p:sp>
        <p:nvSpPr>
          <p:cNvPr id="54275" name="Прямоугольник 2"/>
          <p:cNvSpPr>
            <a:spLocks noChangeArrowheads="1"/>
          </p:cNvSpPr>
          <p:nvPr/>
        </p:nvSpPr>
        <p:spPr bwMode="auto">
          <a:xfrm>
            <a:off x="928688" y="785813"/>
            <a:ext cx="671512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/>
              <a:t>http://69news.ru/blog/hobbies/1171.html</a:t>
            </a:r>
          </a:p>
          <a:p>
            <a:pPr>
              <a:buFont typeface="Wingdings" pitchFamily="2" charset="2"/>
              <a:buChar char="Ø"/>
            </a:pPr>
            <a:r>
              <a:rPr lang="en-US"/>
              <a:t>http://ubiznes.ru/valuta/samye-udivitelnye-i-neobyknovennye-dengi-so-vsego-mira.html</a:t>
            </a:r>
            <a:endParaRPr lang="ru-RU"/>
          </a:p>
          <a:p>
            <a:pPr>
              <a:buFont typeface="Wingdings" pitchFamily="2" charset="2"/>
              <a:buChar char="Ø"/>
            </a:pPr>
            <a:r>
              <a:rPr lang="en-US"/>
              <a:t>http://ubiznes.ru/finansy-termin/otkuda-proizoshli-dengi-kakie-ix-vidy-byvayut.html</a:t>
            </a:r>
            <a:endParaRPr lang="ru-RU"/>
          </a:p>
          <a:p>
            <a:pPr>
              <a:buFont typeface="Wingdings" pitchFamily="2" charset="2"/>
              <a:buChar char="Ø"/>
            </a:pPr>
            <a:r>
              <a:rPr lang="en-US"/>
              <a:t>http://lifestripes.ru/life/samye-krasivye-dengi-mira.html</a:t>
            </a:r>
            <a:endParaRPr lang="ru-RU"/>
          </a:p>
          <a:p>
            <a:pPr>
              <a:buFont typeface="Wingdings" pitchFamily="2" charset="2"/>
              <a:buChar char="Ø"/>
            </a:pPr>
            <a:r>
              <a:rPr lang="en-US"/>
              <a:t>http://diddlybop.ru/16689</a:t>
            </a:r>
            <a:endParaRPr lang="ru-RU"/>
          </a:p>
        </p:txBody>
      </p:sp>
      <p:pic>
        <p:nvPicPr>
          <p:cNvPr id="54276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b="3226"/>
          <a:stretch>
            <a:fillRect/>
          </a:stretch>
        </p:blipFill>
        <p:spPr bwMode="auto">
          <a:xfrm>
            <a:off x="1214438" y="3857625"/>
            <a:ext cx="66690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numizmat.ru/netcat_files/Image/WP-Money_edi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 bwMode="auto">
          <a:xfrm>
            <a:off x="1643063" y="2571750"/>
            <a:ext cx="5857875" cy="914400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rgbClr val="99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ru-RU" sz="4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4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1643063" y="214313"/>
            <a:ext cx="5929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маленькая юбилейная монета</a:t>
            </a:r>
          </a:p>
        </p:txBody>
      </p:sp>
      <p:pic>
        <p:nvPicPr>
          <p:cNvPr id="8195" name="Рисунок 2" descr="Самые удивительные деньги ми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928688"/>
            <a:ext cx="800100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7188" y="4286250"/>
            <a:ext cx="8643937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dirty="0"/>
              <a:t> 2012 году в Великобритании создали самую маленькую алмазную монету с изображением королевы</a:t>
            </a:r>
            <a:br>
              <a:rPr lang="ru-RU" dirty="0"/>
            </a:br>
            <a:r>
              <a:rPr lang="ru-RU" dirty="0"/>
              <a:t>Елизаветы II в честь бриллиантового юбилея.</a:t>
            </a:r>
            <a:br>
              <a:rPr lang="ru-RU" dirty="0"/>
            </a:br>
            <a:r>
              <a:rPr lang="ru-RU" dirty="0"/>
              <a:t>Ее диаметр составляет всего 750 нанометров (1 нанометр - это одна миллиардная метра)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2500313" y="142875"/>
            <a:ext cx="3875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большие монеты</a:t>
            </a:r>
          </a:p>
        </p:txBody>
      </p:sp>
      <p:pic>
        <p:nvPicPr>
          <p:cNvPr id="9219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13" y="2798763"/>
            <a:ext cx="5618162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88" y="785813"/>
            <a:ext cx="8501062" cy="42164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dirty="0"/>
              <a:t>а это звание претендует 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Tonne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Kangaroo</a:t>
            </a: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Coin</a:t>
            </a:r>
            <a:r>
              <a:rPr lang="ru-RU" dirty="0"/>
              <a:t>. Сделана она в Австралии, и на сегодняшний день обладает своей номинальной стоимостью — один миллион австралийских долларов. Вес монет</a:t>
            </a:r>
            <a:r>
              <a:rPr lang="en-US" dirty="0"/>
              <a:t>s</a:t>
            </a:r>
            <a:r>
              <a:rPr lang="ru-RU" dirty="0"/>
              <a:t> составляет 1012 кг, изготовлена</a:t>
            </a:r>
            <a:r>
              <a:rPr lang="en-US" dirty="0"/>
              <a:t> </a:t>
            </a:r>
            <a:r>
              <a:rPr lang="ru-RU" dirty="0"/>
              <a:t>она из золота 999,9 пробы. Диаметр монеты составил 80 сантиметров, а толщина — 12 см. На аверсе располагается профиль королевы Елизаветы II, а вот на реверсе — большой </a:t>
            </a:r>
          </a:p>
          <a:p>
            <a:pPr>
              <a:defRPr/>
            </a:pPr>
            <a:r>
              <a:rPr lang="ru-RU" dirty="0"/>
              <a:t>рыжий кенгуру в лучах солнца. </a:t>
            </a:r>
          </a:p>
          <a:p>
            <a:pPr>
              <a:defRPr/>
            </a:pPr>
            <a:r>
              <a:rPr lang="ru-RU" dirty="0"/>
              <a:t>На создание такой монеты </a:t>
            </a:r>
          </a:p>
          <a:p>
            <a:pPr>
              <a:defRPr/>
            </a:pPr>
            <a:r>
              <a:rPr lang="ru-RU" dirty="0"/>
              <a:t>пришлось потратить чуть </a:t>
            </a:r>
          </a:p>
          <a:p>
            <a:pPr>
              <a:defRPr/>
            </a:pPr>
            <a:r>
              <a:rPr lang="ru-RU" dirty="0"/>
              <a:t>больше 18 месяцев.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2857500" y="214313"/>
            <a:ext cx="3030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Объемные монеты</a:t>
            </a:r>
          </a:p>
        </p:txBody>
      </p:sp>
      <p:pic>
        <p:nvPicPr>
          <p:cNvPr id="10243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1933" t="6677" r="3052" b="6677"/>
          <a:stretch>
            <a:fillRect/>
          </a:stretch>
        </p:blipFill>
        <p:spPr bwMode="auto">
          <a:xfrm>
            <a:off x="406400" y="3143250"/>
            <a:ext cx="85232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71500" y="1143000"/>
            <a:ext cx="8358188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/>
              <a:t>маленьком государстве Сомали, похоже, не сильно доверяют плоским монетам. Поэтому у сомалийцев</a:t>
            </a:r>
            <a:r>
              <a:rPr lang="ru-RU" u="sng" dirty="0"/>
              <a:t> </a:t>
            </a:r>
            <a:r>
              <a:rPr lang="ru-RU" dirty="0"/>
              <a:t>используются свои, объемные монеты. Выглядят они в виде шаров, кубов и треугольников.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2500313" y="214313"/>
            <a:ext cx="3290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Монеты с QR-кодом</a:t>
            </a:r>
          </a:p>
        </p:txBody>
      </p:sp>
      <p:pic>
        <p:nvPicPr>
          <p:cNvPr id="11267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900" r="1801"/>
          <a:stretch>
            <a:fillRect/>
          </a:stretch>
        </p:blipFill>
        <p:spPr bwMode="auto">
          <a:xfrm>
            <a:off x="857250" y="3000375"/>
            <a:ext cx="75723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Прямоугольник 3"/>
          <p:cNvSpPr>
            <a:spLocks noChangeArrowheads="1"/>
          </p:cNvSpPr>
          <p:nvPr/>
        </p:nvSpPr>
        <p:spPr bwMode="auto">
          <a:xfrm>
            <a:off x="428625" y="714375"/>
            <a:ext cx="8429625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dirty="0"/>
              <a:t>онетные дворы ощущают движение прогресса и сразу же начинают выпускать «актуальные» монеты. </a:t>
            </a:r>
          </a:p>
          <a:p>
            <a:pPr>
              <a:defRPr/>
            </a:pPr>
            <a:r>
              <a:rPr lang="ru-RU" dirty="0"/>
              <a:t>Впервые отлитые в Японии, подобные монеты прижились и в Европе. Первая европейская монета с QR-кодом отлита в Голландии. На ее реверсе зашифрована ссылка на сайт Минфина Нидерландов.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змятежность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Безмятежност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Безмятежность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Office\Шаблоны\Дизайны презентаций\Безмятежность.pot</Template>
  <TotalTime>2053</TotalTime>
  <Words>2025</Words>
  <Application>Microsoft PowerPoint</Application>
  <PresentationFormat>On-screen Show (4:3)</PresentationFormat>
  <Paragraphs>180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Times New Roman</vt:lpstr>
      <vt:lpstr>Arial</vt:lpstr>
      <vt:lpstr>Monotype Sorts</vt:lpstr>
      <vt:lpstr>Wingdings</vt:lpstr>
      <vt:lpstr>Безмятежность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Парфенов С.А.</dc:creator>
  <cp:lastModifiedBy>Windows User</cp:lastModifiedBy>
  <cp:revision>198</cp:revision>
  <dcterms:created xsi:type="dcterms:W3CDTF">2003-05-11T06:26:40Z</dcterms:created>
  <dcterms:modified xsi:type="dcterms:W3CDTF">2016-08-30T08:36:24Z</dcterms:modified>
</cp:coreProperties>
</file>