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DCC09-0C6A-4CAC-902F-99D8B74E61CC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1C54E-185E-481C-AAF0-DF668F73B3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DCC09-0C6A-4CAC-902F-99D8B74E61CC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1C54E-185E-481C-AAF0-DF668F73B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DCC09-0C6A-4CAC-902F-99D8B74E61CC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1C54E-185E-481C-AAF0-DF668F73B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DCC09-0C6A-4CAC-902F-99D8B74E61CC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1C54E-185E-481C-AAF0-DF668F73B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DCC09-0C6A-4CAC-902F-99D8B74E61CC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1C54E-185E-481C-AAF0-DF668F73B3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DCC09-0C6A-4CAC-902F-99D8B74E61CC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1C54E-185E-481C-AAF0-DF668F73B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DCC09-0C6A-4CAC-902F-99D8B74E61CC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1C54E-185E-481C-AAF0-DF668F73B3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DCC09-0C6A-4CAC-902F-99D8B74E61CC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1C54E-185E-481C-AAF0-DF668F73B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DCC09-0C6A-4CAC-902F-99D8B74E61CC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1C54E-185E-481C-AAF0-DF668F73B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DCC09-0C6A-4CAC-902F-99D8B74E61CC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1C54E-185E-481C-AAF0-DF668F73B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9CDCC09-0C6A-4CAC-902F-99D8B74E61CC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551C54E-185E-481C-AAF0-DF668F73B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CDCC09-0C6A-4CAC-902F-99D8B74E61CC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551C54E-185E-481C-AAF0-DF668F73B3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376263"/>
          </a:xfrm>
        </p:spPr>
        <p:txBody>
          <a:bodyPr/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SECOND CONDITIONAL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3356992"/>
            <a:ext cx="7772400" cy="288032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Условные предложения второго типа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864096"/>
          </a:xfrm>
        </p:spPr>
        <p:txBody>
          <a:bodyPr/>
          <a:lstStyle/>
          <a:p>
            <a:r>
              <a:rPr lang="ru-RU" sz="4400" dirty="0" err="1" smtClean="0">
                <a:solidFill>
                  <a:schemeClr val="tx1"/>
                </a:solidFill>
              </a:rPr>
              <a:t>Second</a:t>
            </a:r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 err="1" smtClean="0">
                <a:solidFill>
                  <a:schemeClr val="tx1"/>
                </a:solidFill>
              </a:rPr>
              <a:t>conditional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075240" cy="540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000" dirty="0" smtClean="0"/>
              <a:t>   </a:t>
            </a:r>
            <a:r>
              <a:rPr lang="ru-RU" sz="4400" dirty="0" smtClean="0"/>
              <a:t>используется тогда, когда мы говорим о том, чтобы мы хотели сделать в настоящем или будущем времени, но выполнение этого на данный момент невозможно. Чаще всего ситуация, о которой говорится — </a:t>
            </a:r>
            <a:r>
              <a:rPr lang="ru-RU" sz="4400" b="1" dirty="0" smtClean="0"/>
              <a:t>нереальна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Пример: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340768"/>
            <a:ext cx="8136904" cy="50147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4800" dirty="0" smtClean="0"/>
              <a:t>Если бы у меня было 10 миллионов, я бы купил остров.  </a:t>
            </a:r>
          </a:p>
          <a:p>
            <a:pPr algn="just">
              <a:buNone/>
            </a:pPr>
            <a:endParaRPr lang="ru-RU" sz="4800" dirty="0" smtClean="0"/>
          </a:p>
          <a:p>
            <a:pPr algn="just">
              <a:buNone/>
            </a:pPr>
            <a:r>
              <a:rPr lang="ru-RU" sz="4800" dirty="0" err="1" smtClean="0"/>
              <a:t>If</a:t>
            </a:r>
            <a:r>
              <a:rPr lang="ru-RU" sz="4800" dirty="0" smtClean="0"/>
              <a:t> I </a:t>
            </a:r>
            <a:r>
              <a:rPr lang="ru-RU" sz="4800" dirty="0" err="1" smtClean="0"/>
              <a:t>had</a:t>
            </a:r>
            <a:r>
              <a:rPr lang="ru-RU" sz="4800" dirty="0" smtClean="0"/>
              <a:t> 10 </a:t>
            </a:r>
            <a:r>
              <a:rPr lang="ru-RU" sz="4800" dirty="0" err="1" smtClean="0"/>
              <a:t>million</a:t>
            </a:r>
            <a:r>
              <a:rPr lang="ru-RU" sz="4800" dirty="0" smtClean="0"/>
              <a:t> </a:t>
            </a:r>
            <a:r>
              <a:rPr lang="ru-RU" sz="4800" dirty="0" err="1" smtClean="0"/>
              <a:t>dollars</a:t>
            </a:r>
            <a:r>
              <a:rPr lang="ru-RU" sz="4800" dirty="0" smtClean="0"/>
              <a:t> I </a:t>
            </a:r>
            <a:r>
              <a:rPr lang="ru-RU" sz="4800" dirty="0" err="1" smtClean="0"/>
              <a:t>would</a:t>
            </a:r>
            <a:r>
              <a:rPr lang="ru-RU" sz="4800" dirty="0" smtClean="0"/>
              <a:t> </a:t>
            </a:r>
            <a:r>
              <a:rPr lang="ru-RU" sz="4800" dirty="0" err="1" smtClean="0"/>
              <a:t>buy</a:t>
            </a:r>
            <a:r>
              <a:rPr lang="ru-RU" sz="4800" dirty="0" smtClean="0"/>
              <a:t> </a:t>
            </a:r>
            <a:r>
              <a:rPr lang="ru-RU" sz="4800" dirty="0" err="1" smtClean="0"/>
              <a:t>an</a:t>
            </a:r>
            <a:r>
              <a:rPr lang="ru-RU" sz="4800" dirty="0" smtClean="0"/>
              <a:t> </a:t>
            </a:r>
            <a:r>
              <a:rPr lang="ru-RU" sz="4800" dirty="0" err="1" smtClean="0"/>
              <a:t>island</a:t>
            </a:r>
            <a:r>
              <a:rPr lang="ru-RU" sz="4800" dirty="0" smtClean="0"/>
              <a:t>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86409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Second Conditional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   образуется при помощи </a:t>
            </a:r>
            <a:r>
              <a:rPr lang="ru-RU" sz="3600" b="1" dirty="0" err="1" smtClean="0"/>
              <a:t>if</a:t>
            </a:r>
            <a:r>
              <a:rPr lang="ru-RU" sz="3600" b="1" dirty="0" smtClean="0"/>
              <a:t> </a:t>
            </a:r>
            <a:r>
              <a:rPr lang="ru-RU" sz="3600" dirty="0" smtClean="0"/>
              <a:t>+</a:t>
            </a:r>
            <a:r>
              <a:rPr lang="ru-RU" sz="3600" b="1" dirty="0" smtClean="0"/>
              <a:t> </a:t>
            </a:r>
            <a:r>
              <a:rPr lang="ru-RU" sz="3600" b="1" dirty="0" err="1" smtClean="0"/>
              <a:t>Past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Simple</a:t>
            </a:r>
            <a:r>
              <a:rPr lang="ru-RU" sz="3600" dirty="0" smtClean="0"/>
              <a:t>, а во второй части предложения употребляется </a:t>
            </a:r>
            <a:r>
              <a:rPr lang="ru-RU" sz="3600" b="1" dirty="0" err="1" smtClean="0"/>
              <a:t>would</a:t>
            </a:r>
            <a:r>
              <a:rPr lang="ru-RU" sz="3600" b="1" dirty="0" smtClean="0"/>
              <a:t> </a:t>
            </a:r>
            <a:r>
              <a:rPr lang="ru-RU" sz="3600" dirty="0" smtClean="0"/>
              <a:t>+</a:t>
            </a:r>
            <a:r>
              <a:rPr lang="ru-RU" sz="3600" b="1" dirty="0" smtClean="0"/>
              <a:t> глагол в инфинитиве</a:t>
            </a:r>
            <a:r>
              <a:rPr lang="ru-RU" sz="3600" dirty="0" smtClean="0"/>
              <a:t>. </a:t>
            </a:r>
            <a:endParaRPr lang="ru-RU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</a:t>
            </a:r>
          </a:p>
          <a:p>
            <a:pPr algn="just">
              <a:buNone/>
            </a:pPr>
            <a:r>
              <a:rPr lang="ru-RU" b="1" dirty="0" smtClean="0"/>
              <a:t>        </a:t>
            </a:r>
            <a:r>
              <a:rPr lang="ru-RU" sz="4000" b="1" dirty="0" err="1" smtClean="0"/>
              <a:t>If</a:t>
            </a:r>
            <a:r>
              <a:rPr lang="ru-RU" sz="4000" dirty="0" smtClean="0"/>
              <a:t> + </a:t>
            </a:r>
            <a:r>
              <a:rPr lang="ru-RU" sz="4000" b="1" dirty="0" err="1" smtClean="0"/>
              <a:t>Past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Simple</a:t>
            </a:r>
            <a:r>
              <a:rPr lang="ru-RU" sz="4000" dirty="0" smtClean="0"/>
              <a:t> -------- </a:t>
            </a:r>
            <a:r>
              <a:rPr lang="ru-RU" sz="4000" b="1" dirty="0" err="1" smtClean="0"/>
              <a:t>would</a:t>
            </a:r>
            <a:r>
              <a:rPr lang="ru-RU" sz="4000" dirty="0" smtClean="0"/>
              <a:t> + </a:t>
            </a:r>
            <a:r>
              <a:rPr lang="ru-RU" sz="4000" b="1" dirty="0" err="1" smtClean="0"/>
              <a:t>verb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717032"/>
            <a:ext cx="8208912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условная часть                 главная часть</a:t>
            </a:r>
          </a:p>
          <a:p>
            <a:pPr algn="just">
              <a:buNone/>
            </a:pPr>
            <a:endParaRPr lang="ru-RU" sz="3600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ru-RU" sz="4000" b="1" dirty="0" err="1" smtClean="0">
                <a:solidFill>
                  <a:schemeClr val="bg1"/>
                </a:solidFill>
              </a:rPr>
              <a:t>If</a:t>
            </a:r>
            <a:r>
              <a:rPr lang="ru-RU" sz="4000" dirty="0" smtClean="0">
                <a:solidFill>
                  <a:schemeClr val="bg1"/>
                </a:solidFill>
              </a:rPr>
              <a:t> + </a:t>
            </a:r>
            <a:r>
              <a:rPr lang="ru-RU" sz="4000" b="1" dirty="0" err="1" smtClean="0">
                <a:solidFill>
                  <a:schemeClr val="bg1"/>
                </a:solidFill>
              </a:rPr>
              <a:t>Past</a:t>
            </a:r>
            <a:r>
              <a:rPr lang="ru-RU" sz="4000" b="1" dirty="0" smtClean="0">
                <a:solidFill>
                  <a:schemeClr val="bg1"/>
                </a:solidFill>
              </a:rPr>
              <a:t> </a:t>
            </a:r>
            <a:r>
              <a:rPr lang="ru-RU" sz="4000" b="1" dirty="0" err="1" smtClean="0">
                <a:solidFill>
                  <a:schemeClr val="bg1"/>
                </a:solidFill>
              </a:rPr>
              <a:t>Simple</a:t>
            </a:r>
            <a:r>
              <a:rPr lang="ru-RU" sz="4000" dirty="0" smtClean="0">
                <a:solidFill>
                  <a:schemeClr val="bg1"/>
                </a:solidFill>
              </a:rPr>
              <a:t> -------- </a:t>
            </a:r>
            <a:r>
              <a:rPr lang="ru-RU" sz="4000" b="1" dirty="0" err="1" smtClean="0">
                <a:solidFill>
                  <a:schemeClr val="bg1"/>
                </a:solidFill>
              </a:rPr>
              <a:t>would</a:t>
            </a:r>
            <a:r>
              <a:rPr lang="ru-RU" sz="4000" dirty="0" smtClean="0">
                <a:solidFill>
                  <a:schemeClr val="bg1"/>
                </a:solidFill>
              </a:rPr>
              <a:t> + </a:t>
            </a:r>
            <a:r>
              <a:rPr lang="ru-RU" sz="4000" b="1" dirty="0" err="1" smtClean="0">
                <a:solidFill>
                  <a:schemeClr val="bg1"/>
                </a:solidFill>
              </a:rPr>
              <a:t>verb</a:t>
            </a:r>
            <a:endParaRPr lang="ru-RU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7772400" cy="1728192"/>
          </a:xfrm>
        </p:spPr>
        <p:txBody>
          <a:bodyPr/>
          <a:lstStyle/>
          <a:p>
            <a:r>
              <a:rPr lang="ru-RU" sz="5400" dirty="0" smtClean="0">
                <a:solidFill>
                  <a:schemeClr val="tx1"/>
                </a:solidFill>
              </a:rPr>
              <a:t>1. </a:t>
            </a:r>
            <a:r>
              <a:rPr lang="en-US" sz="5400" dirty="0" smtClean="0">
                <a:solidFill>
                  <a:schemeClr val="tx1"/>
                </a:solidFill>
              </a:rPr>
              <a:t>He (open) the door if he (have) the key.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645024"/>
            <a:ext cx="7772400" cy="3024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err="1" smtClean="0">
                <a:solidFill>
                  <a:srgbClr val="FFFF00"/>
                </a:solidFill>
              </a:rPr>
              <a:t>He</a:t>
            </a:r>
            <a:r>
              <a:rPr lang="ru-RU" sz="6000" dirty="0" smtClean="0">
                <a:solidFill>
                  <a:srgbClr val="FFFF00"/>
                </a:solidFill>
              </a:rPr>
              <a:t> </a:t>
            </a:r>
            <a:r>
              <a:rPr lang="ru-RU" sz="6000" dirty="0" err="1" smtClean="0">
                <a:solidFill>
                  <a:srgbClr val="FFFF00"/>
                </a:solidFill>
              </a:rPr>
              <a:t>would</a:t>
            </a:r>
            <a:r>
              <a:rPr lang="ru-RU" sz="6000" dirty="0" smtClean="0">
                <a:solidFill>
                  <a:srgbClr val="FFFF00"/>
                </a:solidFill>
              </a:rPr>
              <a:t> </a:t>
            </a:r>
            <a:r>
              <a:rPr lang="ru-RU" sz="6000" dirty="0" err="1" smtClean="0">
                <a:solidFill>
                  <a:srgbClr val="FFFF00"/>
                </a:solidFill>
              </a:rPr>
              <a:t>open</a:t>
            </a:r>
            <a:r>
              <a:rPr lang="ru-RU" sz="6000" dirty="0" smtClean="0">
                <a:solidFill>
                  <a:srgbClr val="FFFF00"/>
                </a:solidFill>
              </a:rPr>
              <a:t> </a:t>
            </a:r>
            <a:r>
              <a:rPr lang="ru-RU" sz="6000" dirty="0" err="1" smtClean="0">
                <a:solidFill>
                  <a:srgbClr val="FFFF00"/>
                </a:solidFill>
              </a:rPr>
              <a:t>the</a:t>
            </a:r>
            <a:endParaRPr lang="ru-RU" sz="6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6000" dirty="0" err="1" smtClean="0">
                <a:solidFill>
                  <a:srgbClr val="FFFF00"/>
                </a:solidFill>
              </a:rPr>
              <a:t>door</a:t>
            </a:r>
            <a:r>
              <a:rPr lang="ru-RU" sz="6000" dirty="0" smtClean="0">
                <a:solidFill>
                  <a:srgbClr val="FFFF00"/>
                </a:solidFill>
              </a:rPr>
              <a:t> </a:t>
            </a:r>
            <a:r>
              <a:rPr lang="ru-RU" sz="6000" dirty="0" err="1" smtClean="0">
                <a:solidFill>
                  <a:srgbClr val="FFFF00"/>
                </a:solidFill>
              </a:rPr>
              <a:t>if</a:t>
            </a:r>
            <a:r>
              <a:rPr lang="ru-RU" sz="6000" dirty="0" smtClean="0">
                <a:solidFill>
                  <a:srgbClr val="FFFF00"/>
                </a:solidFill>
              </a:rPr>
              <a:t> </a:t>
            </a:r>
            <a:r>
              <a:rPr lang="ru-RU" sz="6000" dirty="0" err="1" smtClean="0">
                <a:solidFill>
                  <a:srgbClr val="FFFF00"/>
                </a:solidFill>
              </a:rPr>
              <a:t>he</a:t>
            </a:r>
            <a:r>
              <a:rPr lang="ru-RU" sz="6000" dirty="0" smtClean="0">
                <a:solidFill>
                  <a:srgbClr val="FFFF00"/>
                </a:solidFill>
              </a:rPr>
              <a:t> </a:t>
            </a:r>
            <a:r>
              <a:rPr lang="ru-RU" sz="6000" dirty="0" err="1" smtClean="0">
                <a:solidFill>
                  <a:srgbClr val="FFFF00"/>
                </a:solidFill>
              </a:rPr>
              <a:t>had</a:t>
            </a:r>
            <a:r>
              <a:rPr lang="ru-RU" sz="6000" dirty="0" smtClean="0">
                <a:solidFill>
                  <a:srgbClr val="FFFF00"/>
                </a:solidFill>
              </a:rPr>
              <a:t> </a:t>
            </a:r>
            <a:r>
              <a:rPr lang="ru-RU" sz="6000" dirty="0" err="1" smtClean="0">
                <a:solidFill>
                  <a:srgbClr val="FFFF00"/>
                </a:solidFill>
              </a:rPr>
              <a:t>the</a:t>
            </a:r>
            <a:r>
              <a:rPr lang="ru-RU" sz="6000" dirty="0" smtClean="0">
                <a:solidFill>
                  <a:srgbClr val="FFFF00"/>
                </a:solidFill>
              </a:rPr>
              <a:t> </a:t>
            </a:r>
            <a:r>
              <a:rPr lang="ru-RU" sz="6000" dirty="0" err="1" smtClean="0">
                <a:solidFill>
                  <a:srgbClr val="FFFF00"/>
                </a:solidFill>
              </a:rPr>
              <a:t>key</a:t>
            </a:r>
            <a:r>
              <a:rPr lang="ru-RU" sz="6000" dirty="0" smtClean="0">
                <a:solidFill>
                  <a:srgbClr val="FFFF00"/>
                </a:solidFill>
              </a:rPr>
              <a:t>.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31224" cy="2736304"/>
          </a:xfrm>
        </p:spPr>
        <p:txBody>
          <a:bodyPr/>
          <a:lstStyle/>
          <a:p>
            <a:r>
              <a:rPr lang="ru-RU" sz="6000" dirty="0" smtClean="0">
                <a:solidFill>
                  <a:schemeClr val="tx1"/>
                </a:solidFill>
              </a:rPr>
              <a:t>2. </a:t>
            </a:r>
            <a:r>
              <a:rPr lang="en-US" sz="6000" dirty="0" smtClean="0">
                <a:solidFill>
                  <a:schemeClr val="tx1"/>
                </a:solidFill>
              </a:rPr>
              <a:t>We (paint) the house if we (have) the time.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068960"/>
            <a:ext cx="7772400" cy="27363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6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7100" dirty="0" err="1" smtClean="0">
                <a:solidFill>
                  <a:srgbClr val="FFFF00"/>
                </a:solidFill>
              </a:rPr>
              <a:t>We</a:t>
            </a:r>
            <a:r>
              <a:rPr lang="ru-RU" sz="7100" dirty="0" smtClean="0">
                <a:solidFill>
                  <a:srgbClr val="FFFF00"/>
                </a:solidFill>
              </a:rPr>
              <a:t> </a:t>
            </a:r>
            <a:r>
              <a:rPr lang="ru-RU" sz="7100" dirty="0" err="1" smtClean="0">
                <a:solidFill>
                  <a:srgbClr val="FFFF00"/>
                </a:solidFill>
              </a:rPr>
              <a:t>would</a:t>
            </a:r>
            <a:r>
              <a:rPr lang="ru-RU" sz="7100" dirty="0" smtClean="0">
                <a:solidFill>
                  <a:srgbClr val="FFFF00"/>
                </a:solidFill>
              </a:rPr>
              <a:t> </a:t>
            </a:r>
            <a:r>
              <a:rPr lang="ru-RU" sz="7100" smtClean="0">
                <a:solidFill>
                  <a:srgbClr val="FFFF00"/>
                </a:solidFill>
              </a:rPr>
              <a:t>paint </a:t>
            </a:r>
            <a:r>
              <a:rPr lang="ru-RU" sz="7100" dirty="0" err="1" smtClean="0">
                <a:solidFill>
                  <a:srgbClr val="FFFF00"/>
                </a:solidFill>
              </a:rPr>
              <a:t>the</a:t>
            </a:r>
            <a:r>
              <a:rPr lang="ru-RU" sz="7100" dirty="0" smtClean="0">
                <a:solidFill>
                  <a:srgbClr val="FFFF00"/>
                </a:solidFill>
              </a:rPr>
              <a:t> </a:t>
            </a:r>
            <a:r>
              <a:rPr lang="ru-RU" sz="7100" dirty="0" err="1" smtClean="0">
                <a:solidFill>
                  <a:srgbClr val="FFFF00"/>
                </a:solidFill>
              </a:rPr>
              <a:t>house</a:t>
            </a:r>
            <a:r>
              <a:rPr lang="ru-RU" sz="7100" dirty="0" smtClean="0">
                <a:solidFill>
                  <a:srgbClr val="FFFF00"/>
                </a:solidFill>
              </a:rPr>
              <a:t> </a:t>
            </a:r>
            <a:r>
              <a:rPr lang="ru-RU" sz="7100" dirty="0" err="1" smtClean="0">
                <a:solidFill>
                  <a:srgbClr val="FFFF00"/>
                </a:solidFill>
              </a:rPr>
              <a:t>if</a:t>
            </a:r>
            <a:r>
              <a:rPr lang="ru-RU" sz="7100" dirty="0" smtClean="0">
                <a:solidFill>
                  <a:srgbClr val="FFFF00"/>
                </a:solidFill>
              </a:rPr>
              <a:t> </a:t>
            </a:r>
            <a:r>
              <a:rPr lang="ru-RU" sz="7100" dirty="0" err="1" smtClean="0">
                <a:solidFill>
                  <a:srgbClr val="FFFF00"/>
                </a:solidFill>
              </a:rPr>
              <a:t>we</a:t>
            </a:r>
            <a:r>
              <a:rPr lang="ru-RU" sz="7100" dirty="0" smtClean="0">
                <a:solidFill>
                  <a:srgbClr val="FFFF00"/>
                </a:solidFill>
              </a:rPr>
              <a:t> </a:t>
            </a:r>
            <a:r>
              <a:rPr lang="ru-RU" sz="7100" dirty="0" err="1" smtClean="0">
                <a:solidFill>
                  <a:srgbClr val="FFFF00"/>
                </a:solidFill>
              </a:rPr>
              <a:t>had</a:t>
            </a:r>
            <a:r>
              <a:rPr lang="ru-RU" sz="7100" dirty="0" smtClean="0">
                <a:solidFill>
                  <a:srgbClr val="FFFF00"/>
                </a:solidFill>
              </a:rPr>
              <a:t> </a:t>
            </a:r>
            <a:r>
              <a:rPr lang="ru-RU" sz="7100" dirty="0" err="1" smtClean="0">
                <a:solidFill>
                  <a:srgbClr val="FFFF00"/>
                </a:solidFill>
              </a:rPr>
              <a:t>the</a:t>
            </a:r>
            <a:r>
              <a:rPr lang="ru-RU" sz="7100" dirty="0" smtClean="0">
                <a:solidFill>
                  <a:srgbClr val="FFFF00"/>
                </a:solidFill>
              </a:rPr>
              <a:t> </a:t>
            </a:r>
            <a:r>
              <a:rPr lang="ru-RU" sz="7100" dirty="0" err="1" smtClean="0">
                <a:solidFill>
                  <a:srgbClr val="FFFF00"/>
                </a:solidFill>
              </a:rPr>
              <a:t>time</a:t>
            </a:r>
            <a:r>
              <a:rPr lang="ru-RU" sz="7100" dirty="0" smtClean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936104"/>
          </a:xfrm>
        </p:spPr>
        <p:txBody>
          <a:bodyPr/>
          <a:lstStyle/>
          <a:p>
            <a:pPr algn="ctr"/>
            <a:r>
              <a:rPr lang="ru-RU" sz="4400" b="1" u="sng" dirty="0" err="1" smtClean="0">
                <a:solidFill>
                  <a:schemeClr val="tx1"/>
                </a:solidFill>
              </a:rPr>
              <a:t>If</a:t>
            </a:r>
            <a:r>
              <a:rPr lang="ru-RU" sz="4400" b="1" u="sng" dirty="0" smtClean="0">
                <a:solidFill>
                  <a:schemeClr val="tx1"/>
                </a:solidFill>
              </a:rPr>
              <a:t> I </a:t>
            </a:r>
            <a:r>
              <a:rPr lang="ru-RU" sz="4400" b="1" u="sng" dirty="0" err="1" smtClean="0">
                <a:solidFill>
                  <a:schemeClr val="tx1"/>
                </a:solidFill>
              </a:rPr>
              <a:t>was</a:t>
            </a:r>
            <a:r>
              <a:rPr lang="ru-RU" sz="4400" b="1" u="sng" dirty="0" smtClean="0">
                <a:solidFill>
                  <a:schemeClr val="tx1"/>
                </a:solidFill>
              </a:rPr>
              <a:t> VS </a:t>
            </a:r>
            <a:r>
              <a:rPr lang="ru-RU" sz="4400" b="1" u="sng" dirty="0" err="1" smtClean="0">
                <a:solidFill>
                  <a:schemeClr val="tx1"/>
                </a:solidFill>
              </a:rPr>
              <a:t>If</a:t>
            </a:r>
            <a:r>
              <a:rPr lang="ru-RU" sz="4400" b="1" u="sng" dirty="0" smtClean="0">
                <a:solidFill>
                  <a:schemeClr val="tx1"/>
                </a:solidFill>
              </a:rPr>
              <a:t> I </a:t>
            </a:r>
            <a:r>
              <a:rPr lang="ru-RU" sz="4400" b="1" u="sng" dirty="0" err="1" smtClean="0">
                <a:solidFill>
                  <a:schemeClr val="tx1"/>
                </a:solidFill>
              </a:rPr>
              <a:t>were</a:t>
            </a:r>
            <a:endParaRPr lang="ru-RU" sz="4400" b="1" u="sng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08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err="1" smtClean="0"/>
              <a:t>If</a:t>
            </a:r>
            <a:r>
              <a:rPr lang="ru-RU" sz="4800" dirty="0" smtClean="0"/>
              <a:t> I </a:t>
            </a:r>
            <a:r>
              <a:rPr lang="ru-RU" sz="4800" b="1" dirty="0" err="1" smtClean="0">
                <a:solidFill>
                  <a:srgbClr val="FFFF00"/>
                </a:solidFill>
              </a:rPr>
              <a:t>was</a:t>
            </a:r>
            <a:r>
              <a:rPr lang="ru-RU" sz="4800" dirty="0" smtClean="0"/>
              <a:t> </a:t>
            </a:r>
            <a:r>
              <a:rPr lang="ru-RU" sz="4800" dirty="0" err="1" smtClean="0"/>
              <a:t>rich</a:t>
            </a:r>
            <a:r>
              <a:rPr lang="ru-RU" sz="4800" dirty="0" smtClean="0"/>
              <a:t>, </a:t>
            </a:r>
            <a:r>
              <a:rPr lang="ru-RU" sz="4800" dirty="0" err="1" smtClean="0"/>
              <a:t>I`d</a:t>
            </a:r>
            <a:r>
              <a:rPr lang="ru-RU" sz="4800" dirty="0" smtClean="0"/>
              <a:t> </a:t>
            </a:r>
            <a:r>
              <a:rPr lang="ru-RU" sz="4800" dirty="0" err="1" smtClean="0"/>
              <a:t>give</a:t>
            </a:r>
            <a:r>
              <a:rPr lang="ru-RU" sz="4800" dirty="0" smtClean="0"/>
              <a:t> </a:t>
            </a:r>
            <a:r>
              <a:rPr lang="ru-RU" sz="4800" dirty="0" err="1" smtClean="0"/>
              <a:t>money</a:t>
            </a:r>
            <a:r>
              <a:rPr lang="ru-RU" sz="4800" dirty="0" smtClean="0"/>
              <a:t> </a:t>
            </a:r>
            <a:r>
              <a:rPr lang="ru-RU" sz="4800" dirty="0" err="1" smtClean="0"/>
              <a:t>to</a:t>
            </a:r>
            <a:r>
              <a:rPr lang="ru-RU" sz="4800" dirty="0" smtClean="0"/>
              <a:t> </a:t>
            </a:r>
            <a:r>
              <a:rPr lang="ru-RU" sz="4800" dirty="0" err="1" smtClean="0"/>
              <a:t>charity</a:t>
            </a:r>
            <a:r>
              <a:rPr lang="ru-RU" sz="4800" dirty="0" smtClean="0"/>
              <a:t>.</a:t>
            </a:r>
          </a:p>
          <a:p>
            <a:pPr>
              <a:buNone/>
            </a:pPr>
            <a:r>
              <a:rPr lang="ru-RU" sz="4800" dirty="0" err="1" smtClean="0"/>
              <a:t>If</a:t>
            </a:r>
            <a:r>
              <a:rPr lang="ru-RU" sz="4800" dirty="0" smtClean="0"/>
              <a:t> I </a:t>
            </a:r>
            <a:r>
              <a:rPr lang="ru-RU" sz="4800" b="1" dirty="0" err="1" smtClean="0">
                <a:solidFill>
                  <a:srgbClr val="FFFF00"/>
                </a:solidFill>
              </a:rPr>
              <a:t>were</a:t>
            </a:r>
            <a:r>
              <a:rPr lang="ru-RU" sz="4800" dirty="0" smtClean="0"/>
              <a:t> </a:t>
            </a:r>
            <a:r>
              <a:rPr lang="ru-RU" sz="4800" dirty="0" err="1" smtClean="0"/>
              <a:t>rich</a:t>
            </a:r>
            <a:r>
              <a:rPr lang="ru-RU" sz="4800" dirty="0" smtClean="0"/>
              <a:t>, </a:t>
            </a:r>
            <a:r>
              <a:rPr lang="ru-RU" sz="4800" dirty="0" err="1" smtClean="0"/>
              <a:t>I`d</a:t>
            </a:r>
            <a:r>
              <a:rPr lang="ru-RU" sz="4800" dirty="0" smtClean="0"/>
              <a:t> </a:t>
            </a:r>
            <a:r>
              <a:rPr lang="ru-RU" sz="4800" dirty="0" err="1" smtClean="0"/>
              <a:t>give</a:t>
            </a:r>
            <a:r>
              <a:rPr lang="ru-RU" sz="4800" dirty="0" smtClean="0"/>
              <a:t> </a:t>
            </a:r>
            <a:r>
              <a:rPr lang="ru-RU" sz="4800" dirty="0" err="1" smtClean="0"/>
              <a:t>money</a:t>
            </a:r>
            <a:r>
              <a:rPr lang="ru-RU" sz="4800" dirty="0" smtClean="0"/>
              <a:t> </a:t>
            </a:r>
            <a:r>
              <a:rPr lang="ru-RU" sz="4800" dirty="0" err="1" smtClean="0"/>
              <a:t>to</a:t>
            </a:r>
            <a:r>
              <a:rPr lang="ru-RU" sz="4800" dirty="0" smtClean="0"/>
              <a:t> </a:t>
            </a:r>
            <a:r>
              <a:rPr lang="ru-RU" sz="4800" dirty="0" err="1" smtClean="0"/>
              <a:t>charity</a:t>
            </a:r>
            <a:r>
              <a:rPr lang="ru-RU" sz="4800" dirty="0" smtClean="0"/>
              <a:t>.</a:t>
            </a:r>
          </a:p>
          <a:p>
            <a:pPr>
              <a:buNone/>
            </a:pPr>
            <a:r>
              <a:rPr lang="ru-RU" sz="4000" dirty="0" smtClean="0"/>
              <a:t>В подобных предложениях можно использовать оба варианта, оба правильные!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2232248"/>
          </a:xfrm>
        </p:spPr>
        <p:txBody>
          <a:bodyPr/>
          <a:lstStyle/>
          <a:p>
            <a:r>
              <a:rPr lang="ru-RU" sz="4800" dirty="0" smtClean="0">
                <a:solidFill>
                  <a:schemeClr val="tx1"/>
                </a:solidFill>
              </a:rPr>
              <a:t>Если же мы даем </a:t>
            </a:r>
            <a:r>
              <a:rPr lang="ru-RU" sz="4800" u="sng" dirty="0" smtClean="0">
                <a:solidFill>
                  <a:schemeClr val="tx1"/>
                </a:solidFill>
              </a:rPr>
              <a:t>совет</a:t>
            </a:r>
            <a:r>
              <a:rPr lang="ru-RU" sz="4800" dirty="0" smtClean="0">
                <a:solidFill>
                  <a:schemeClr val="tx1"/>
                </a:solidFill>
              </a:rPr>
              <a:t>, используется </a:t>
            </a:r>
            <a:r>
              <a:rPr lang="ru-RU" sz="4800" b="1" dirty="0" err="1" smtClean="0">
                <a:solidFill>
                  <a:schemeClr val="tx1"/>
                </a:solidFill>
              </a:rPr>
              <a:t>If</a:t>
            </a:r>
            <a:r>
              <a:rPr lang="ru-RU" sz="4800" b="1" dirty="0" smtClean="0">
                <a:solidFill>
                  <a:schemeClr val="tx1"/>
                </a:solidFill>
              </a:rPr>
              <a:t> I </a:t>
            </a:r>
            <a:r>
              <a:rPr lang="ru-RU" sz="4800" b="1" dirty="0" err="1" smtClean="0">
                <a:solidFill>
                  <a:schemeClr val="tx1"/>
                </a:solidFill>
              </a:rPr>
              <a:t>were</a:t>
            </a:r>
            <a:r>
              <a:rPr lang="ru-RU" sz="4800" b="1" dirty="0" smtClean="0">
                <a:solidFill>
                  <a:schemeClr val="tx1"/>
                </a:solidFill>
              </a:rPr>
              <a:t> </a:t>
            </a:r>
            <a:r>
              <a:rPr lang="ru-RU" sz="4800" b="1" dirty="0" err="1" smtClean="0">
                <a:solidFill>
                  <a:schemeClr val="tx1"/>
                </a:solidFill>
              </a:rPr>
              <a:t>you</a:t>
            </a:r>
            <a:r>
              <a:rPr lang="ru-RU" sz="4800" b="1" dirty="0" smtClean="0">
                <a:solidFill>
                  <a:schemeClr val="tx1"/>
                </a:solidFill>
              </a:rPr>
              <a:t>: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852936"/>
            <a:ext cx="7772400" cy="3502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err="1" smtClean="0"/>
              <a:t>If</a:t>
            </a:r>
            <a:r>
              <a:rPr lang="ru-RU" sz="5400" dirty="0" smtClean="0"/>
              <a:t> I </a:t>
            </a:r>
            <a:r>
              <a:rPr lang="ru-RU" sz="5400" dirty="0" err="1" smtClean="0"/>
              <a:t>were</a:t>
            </a:r>
            <a:r>
              <a:rPr lang="ru-RU" sz="5400" dirty="0" smtClean="0"/>
              <a:t> </a:t>
            </a:r>
            <a:r>
              <a:rPr lang="ru-RU" sz="5400" dirty="0" err="1" smtClean="0"/>
              <a:t>you</a:t>
            </a:r>
            <a:r>
              <a:rPr lang="ru-RU" sz="5400" dirty="0" smtClean="0"/>
              <a:t>, I </a:t>
            </a:r>
            <a:r>
              <a:rPr lang="ru-RU" sz="5400" dirty="0" err="1" smtClean="0"/>
              <a:t>wouldn`t</a:t>
            </a:r>
            <a:r>
              <a:rPr lang="ru-RU" sz="5400" dirty="0" smtClean="0"/>
              <a:t> </a:t>
            </a:r>
            <a:r>
              <a:rPr lang="ru-RU" sz="5400" dirty="0" err="1" smtClean="0"/>
              <a:t>take</a:t>
            </a:r>
            <a:r>
              <a:rPr lang="ru-RU" sz="5400" dirty="0" smtClean="0"/>
              <a:t> </a:t>
            </a:r>
            <a:r>
              <a:rPr lang="ru-RU" sz="5400" dirty="0" err="1" smtClean="0"/>
              <a:t>that</a:t>
            </a:r>
            <a:r>
              <a:rPr lang="ru-RU" sz="5400" dirty="0" smtClean="0"/>
              <a:t> </a:t>
            </a:r>
            <a:r>
              <a:rPr lang="ru-RU" sz="5400" dirty="0" err="1" smtClean="0"/>
              <a:t>job</a:t>
            </a:r>
            <a:r>
              <a:rPr lang="ru-RU" sz="5400" dirty="0" smtClean="0"/>
              <a:t>.</a:t>
            </a:r>
          </a:p>
          <a:p>
            <a:pPr>
              <a:buNone/>
            </a:pPr>
            <a:r>
              <a:rPr lang="ru-RU" sz="5400" dirty="0" err="1" smtClean="0"/>
              <a:t>I`d</a:t>
            </a:r>
            <a:r>
              <a:rPr lang="ru-RU" sz="5400" dirty="0" smtClean="0"/>
              <a:t> </a:t>
            </a:r>
            <a:r>
              <a:rPr lang="ru-RU" sz="5400" dirty="0" err="1" smtClean="0"/>
              <a:t>look</a:t>
            </a:r>
            <a:r>
              <a:rPr lang="ru-RU" sz="5400" dirty="0" smtClean="0"/>
              <a:t> </a:t>
            </a:r>
            <a:r>
              <a:rPr lang="ru-RU" sz="5400" dirty="0" err="1" smtClean="0"/>
              <a:t>for</a:t>
            </a:r>
            <a:r>
              <a:rPr lang="ru-RU" sz="5400" dirty="0" smtClean="0"/>
              <a:t> </a:t>
            </a:r>
            <a:r>
              <a:rPr lang="ru-RU" sz="5400" dirty="0" err="1" smtClean="0"/>
              <a:t>a</a:t>
            </a:r>
            <a:r>
              <a:rPr lang="ru-RU" sz="5400" dirty="0" smtClean="0"/>
              <a:t> </a:t>
            </a:r>
            <a:r>
              <a:rPr lang="ru-RU" sz="5400" dirty="0" err="1" smtClean="0"/>
              <a:t>new</a:t>
            </a:r>
            <a:r>
              <a:rPr lang="ru-RU" sz="5400" dirty="0" smtClean="0"/>
              <a:t> </a:t>
            </a:r>
            <a:r>
              <a:rPr lang="ru-RU" sz="5400" dirty="0" err="1" smtClean="0"/>
              <a:t>job</a:t>
            </a:r>
            <a:r>
              <a:rPr lang="ru-RU" sz="5400" dirty="0" smtClean="0"/>
              <a:t> </a:t>
            </a:r>
            <a:r>
              <a:rPr lang="ru-RU" sz="5400" dirty="0" err="1" smtClean="0"/>
              <a:t>If</a:t>
            </a:r>
            <a:r>
              <a:rPr lang="ru-RU" sz="5400" dirty="0" smtClean="0"/>
              <a:t> I </a:t>
            </a:r>
            <a:r>
              <a:rPr lang="ru-RU" sz="5400" dirty="0" err="1" smtClean="0"/>
              <a:t>were</a:t>
            </a:r>
            <a:r>
              <a:rPr lang="ru-RU" sz="5400" dirty="0" smtClean="0"/>
              <a:t> </a:t>
            </a:r>
            <a:r>
              <a:rPr lang="ru-RU" sz="5400" dirty="0" err="1" smtClean="0"/>
              <a:t>you</a:t>
            </a:r>
            <a:r>
              <a:rPr lang="ru-RU" sz="5400" dirty="0" smtClean="0"/>
              <a:t>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76776"/>
          </a:xfrm>
        </p:spPr>
        <p:txBody>
          <a:bodyPr/>
          <a:lstStyle/>
          <a:p>
            <a:pPr algn="just"/>
            <a:r>
              <a:rPr lang="ru-RU" sz="6000" dirty="0" smtClean="0">
                <a:solidFill>
                  <a:schemeClr val="tx1"/>
                </a:solidFill>
                <a:latin typeface="+mn-lt"/>
              </a:rPr>
              <a:t>1. 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If he … (be) my friend, I … (invite) him to the party.</a:t>
            </a:r>
            <a:endParaRPr lang="ru-RU" sz="6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645024"/>
            <a:ext cx="7772400" cy="2710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000" dirty="0" smtClean="0"/>
              <a:t>2. </a:t>
            </a:r>
            <a:r>
              <a:rPr lang="en-US" sz="6000" dirty="0" smtClean="0"/>
              <a:t>If I … (know) her secret, I … (not tell) it to anyone.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54</TotalTime>
  <Words>256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SECOND CONDITIONAL</vt:lpstr>
      <vt:lpstr>Second conditional</vt:lpstr>
      <vt:lpstr>Пример:</vt:lpstr>
      <vt:lpstr>Second Conditional</vt:lpstr>
      <vt:lpstr>1. He (open) the door if he (have) the key.  </vt:lpstr>
      <vt:lpstr>2. We (paint) the house if we (have) the time. </vt:lpstr>
      <vt:lpstr>If I was VS If I were</vt:lpstr>
      <vt:lpstr>Если же мы даем совет, используется If I were you:</vt:lpstr>
      <vt:lpstr>1. If he … (be) my friend, I … (invite) him to the party.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LILIT</dc:creator>
  <cp:lastModifiedBy>LILIT</cp:lastModifiedBy>
  <cp:revision>9</cp:revision>
  <dcterms:created xsi:type="dcterms:W3CDTF">2020-03-10T17:11:31Z</dcterms:created>
  <dcterms:modified xsi:type="dcterms:W3CDTF">2020-03-16T16:07:16Z</dcterms:modified>
</cp:coreProperties>
</file>