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notesMasterIdLst>
    <p:notesMasterId r:id="rId35"/>
  </p:notesMasterIdLst>
  <p:sldIdLst>
    <p:sldId id="311" r:id="rId4"/>
    <p:sldId id="312" r:id="rId5"/>
    <p:sldId id="291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57" r:id="rId17"/>
    <p:sldId id="277" r:id="rId18"/>
    <p:sldId id="264" r:id="rId19"/>
    <p:sldId id="279" r:id="rId20"/>
    <p:sldId id="303" r:id="rId21"/>
    <p:sldId id="304" r:id="rId22"/>
    <p:sldId id="305" r:id="rId23"/>
    <p:sldId id="306" r:id="rId24"/>
    <p:sldId id="307" r:id="rId25"/>
    <p:sldId id="299" r:id="rId26"/>
    <p:sldId id="300" r:id="rId27"/>
    <p:sldId id="301" r:id="rId28"/>
    <p:sldId id="302" r:id="rId29"/>
    <p:sldId id="313" r:id="rId30"/>
    <p:sldId id="314" r:id="rId31"/>
    <p:sldId id="315" r:id="rId32"/>
    <p:sldId id="316" r:id="rId33"/>
    <p:sldId id="26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6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6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0629EB-ECF3-42B5-BD44-396E080CB1AE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426E29-3C89-4718-9D2C-2FA2406DC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64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CB4A-8424-4C85-AD1E-3CD623699427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6507-E7D6-41EE-B268-4FAE2203F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046B-7F75-4713-B646-0BAA0A53EC1B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4E31-2AA9-4ED8-986D-9224A3EA3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DF30-8EA6-496E-B846-5E6335AF97EF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001C-3A01-47DE-9B14-D1640241E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B4A-8424-4C85-AD1E-3CD623699427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2A6507-E7D6-41EE-B268-4FAE2203FD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E83F4-DF90-4B5B-8764-A69E9AB13B79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FCF538-9061-4706-8A89-597F4CCF8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B594B-87BA-4148-B9E9-AB40D9B1C05F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C8AB2-3D7A-435C-A30A-458DBF4DD8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B1F99-86F5-4655-AAF4-88372DE2F137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8847C9-03DB-48D8-8C65-C02DB3F392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A0FA1-DCDB-4E96-AAC0-F2F36EEFF8F7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66E665-FE1C-42F2-8FA3-F82989625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6441C-DC8B-491A-A7BB-D5CF611A2FEB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8BA258-8006-40D3-9479-BE59434E1E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AF0A6F-1C95-4110-9BE7-D6B371ABD0DC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F6B1B1-4B6F-43CC-A244-A886A2346F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5CE46-4EAE-4196-A451-F6EB23E1EDE1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14860E-4924-43E3-AFF7-1DCD0F1722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83F4-DF90-4B5B-8764-A69E9AB13B79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F538-9061-4706-8A89-597F4CCF8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1D355-3B39-48E3-BDC1-7B789A821EFE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019688-651D-4032-9EFE-0859AC79E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2046B-7F75-4713-B646-0BAA0A53EC1B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04E31-2AA9-4ED8-986D-9224A3EA31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A8DF30-8EA6-496E-B846-5E6335AF97EF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6001C-3A01-47DE-9B14-D1640241E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B4A-8424-4C85-AD1E-3CD623699427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A6507-E7D6-41EE-B268-4FAE2203FD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25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E83F4-DF90-4B5B-8764-A69E9AB13B79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CF538-9061-4706-8A89-597F4CCF8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B594B-87BA-4148-B9E9-AB40D9B1C05F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C8AB2-3D7A-435C-A30A-458DBF4DD8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31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B1F99-86F5-4655-AAF4-88372DE2F137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847C9-03DB-48D8-8C65-C02DB3F392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6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A0FA1-DCDB-4E96-AAC0-F2F36EEFF8F7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6E665-FE1C-42F2-8FA3-F82989625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32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6441C-DC8B-491A-A7BB-D5CF611A2FEB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BA258-8006-40D3-9479-BE59434E1E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16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AF0A6F-1C95-4110-9BE7-D6B371ABD0DC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6B1B1-4B6F-43CC-A244-A886A2346F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7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594B-87BA-4148-B9E9-AB40D9B1C05F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8AB2-3D7A-435C-A30A-458DBF4D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5CE46-4EAE-4196-A451-F6EB23E1EDE1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860E-4924-43E3-AFF7-1DCD0F1722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94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1D355-3B39-48E3-BDC1-7B789A821EFE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19688-651D-4032-9EFE-0859AC79E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46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2046B-7F75-4713-B646-0BAA0A53EC1B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04E31-2AA9-4ED8-986D-9224A3EA31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01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A8DF30-8EA6-496E-B846-5E6335AF97EF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6001C-3A01-47DE-9B14-D1640241E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1F99-86F5-4655-AAF4-88372DE2F137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47C9-03DB-48D8-8C65-C02DB3F39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0FA1-DCDB-4E96-AAC0-F2F36EEFF8F7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E665-FE1C-42F2-8FA3-F82989625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6441C-DC8B-491A-A7BB-D5CF611A2FEB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A258-8006-40D3-9479-BE59434E1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0A6F-1C95-4110-9BE7-D6B371ABD0DC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B1B1-4B6F-43CC-A244-A886A2346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CE46-4EAE-4196-A451-F6EB23E1EDE1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860E-4924-43E3-AFF7-1DCD0F172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D355-3B39-48E3-BDC1-7B789A821EFE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9688-651D-4032-9EFE-0859AC79E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7E96E-C86D-4BBB-80D7-8A224C62D44A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8D3314-638F-4810-9417-FBABACA10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BB17E96E-C86D-4BBB-80D7-8A224C62D44A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F98D3314-638F-4810-9417-FBABACA10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17E96E-C86D-4BBB-80D7-8A224C62D44A}" type="datetimeFigureOut">
              <a:rPr lang="ru-RU" smtClean="0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8D3314-638F-4810-9417-FBABACA10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7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Решение задач </a:t>
            </a:r>
            <a:br>
              <a:rPr lang="ru-RU" b="1" dirty="0" smtClean="0"/>
            </a:br>
            <a:r>
              <a:rPr lang="ru-RU" b="1" dirty="0" smtClean="0"/>
              <a:t>«Условие равновесия рычага»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15816" y="332656"/>
            <a:ext cx="2890664" cy="628179"/>
          </a:xfrm>
        </p:spPr>
        <p:txBody>
          <a:bodyPr/>
          <a:lstStyle/>
          <a:p>
            <a:fld id="{0BB61F95-74AA-4459-B365-D964EB0C8646}" type="datetime1">
              <a:rPr lang="ru-RU" sz="4400" b="1" smtClean="0">
                <a:solidFill>
                  <a:schemeClr val="tx1"/>
                </a:solidFill>
              </a:rPr>
              <a:t>18.04.2020</a:t>
            </a:fld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7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980728"/>
            <a:ext cx="6744072" cy="401763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7.</a:t>
            </a:r>
            <a:r>
              <a:rPr lang="ru-RU" sz="4400" dirty="0" smtClean="0">
                <a:solidFill>
                  <a:prstClr val="white"/>
                </a:solidFill>
              </a:rPr>
              <a:t> </a:t>
            </a:r>
            <a:r>
              <a:rPr lang="ru-RU" sz="4400" dirty="0">
                <a:effectLst/>
              </a:rPr>
              <a:t>Мощность – это величина, равная </a:t>
            </a:r>
            <a:r>
              <a:rPr lang="ru-RU" sz="4400" dirty="0" smtClean="0">
                <a:effectLst/>
              </a:rPr>
              <a:t>отношению _________ ко _____________ </a:t>
            </a:r>
            <a:endParaRPr lang="ru-RU" sz="4400" dirty="0">
              <a:solidFill>
                <a:srgbClr val="FFFF00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1484784"/>
            <a:ext cx="6096000" cy="3657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8.</a:t>
            </a:r>
            <a:r>
              <a:rPr lang="ru-RU" sz="4400" dirty="0" smtClean="0">
                <a:solidFill>
                  <a:prstClr val="white"/>
                </a:solidFill>
              </a:rPr>
              <a:t> </a:t>
            </a:r>
            <a:r>
              <a:rPr lang="ru-RU" sz="4400" dirty="0">
                <a:effectLst/>
              </a:rPr>
              <a:t>Мощность обозначается буквой  </a:t>
            </a:r>
            <a:r>
              <a:rPr lang="ru-RU" sz="4400" dirty="0" smtClean="0">
                <a:effectLst/>
              </a:rPr>
              <a:t>___</a:t>
            </a:r>
            <a:endParaRPr lang="ru-RU" sz="4400" dirty="0">
              <a:effectLst/>
            </a:endParaRPr>
          </a:p>
          <a:p>
            <a:pPr marL="0" lvl="0" indent="0" algn="ctr">
              <a:buNone/>
            </a:pPr>
            <a:endParaRPr lang="ru-RU" sz="44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0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052736"/>
            <a:ext cx="7041976" cy="365759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9.</a:t>
            </a:r>
            <a:r>
              <a:rPr lang="ru-RU" sz="4400" dirty="0" smtClean="0">
                <a:solidFill>
                  <a:prstClr val="white"/>
                </a:solidFill>
              </a:rPr>
              <a:t> </a:t>
            </a:r>
            <a:r>
              <a:rPr lang="ru-RU" sz="4400" dirty="0">
                <a:effectLst/>
              </a:rPr>
              <a:t>Ватт – единица измерения мощности в СИ равна </a:t>
            </a:r>
            <a:r>
              <a:rPr lang="ru-RU" sz="4400" dirty="0" smtClean="0">
                <a:effectLst/>
              </a:rPr>
              <a:t>отношению _________ к 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6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268760"/>
            <a:ext cx="7416824" cy="365759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10.</a:t>
            </a:r>
            <a:r>
              <a:rPr lang="ru-RU" sz="4400" dirty="0" smtClean="0">
                <a:solidFill>
                  <a:prstClr val="white"/>
                </a:solidFill>
              </a:rPr>
              <a:t> </a:t>
            </a:r>
            <a:r>
              <a:rPr lang="ru-RU" sz="4400" dirty="0">
                <a:effectLst/>
              </a:rPr>
              <a:t>Чем большая работа совершается за единицу времени, </a:t>
            </a:r>
            <a:r>
              <a:rPr lang="ru-RU" sz="4400" dirty="0" smtClean="0">
                <a:effectLst/>
              </a:rPr>
              <a:t>тем  __________ мощность</a:t>
            </a:r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5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428604"/>
            <a:ext cx="8229600" cy="953774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</a:rPr>
              <a:t>Простые механизмы. </a:t>
            </a:r>
            <a:r>
              <a:rPr lang="ru-RU" sz="5400" b="1" dirty="0" smtClean="0">
                <a:solidFill>
                  <a:srgbClr val="C00000"/>
                </a:solidFill>
              </a:rPr>
              <a:t>Рычаг. Условие равновесия рычага</a:t>
            </a:r>
            <a:endParaRPr lang="ru-RU" sz="5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51" name="Picture 2" descr="G:\картинки к уроку\1273970278_img_0006.jpg"/>
          <p:cNvPicPr>
            <a:picLocks noChangeAspect="1" noChangeArrowheads="1"/>
          </p:cNvPicPr>
          <p:nvPr/>
        </p:nvPicPr>
        <p:blipFill>
          <a:blip r:embed="rId2" cstate="email"/>
          <a:srcRect t="-1231"/>
          <a:stretch>
            <a:fillRect/>
          </a:stretch>
        </p:blipFill>
        <p:spPr bwMode="auto">
          <a:xfrm>
            <a:off x="2560458" y="1798631"/>
            <a:ext cx="4243789" cy="34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13576" cy="2088232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</a:rPr>
              <a:t>Дайте мне точку опоры, и я подниму Землю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!</a:t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r>
              <a:rPr lang="ru-RU" altLang="ru-RU" sz="3600" b="1" dirty="0">
                <a:solidFill>
                  <a:srgbClr val="FF0000"/>
                </a:solidFill>
              </a:rPr>
              <a:t>		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ru-RU" altLang="ru-RU" sz="3600" b="1" i="1" dirty="0">
                <a:solidFill>
                  <a:srgbClr val="FF0000"/>
                </a:solidFill>
              </a:rPr>
              <a:t>Архимед 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altLang="ru-RU" sz="3600" b="1" i="1" dirty="0" smtClean="0">
                <a:solidFill>
                  <a:srgbClr val="FF0000"/>
                </a:solidFill>
              </a:rPr>
            </a:br>
            <a:r>
              <a:rPr lang="ru-RU" altLang="ru-RU" sz="3600" b="1" i="1" dirty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                         (</a:t>
            </a:r>
            <a:r>
              <a:rPr lang="ru-RU" altLang="ru-RU" sz="3600" b="1" i="1" dirty="0">
                <a:solidFill>
                  <a:srgbClr val="FF0000"/>
                </a:solidFill>
              </a:rPr>
              <a:t>около 287 — 212 до н. 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э)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64535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075" name="Заголовок 3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572500" cy="2286000"/>
          </a:xfrm>
        </p:spPr>
        <p:txBody>
          <a:bodyPr/>
          <a:lstStyle/>
          <a:p>
            <a:pPr algn="just" eaLnBrk="1" hangingPunct="1"/>
            <a:r>
              <a:rPr lang="ru-RU" sz="2400" smtClean="0"/>
              <a:t>       С древних времен для облегчения своего труда человек использует различные механизмы, которые способны преобразовывать силу человека в значительно большую силу. Еще три тысячи лет назад при строительстве пирамид в Древнем Египте тяжелые каменные плиты передвигали и поднимали с помощью простых механизмов.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000375"/>
            <a:ext cx="43576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G:\картинки к уроку\egyptian_pyramid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1613" y="3000375"/>
            <a:ext cx="4140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§55, стр. 136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i="1" dirty="0"/>
              <a:t>Вставьте пропущенные слова:</a:t>
            </a:r>
            <a:endParaRPr lang="ru-RU" sz="2400" dirty="0"/>
          </a:p>
          <a:p>
            <a:r>
              <a:rPr lang="ru-RU" sz="2400" dirty="0"/>
              <a:t>Приспособления, служащие для преобразования силы называют __________________________________.</a:t>
            </a:r>
          </a:p>
          <a:p>
            <a:r>
              <a:rPr lang="ru-RU" sz="2400" dirty="0"/>
              <a:t>К простым механизмам относятся:____________________________________________________________.</a:t>
            </a:r>
          </a:p>
          <a:p>
            <a:r>
              <a:rPr lang="ru-RU" sz="2400" dirty="0"/>
              <a:t>В большинстве случаев простые механизмы применяют для того, чтобы __________, т.е. _____________.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3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Простые механизмы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приспособления (устройства), служащие для преобразования силы.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364456" y="6215062"/>
            <a:ext cx="6486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Назначение – получить выигрыш в силе.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00574" y="1563919"/>
            <a:ext cx="7614290" cy="2957073"/>
            <a:chOff x="214282" y="2158991"/>
            <a:chExt cx="8215370" cy="3647072"/>
          </a:xfrm>
        </p:grpSpPr>
        <p:sp>
          <p:nvSpPr>
            <p:cNvPr id="7" name="TextBox 6"/>
            <p:cNvSpPr txBox="1"/>
            <p:nvPr/>
          </p:nvSpPr>
          <p:spPr>
            <a:xfrm>
              <a:off x="2907108" y="2158991"/>
              <a:ext cx="2604036" cy="10249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</a:rPr>
                <a:t>п</a:t>
              </a:r>
              <a:r>
                <a:rPr lang="ru-RU" sz="2400" dirty="0" smtClean="0">
                  <a:solidFill>
                    <a:schemeClr val="bg1"/>
                  </a:solidFill>
                </a:rPr>
                <a:t>ростые </a:t>
              </a:r>
              <a:r>
                <a:rPr lang="ru-RU" sz="2400" dirty="0">
                  <a:solidFill>
                    <a:schemeClr val="bg1"/>
                  </a:solidFill>
                </a:rPr>
                <a:t>механизмы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0100" y="4071942"/>
              <a:ext cx="2143140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</a:rPr>
                <a:t>рычаг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86380" y="4000504"/>
              <a:ext cx="2643206" cy="70788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bg1"/>
                  </a:solidFill>
                </a:rPr>
                <a:t>наклонная </a:t>
              </a:r>
              <a:r>
                <a:rPr lang="ru-RU" sz="2000" dirty="0">
                  <a:solidFill>
                    <a:schemeClr val="bg1"/>
                  </a:solidFill>
                </a:rPr>
                <a:t>плоскость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282" y="5143512"/>
              <a:ext cx="1643074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</a:rPr>
                <a:t>блок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4546" y="5143512"/>
              <a:ext cx="1643074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</a:rPr>
                <a:t>ворот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7752" y="5214938"/>
              <a:ext cx="1643074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</a:rPr>
                <a:t>клин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5140" y="5221288"/>
              <a:ext cx="1714512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</a:rPr>
                <a:t>винт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 rot="2822645">
              <a:off x="2776537" y="3155658"/>
              <a:ext cx="409575" cy="977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 rot="18860434">
              <a:off x="5288756" y="3142457"/>
              <a:ext cx="407987" cy="977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1143000" y="4643438"/>
              <a:ext cx="409575" cy="5064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2571750" y="4643438"/>
              <a:ext cx="409575" cy="5064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5500688" y="4714875"/>
              <a:ext cx="409575" cy="5064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7215188" y="4714875"/>
              <a:ext cx="409575" cy="5064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1215" y="4581128"/>
            <a:ext cx="1095063" cy="142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30381" y="4581128"/>
            <a:ext cx="1036105" cy="14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7" y="1685051"/>
            <a:ext cx="1860188" cy="12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 descr="G:\картинки к уроку\накл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55223" y="1615714"/>
            <a:ext cx="2047675" cy="115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15a-i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5017" y="4615160"/>
            <a:ext cx="1361429" cy="1361429"/>
          </a:xfrm>
          <a:prstGeom prst="roundRect">
            <a:avLst>
              <a:gd name="adj" fmla="val 11111"/>
            </a:avLst>
          </a:prstGeom>
          <a:noFill/>
          <a:ln w="190500" cap="rnd">
            <a:solidFill>
              <a:srgbClr val="C8C6BD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" name="Picture 6" descr="15a-i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5592" y="4752155"/>
            <a:ext cx="2111585" cy="1087440"/>
          </a:xfrm>
          <a:prstGeom prst="roundRect">
            <a:avLst>
              <a:gd name="adj" fmla="val 11111"/>
            </a:avLst>
          </a:prstGeom>
          <a:noFill/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93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Рычаг </a:t>
            </a:r>
            <a:r>
              <a:rPr 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– </a:t>
            </a:r>
            <a: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твердое тело, которое может вращаться вокруг неподвижной опоры.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картинки к уроку\рычаг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501" y="1464913"/>
            <a:ext cx="3452812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484784"/>
            <a:ext cx="289718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94163"/>
            <a:ext cx="3228340" cy="221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7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51520" y="47088"/>
            <a:ext cx="853529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ru-RU" altLang="ru-RU" sz="4000" b="1" dirty="0" smtClean="0">
                <a:latin typeface="+mj-lt"/>
              </a:rPr>
              <a:t>Сформулируйте условие </a:t>
            </a:r>
            <a:r>
              <a:rPr lang="ru-RU" altLang="ru-RU" sz="4000" b="1" dirty="0">
                <a:latin typeface="+mj-lt"/>
              </a:rPr>
              <a:t>равновесия рычага</a:t>
            </a:r>
            <a:r>
              <a:rPr lang="ru-RU" altLang="ru-RU" sz="4000" b="1" dirty="0" smtClean="0">
                <a:latin typeface="+mj-lt"/>
              </a:rPr>
              <a:t>.</a:t>
            </a:r>
          </a:p>
          <a:p>
            <a:pPr eaLnBrk="1" hangingPunct="1"/>
            <a:endParaRPr lang="ru-RU" altLang="ru-RU" sz="4000" b="1" dirty="0">
              <a:latin typeface="+mj-lt"/>
            </a:endParaRPr>
          </a:p>
          <a:p>
            <a:pPr eaLnBrk="1" hangingPunct="1"/>
            <a:r>
              <a:rPr lang="ru-RU" altLang="ru-RU" sz="4000" b="1" dirty="0" smtClean="0">
                <a:latin typeface="+mj-lt"/>
              </a:rPr>
              <a:t>2. Сформулируйте </a:t>
            </a:r>
            <a:r>
              <a:rPr lang="ru-RU" altLang="ru-RU" sz="4000" b="1" dirty="0">
                <a:latin typeface="+mj-lt"/>
              </a:rPr>
              <a:t>правило </a:t>
            </a:r>
            <a:r>
              <a:rPr lang="ru-RU" altLang="ru-RU" sz="4000" b="1" dirty="0" smtClean="0">
                <a:latin typeface="+mj-lt"/>
              </a:rPr>
              <a:t>  	моментов.</a:t>
            </a:r>
          </a:p>
          <a:p>
            <a:pPr eaLnBrk="1" hangingPunct="1"/>
            <a:endParaRPr lang="ru-RU" altLang="ru-RU" sz="4000" b="1" dirty="0">
              <a:latin typeface="+mj-lt"/>
            </a:endParaRPr>
          </a:p>
          <a:p>
            <a:pPr eaLnBrk="1" hangingPunct="1"/>
            <a:r>
              <a:rPr lang="ru-RU" altLang="ru-RU" sz="4000" b="1" dirty="0" smtClean="0">
                <a:latin typeface="+mj-lt"/>
              </a:rPr>
              <a:t>3. Что </a:t>
            </a:r>
            <a:r>
              <a:rPr lang="ru-RU" altLang="ru-RU" sz="4000" b="1" dirty="0">
                <a:latin typeface="+mj-lt"/>
              </a:rPr>
              <a:t>такое момент силы? В каких </a:t>
            </a:r>
            <a:r>
              <a:rPr lang="ru-RU" altLang="ru-RU" sz="4000" b="1" dirty="0" smtClean="0">
                <a:latin typeface="+mj-lt"/>
              </a:rPr>
              <a:t>	единицах </a:t>
            </a:r>
            <a:r>
              <a:rPr lang="ru-RU" altLang="ru-RU" sz="4000" b="1" dirty="0">
                <a:latin typeface="+mj-lt"/>
              </a:rPr>
              <a:t>он измеряется?</a:t>
            </a:r>
          </a:p>
          <a:p>
            <a:pPr eaLnBrk="1" hangingPunct="1"/>
            <a:endParaRPr lang="ru-RU" alt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28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ru-RU" b="1" u="sng" dirty="0">
                <a:solidFill>
                  <a:srgbClr val="FF0000"/>
                </a:solidFill>
              </a:rPr>
              <a:t>Плечо силы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это кратчайшее расстояние от точки опоры до линии действия силы </a:t>
            </a:r>
          </a:p>
          <a:p>
            <a:pPr marL="0" indent="0" algn="ctr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(т.е. перпендикуляр, опущенный из точки опоры на линию действия силы).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Обозначается буквой </a:t>
            </a:r>
            <a:r>
              <a:rPr lang="en-US" b="1" i="1" u="sng" dirty="0">
                <a:solidFill>
                  <a:srgbClr val="FF0000"/>
                </a:solidFill>
                <a:latin typeface="Script MT Bold" panose="03040602040607080904" pitchFamily="66" charset="0"/>
              </a:rPr>
              <a:t>l</a:t>
            </a:r>
            <a:endParaRPr lang="ru-RU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3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50" y="-99392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Устройство рычага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77072"/>
            <a:ext cx="7704856" cy="2016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 опоры.</a:t>
            </a: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b="1" i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b="1" i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</a:t>
            </a:r>
            <a:r>
              <a:rPr lang="en-US" b="1" i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силы, действующие на рычаг.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b="1" i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b="1" i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(ОА) -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плечо силы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b="1" i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b="1" i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i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(ОВ) -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плечо силы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b="1" i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i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9" y="1052737"/>
            <a:ext cx="3387228" cy="256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1052737"/>
            <a:ext cx="397635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3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38" y="76470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u="sng" dirty="0">
                <a:solidFill>
                  <a:srgbClr val="FF0000"/>
                </a:solidFill>
              </a:rPr>
              <a:t>Условие равновесия рычага</a:t>
            </a:r>
            <a:br>
              <a:rPr lang="ru-RU" b="1" u="sng" dirty="0">
                <a:solidFill>
                  <a:srgbClr val="FF0000"/>
                </a:solidFill>
              </a:rPr>
            </a:br>
            <a:r>
              <a:rPr lang="ru-RU" sz="3600" dirty="0"/>
              <a:t>(Архимед, 3 век до н.э.)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057" y="2420888"/>
            <a:ext cx="8460432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Рычаг находится в равновесии тогда, когда силы, действующие на него, обратно пропорциональны плечам этих сил.</a:t>
            </a:r>
          </a:p>
          <a:p>
            <a:pPr algn="ctr"/>
            <a:endParaRPr lang="ru-RU" dirty="0"/>
          </a:p>
        </p:txBody>
      </p:sp>
      <p:pic>
        <p:nvPicPr>
          <p:cNvPr id="4" name="Picture 3" descr="G:\картинки к уроку\архимед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14313"/>
            <a:ext cx="1333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1" y="4365104"/>
            <a:ext cx="1990725" cy="1619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2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00808"/>
            <a:ext cx="6696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1.</a:t>
            </a:r>
            <a:r>
              <a:rPr lang="ru-RU" sz="2800" b="1" dirty="0"/>
              <a:t> Простыми механизмами называют приспособления, служащие для: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i="1" dirty="0"/>
              <a:t>проведения опытов;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i="1" dirty="0"/>
              <a:t>создания силы;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i="1" dirty="0"/>
              <a:t>преобразования движения;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i="1" dirty="0"/>
              <a:t>преобразования силы.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6088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изученного материала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843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7624" y="1556792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2</a:t>
            </a:r>
            <a:r>
              <a:rPr lang="ru-RU" sz="2800" dirty="0"/>
              <a:t>. </a:t>
            </a:r>
            <a:r>
              <a:rPr lang="ru-RU" sz="2800" b="1" dirty="0"/>
              <a:t>На каких рисунках изображены рычаги?</a:t>
            </a:r>
          </a:p>
          <a:p>
            <a:endParaRPr lang="ru-RU" sz="2800" i="1" dirty="0"/>
          </a:p>
          <a:p>
            <a:endParaRPr lang="ru-RU" sz="2800" i="1" dirty="0"/>
          </a:p>
          <a:p>
            <a:endParaRPr lang="ru-RU" sz="2800" i="1" dirty="0"/>
          </a:p>
          <a:p>
            <a:pPr marL="457200" indent="-457200">
              <a:buFont typeface="+mj-lt"/>
              <a:buAutoNum type="alphaLcPeriod"/>
            </a:pPr>
            <a:r>
              <a:rPr lang="ru-RU" sz="2800" dirty="0" smtClean="0"/>
              <a:t>№ </a:t>
            </a:r>
            <a:r>
              <a:rPr lang="ru-RU" sz="2800" dirty="0"/>
              <a:t>1 и № 4 </a:t>
            </a:r>
            <a:r>
              <a:rPr lang="ru-RU" sz="2800" i="1" dirty="0"/>
              <a:t>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dirty="0"/>
              <a:t>№ 3 и № 4 </a:t>
            </a:r>
            <a:r>
              <a:rPr lang="ru-RU" sz="2800" i="1" dirty="0"/>
              <a:t>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dirty="0"/>
              <a:t>№ 1 и № 2</a:t>
            </a:r>
            <a:r>
              <a:rPr lang="ru-RU" sz="2800" i="1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79875"/>
            <a:ext cx="529645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6088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изученного материала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</a:t>
            </a:r>
            <a:r>
              <a:rPr lang="ru-RU" sz="2800" b="1" dirty="0"/>
              <a:t>. Плечо силы – это …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dirty="0" smtClean="0"/>
              <a:t>длина </a:t>
            </a:r>
            <a:r>
              <a:rPr lang="ru-RU" sz="2800" dirty="0"/>
              <a:t>рычага</a:t>
            </a:r>
            <a:r>
              <a:rPr lang="ru-RU" sz="2800" i="1" dirty="0"/>
              <a:t>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dirty="0" smtClean="0"/>
              <a:t>расстояние </a:t>
            </a:r>
            <a:r>
              <a:rPr lang="ru-RU" sz="2800" dirty="0"/>
              <a:t>от оси рычага до его конца</a:t>
            </a:r>
            <a:r>
              <a:rPr lang="ru-RU" sz="2800" i="1" dirty="0"/>
              <a:t>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dirty="0" smtClean="0"/>
              <a:t>кратчайшее </a:t>
            </a:r>
            <a:r>
              <a:rPr lang="ru-RU" sz="2800" dirty="0"/>
              <a:t>расстояние от точки опоры рычага до  линии, вдоль которой действует на него сила;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dirty="0" smtClean="0"/>
              <a:t>кратчайшее </a:t>
            </a:r>
            <a:r>
              <a:rPr lang="ru-RU" sz="2800" dirty="0"/>
              <a:t>расстояние между линиями, вдоль которых направлены силы, действующие на рычаг</a:t>
            </a:r>
            <a:endParaRPr lang="ru-RU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6088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изученного материала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9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582341"/>
            <a:ext cx="7452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4</a:t>
            </a:r>
            <a:r>
              <a:rPr lang="ru-RU" sz="2800" b="1" dirty="0"/>
              <a:t>. Каковы плечи сил F</a:t>
            </a:r>
            <a:r>
              <a:rPr lang="ru-RU" sz="2800" b="1" baseline="-25000" dirty="0"/>
              <a:t>1</a:t>
            </a:r>
            <a:r>
              <a:rPr lang="ru-RU" sz="2800" b="1" dirty="0"/>
              <a:t> и F</a:t>
            </a:r>
            <a:r>
              <a:rPr lang="ru-RU" sz="2800" b="1" baseline="-25000" dirty="0"/>
              <a:t>2</a:t>
            </a:r>
            <a:r>
              <a:rPr lang="ru-RU" sz="2800" b="1" dirty="0"/>
              <a:t> уравновешивающих рычаг?</a:t>
            </a:r>
          </a:p>
          <a:p>
            <a:endParaRPr lang="ru-RU" sz="2800" i="1" dirty="0"/>
          </a:p>
          <a:p>
            <a:endParaRPr lang="ru-RU" sz="2800" i="1" dirty="0"/>
          </a:p>
          <a:p>
            <a:endParaRPr lang="ru-RU" sz="2800" i="1" dirty="0"/>
          </a:p>
          <a:p>
            <a:pPr marL="457200" indent="-457200">
              <a:buFont typeface="+mj-lt"/>
              <a:buAutoNum type="alphaLcPeriod"/>
            </a:pPr>
            <a:r>
              <a:rPr lang="ru-RU" sz="2800" dirty="0" smtClean="0"/>
              <a:t>АС </a:t>
            </a:r>
            <a:r>
              <a:rPr lang="ru-RU" sz="2800" dirty="0"/>
              <a:t>и ОВ</a:t>
            </a:r>
            <a:r>
              <a:rPr lang="ru-RU" sz="2800" i="1" dirty="0"/>
              <a:t>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dirty="0"/>
              <a:t>ОС и ОВ</a:t>
            </a:r>
            <a:r>
              <a:rPr lang="ru-RU" sz="2800" i="1" dirty="0"/>
              <a:t>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dirty="0"/>
              <a:t>ОС и СВ;</a:t>
            </a:r>
          </a:p>
          <a:p>
            <a:pPr marL="457200" indent="-457200">
              <a:buFont typeface="+mj-lt"/>
              <a:buAutoNum type="alphaLcPeriod"/>
            </a:pPr>
            <a:r>
              <a:rPr lang="ru-RU" sz="2800" dirty="0"/>
              <a:t>ОА и ОВ.</a:t>
            </a:r>
            <a:endParaRPr lang="ru-RU" sz="28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3039988" cy="179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6088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изученного материала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75" y="1357313"/>
            <a:ext cx="4929188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929063" y="1500188"/>
            <a:ext cx="631825" cy="15716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357438" y="785813"/>
          <a:ext cx="3619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3" imgW="152280" imgH="164880" progId="Equation.3">
                  <p:embed/>
                </p:oleObj>
              </mc:Choice>
              <mc:Fallback>
                <p:oleObj name="Формула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785813"/>
                        <a:ext cx="36195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143375" y="857250"/>
          <a:ext cx="3619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5" imgW="152280" imgH="177480" progId="Equation.3">
                  <p:embed/>
                </p:oleObj>
              </mc:Choice>
              <mc:Fallback>
                <p:oleObj name="Формула" r:id="rId5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857250"/>
                        <a:ext cx="3619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000875" y="857250"/>
          <a:ext cx="431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7" imgW="152280" imgH="164880" progId="Equation.3">
                  <p:embed/>
                </p:oleObj>
              </mc:Choice>
              <mc:Fallback>
                <p:oleObj name="Формула" r:id="rId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857250"/>
                        <a:ext cx="4318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2357438" y="1500188"/>
            <a:ext cx="285750" cy="207168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43750" y="1500188"/>
            <a:ext cx="285750" cy="221456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28938" y="3071813"/>
            <a:ext cx="2500312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3250407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607594" y="3178969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036219" y="3178969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393407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750594" y="3178969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893219" y="3178969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107782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TextBox 18"/>
          <p:cNvSpPr txBox="1">
            <a:spLocks noChangeArrowheads="1"/>
          </p:cNvSpPr>
          <p:nvPr/>
        </p:nvSpPr>
        <p:spPr bwMode="auto">
          <a:xfrm>
            <a:off x="285751" y="4000500"/>
            <a:ext cx="8858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</a:rPr>
              <a:t>Рассказывая о рычаге, девочка нарисовала схему рычага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</a:rPr>
              <a:t>в равновесии. Укажите, какая допущена ошибка в рисунке.</a:t>
            </a:r>
          </a:p>
        </p:txBody>
      </p:sp>
      <p:sp>
        <p:nvSpPr>
          <p:cNvPr id="10259" name="TextBox 19"/>
          <p:cNvSpPr txBox="1">
            <a:spLocks noChangeArrowheads="1"/>
          </p:cNvSpPr>
          <p:nvPr/>
        </p:nvSpPr>
        <p:spPr bwMode="auto">
          <a:xfrm>
            <a:off x="1428750" y="3071813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2060"/>
                </a:solidFill>
              </a:rPr>
              <a:t>6 Н</a:t>
            </a:r>
          </a:p>
        </p:txBody>
      </p:sp>
    </p:spTree>
    <p:extLst>
      <p:ext uri="{BB962C8B-B14F-4D97-AF65-F5344CB8AC3E}">
        <p14:creationId xmlns:p14="http://schemas.microsoft.com/office/powerpoint/2010/main" val="28484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75" y="1357313"/>
            <a:ext cx="4929188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929063" y="1500188"/>
            <a:ext cx="631825" cy="15716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28938" y="3071813"/>
            <a:ext cx="2500312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107532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3393282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679032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893344" y="3178969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179094" y="3178969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64844" y="3178969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750594" y="3178969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036344" y="3178969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893219" y="3178969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143375" y="857250"/>
          <a:ext cx="3619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3" imgW="152280" imgH="177480" progId="Equation.3">
                  <p:embed/>
                </p:oleObj>
              </mc:Choice>
              <mc:Fallback>
                <p:oleObj name="Формула" r:id="rId3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857250"/>
                        <a:ext cx="3619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6715125" y="714375"/>
          <a:ext cx="3619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5" imgW="152280" imgH="164880" progId="Equation.3">
                  <p:embed/>
                </p:oleObj>
              </mc:Choice>
              <mc:Fallback>
                <p:oleObj name="Формула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714375"/>
                        <a:ext cx="3619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6786563" y="1500188"/>
            <a:ext cx="285750" cy="207168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2607469" y="1464469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321844" y="1464469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964906" y="1464469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822156" y="1464469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flipV="1">
            <a:off x="3500438" y="1500188"/>
            <a:ext cx="71437" cy="428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88" y="1928813"/>
            <a:ext cx="642937" cy="6429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3 кг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7215188" y="2714625"/>
          <a:ext cx="7254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7" imgW="164880" imgH="215640" progId="Equation.3">
                  <p:embed/>
                </p:oleObj>
              </mc:Choice>
              <mc:Fallback>
                <p:oleObj name="Формула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2714625"/>
                        <a:ext cx="72548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TextBox 27"/>
          <p:cNvSpPr txBox="1">
            <a:spLocks noChangeArrowheads="1"/>
          </p:cNvSpPr>
          <p:nvPr/>
        </p:nvSpPr>
        <p:spPr bwMode="auto">
          <a:xfrm>
            <a:off x="500063" y="3929063"/>
            <a:ext cx="83581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</a:rPr>
              <a:t>Какую силу необходимо приложить к рычагу в точке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3600" b="1" dirty="0">
                <a:solidFill>
                  <a:srgbClr val="002060"/>
                </a:solidFill>
              </a:rPr>
              <a:t>А,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</a:rPr>
              <a:t>чтобы уравновесить груз?</a:t>
            </a:r>
          </a:p>
        </p:txBody>
      </p:sp>
    </p:spTree>
    <p:extLst>
      <p:ext uri="{BB962C8B-B14F-4D97-AF65-F5344CB8AC3E}">
        <p14:creationId xmlns:p14="http://schemas.microsoft.com/office/powerpoint/2010/main" val="26065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75" y="1357313"/>
            <a:ext cx="4929188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929063" y="1500188"/>
            <a:ext cx="631825" cy="15716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38" y="3071813"/>
            <a:ext cx="2500312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964657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250407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536157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821907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107657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393407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679157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964907" y="3178968"/>
            <a:ext cx="2857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5500688" y="1500188"/>
            <a:ext cx="285750" cy="178593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786438" y="2286000"/>
          <a:ext cx="7254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3" imgW="164880" imgH="215640" progId="Equation.3">
                  <p:embed/>
                </p:oleObj>
              </mc:Choice>
              <mc:Fallback>
                <p:oleObj name="Формула" r:id="rId3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286000"/>
                        <a:ext cx="72548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1143000" y="1500188"/>
            <a:ext cx="428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571750" y="1500188"/>
            <a:ext cx="428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flipV="1">
            <a:off x="1285875" y="1500188"/>
            <a:ext cx="71438" cy="428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0125" y="1928813"/>
            <a:ext cx="642938" cy="6429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5 кг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143375" y="857250"/>
          <a:ext cx="3619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5" imgW="152280" imgH="177480" progId="Equation.3">
                  <p:embed/>
                </p:oleObj>
              </mc:Choice>
              <mc:Fallback>
                <p:oleObj name="Формула" r:id="rId5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857250"/>
                        <a:ext cx="3619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500688" y="714375"/>
          <a:ext cx="3619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7" imgW="152280" imgH="164880" progId="Equation.3">
                  <p:embed/>
                </p:oleObj>
              </mc:Choice>
              <mc:Fallback>
                <p:oleObj name="Формула" r:id="rId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714375"/>
                        <a:ext cx="3619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Прямоугольник 28"/>
          <p:cNvSpPr>
            <a:spLocks noChangeArrowheads="1"/>
          </p:cNvSpPr>
          <p:nvPr/>
        </p:nvSpPr>
        <p:spPr bwMode="auto">
          <a:xfrm>
            <a:off x="428625" y="4000500"/>
            <a:ext cx="87153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</a:rPr>
              <a:t>Какую силу необходимо приложить к рычагу в точке   А,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</a:rPr>
              <a:t>чтобы уравновесить груз?</a:t>
            </a:r>
          </a:p>
        </p:txBody>
      </p:sp>
    </p:spTree>
    <p:extLst>
      <p:ext uri="{BB962C8B-B14F-4D97-AF65-F5344CB8AC3E}">
        <p14:creationId xmlns:p14="http://schemas.microsoft.com/office/powerpoint/2010/main" val="4460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543800" cy="9144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Физический диктант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50100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u="sng" dirty="0" smtClean="0"/>
              <a:t>Задание:</a:t>
            </a:r>
            <a:r>
              <a:rPr lang="ru-RU" sz="3200" dirty="0" smtClean="0"/>
              <a:t> </a:t>
            </a:r>
            <a:r>
              <a:rPr lang="ru-RU" sz="3200" i="1" dirty="0" smtClean="0"/>
              <a:t>заполните пробелы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7986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estival.1september.ru/articles/41463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32848" cy="48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508" y="522920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На рисунке изображены два рычага. Какой из них находится в равновесии? </a:t>
            </a:r>
          </a:p>
        </p:txBody>
      </p:sp>
    </p:spTree>
    <p:extLst>
      <p:ext uri="{BB962C8B-B14F-4D97-AF65-F5344CB8AC3E}">
        <p14:creationId xmlns:p14="http://schemas.microsoft.com/office/powerpoint/2010/main" val="37446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13287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/>
              <a:t>§55-56,  Упр. 30 (1),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/>
              <a:t>    пример задачи на стр.139-140 (записать в тетрадь)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Найти информацию о том, какого рода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бывают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ычаги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032104" cy="3657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1. </a:t>
            </a:r>
            <a:r>
              <a:rPr lang="ru-RU" sz="4400" dirty="0" smtClean="0"/>
              <a:t>Величина </a:t>
            </a:r>
            <a:r>
              <a:rPr lang="ru-RU" sz="4400" dirty="0"/>
              <a:t>равная произведению силы </a:t>
            </a:r>
            <a:r>
              <a:rPr lang="ru-RU" sz="4400" dirty="0" smtClean="0"/>
              <a:t>на ________ называется </a:t>
            </a:r>
            <a:r>
              <a:rPr lang="ru-RU" sz="4400" dirty="0"/>
              <a:t>работой</a:t>
            </a:r>
          </a:p>
        </p:txBody>
      </p:sp>
    </p:spTree>
    <p:extLst>
      <p:ext uri="{BB962C8B-B14F-4D97-AF65-F5344CB8AC3E}">
        <p14:creationId xmlns:p14="http://schemas.microsoft.com/office/powerpoint/2010/main" val="18325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1"/>
    </mc:Choice>
    <mc:Fallback xmlns="">
      <p:transition spd="slow" advTm="227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1916832"/>
            <a:ext cx="6600056" cy="365759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2.</a:t>
            </a:r>
            <a:r>
              <a:rPr lang="ru-RU" sz="4400" dirty="0" smtClean="0">
                <a:solidFill>
                  <a:prstClr val="white"/>
                </a:solidFill>
              </a:rPr>
              <a:t>  </a:t>
            </a:r>
            <a:r>
              <a:rPr lang="ru-RU" sz="4400" dirty="0" smtClean="0">
                <a:effectLst/>
              </a:rPr>
              <a:t>Работа </a:t>
            </a:r>
            <a:r>
              <a:rPr lang="ru-RU" sz="4400" dirty="0">
                <a:effectLst/>
              </a:rPr>
              <a:t>обозначается </a:t>
            </a:r>
            <a:r>
              <a:rPr lang="ru-RU" sz="4400" dirty="0" smtClean="0">
                <a:effectLst/>
              </a:rPr>
              <a:t>буквой ___</a:t>
            </a:r>
            <a:endParaRPr lang="ru-RU" sz="4400" dirty="0">
              <a:effectLst/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endParaRPr lang="ru-RU" sz="4400" dirty="0">
              <a:solidFill>
                <a:srgbClr val="FFFF00"/>
              </a:solidFill>
            </a:endParaRP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8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9"/>
    </mc:Choice>
    <mc:Fallback xmlns="">
      <p:transition spd="slow" advTm="762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124744"/>
            <a:ext cx="7474024" cy="365759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3.</a:t>
            </a:r>
            <a:r>
              <a:rPr lang="ru-RU" sz="4400" dirty="0" smtClean="0">
                <a:solidFill>
                  <a:prstClr val="white"/>
                </a:solidFill>
              </a:rPr>
              <a:t> </a:t>
            </a:r>
            <a:r>
              <a:rPr lang="ru-RU" sz="4400" dirty="0">
                <a:effectLst/>
              </a:rPr>
              <a:t>Единица измерения механической работы в СИ </a:t>
            </a:r>
            <a:r>
              <a:rPr lang="ru-RU" sz="4400" dirty="0" smtClean="0">
                <a:effectLst/>
              </a:rPr>
              <a:t>называется  _________</a:t>
            </a:r>
            <a:endParaRPr lang="ru-RU" sz="44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6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4"/>
    </mc:Choice>
    <mc:Fallback xmlns="">
      <p:transition spd="slow" advTm="51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980728"/>
            <a:ext cx="7258000" cy="3967335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4.</a:t>
            </a:r>
            <a:r>
              <a:rPr lang="ru-RU" sz="4400" dirty="0" smtClean="0">
                <a:solidFill>
                  <a:prstClr val="white"/>
                </a:solidFill>
              </a:rPr>
              <a:t> </a:t>
            </a:r>
            <a:r>
              <a:rPr lang="ru-RU" sz="4400" dirty="0">
                <a:effectLst/>
              </a:rPr>
              <a:t>Работа может </a:t>
            </a:r>
            <a:r>
              <a:rPr lang="ru-RU" sz="4400" dirty="0" smtClean="0">
                <a:effectLst/>
              </a:rPr>
              <a:t>быть _____________  </a:t>
            </a:r>
            <a:r>
              <a:rPr lang="ru-RU" sz="4400" dirty="0">
                <a:effectLst/>
              </a:rPr>
              <a:t>и </a:t>
            </a:r>
            <a:r>
              <a:rPr lang="ru-RU" sz="4400" dirty="0" smtClean="0">
                <a:effectLst/>
              </a:rPr>
              <a:t>____________ </a:t>
            </a:r>
            <a:endParaRPr lang="ru-RU" sz="44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6"/>
    </mc:Choice>
    <mc:Fallback xmlns="">
      <p:transition spd="slow" advTm="706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412776"/>
            <a:ext cx="6672064" cy="365759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5.</a:t>
            </a:r>
            <a:r>
              <a:rPr lang="ru-RU" sz="4400" dirty="0" smtClean="0">
                <a:solidFill>
                  <a:prstClr val="white"/>
                </a:solidFill>
              </a:rPr>
              <a:t> </a:t>
            </a:r>
            <a:r>
              <a:rPr lang="ru-RU" sz="4400" dirty="0">
                <a:effectLst/>
              </a:rPr>
              <a:t>Когда тело движется горизонтально, то работа </a:t>
            </a:r>
            <a:r>
              <a:rPr lang="ru-RU" sz="4400" dirty="0" smtClean="0">
                <a:effectLst/>
              </a:rPr>
              <a:t>силы тяжести _____________ </a:t>
            </a:r>
            <a:endParaRPr lang="ru-RU" sz="44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2"/>
    </mc:Choice>
    <mc:Fallback xmlns="">
      <p:transition spd="slow" advTm="53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124744"/>
            <a:ext cx="7344816" cy="365759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6.</a:t>
            </a:r>
            <a:r>
              <a:rPr lang="ru-RU" sz="4400" dirty="0" smtClean="0">
                <a:solidFill>
                  <a:prstClr val="white"/>
                </a:solidFill>
              </a:rPr>
              <a:t> </a:t>
            </a:r>
            <a:r>
              <a:rPr lang="ru-RU" sz="4400" dirty="0">
                <a:effectLst/>
              </a:rPr>
              <a:t>Гиря неподвижно висит на проволоке, механическая работа при </a:t>
            </a:r>
            <a:r>
              <a:rPr lang="ru-RU" sz="4400" dirty="0" smtClean="0">
                <a:effectLst/>
              </a:rPr>
              <a:t>этом _______________</a:t>
            </a:r>
            <a:endParaRPr lang="ru-RU" sz="44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3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1315</TotalTime>
  <Words>579</Words>
  <Application>Microsoft Office PowerPoint</Application>
  <PresentationFormat>Экран (4:3)</PresentationFormat>
  <Paragraphs>92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Calibri</vt:lpstr>
      <vt:lpstr>Monotype Corsiva</vt:lpstr>
      <vt:lpstr>Palatino Linotype</vt:lpstr>
      <vt:lpstr>Script MT Bold</vt:lpstr>
      <vt:lpstr>Times New Roman</vt:lpstr>
      <vt:lpstr>Wingdings</vt:lpstr>
      <vt:lpstr>Тема Office</vt:lpstr>
      <vt:lpstr>Базовая</vt:lpstr>
      <vt:lpstr>2_Тема Office</vt:lpstr>
      <vt:lpstr>Формула</vt:lpstr>
      <vt:lpstr>Решение задач  «Условие равновесия рычага»</vt:lpstr>
      <vt:lpstr>Презентация PowerPoint</vt:lpstr>
      <vt:lpstr>Физический диктант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Дайте мне точку опоры, и я подниму Землю!                               Архимед                             (около 287 — 212 до н. э) </vt:lpstr>
      <vt:lpstr>       С древних времен для облегчения своего труда человек использует различные механизмы, которые способны преобразовывать силу человека в значительно большую силу. Еще три тысячи лет назад при строительстве пирамид в Древнем Египте тяжелые каменные плиты передвигали и поднимали с помощью простых механизмов.</vt:lpstr>
      <vt:lpstr>§55, стр. 136</vt:lpstr>
      <vt:lpstr>Простые механизмы – приспособления (устройства), служащие для преобразования силы.</vt:lpstr>
      <vt:lpstr>Рычаг – твердое тело, которое может вращаться вокруг неподвижной опоры. </vt:lpstr>
      <vt:lpstr>Презентация PowerPoint</vt:lpstr>
      <vt:lpstr>Устройство рычага</vt:lpstr>
      <vt:lpstr>Условие равновесия рычага (Архимед, 3 век до н.э.)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104</cp:revision>
  <dcterms:created xsi:type="dcterms:W3CDTF">2011-07-03T13:46:51Z</dcterms:created>
  <dcterms:modified xsi:type="dcterms:W3CDTF">2020-04-18T11:19:23Z</dcterms:modified>
</cp:coreProperties>
</file>