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1" r:id="rId2"/>
    <p:sldId id="256" r:id="rId3"/>
    <p:sldId id="257" r:id="rId4"/>
    <p:sldId id="268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00965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FF0000"/>
    <a:srgbClr val="FF99FF"/>
    <a:srgbClr val="00FF00"/>
    <a:srgbClr val="99CCFF"/>
    <a:srgbClr val="FFFFCC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04" autoAdjust="0"/>
    <p:restoredTop sz="93310" autoAdjust="0"/>
  </p:normalViewPr>
  <p:slideViewPr>
    <p:cSldViewPr>
      <p:cViewPr>
        <p:scale>
          <a:sx n="66" d="100"/>
          <a:sy n="66" d="100"/>
        </p:scale>
        <p:origin x="-528" y="-276"/>
      </p:cViewPr>
      <p:guideLst>
        <p:guide orient="horz" pos="2160"/>
        <p:guide pos="3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238" y="2130425"/>
            <a:ext cx="85820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475" y="3886200"/>
            <a:ext cx="70675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0006-2F6A-4543-A787-B1CB383BE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015EF-0DC6-4D03-B62E-9C3F72256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609600"/>
            <a:ext cx="214471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609600"/>
            <a:ext cx="628491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49C6D-099C-4F79-A6B3-E0BEEF2BE2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98E60-F2DE-43A6-9E33-D1EAAAE1AE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406900"/>
            <a:ext cx="8582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2906713"/>
            <a:ext cx="85820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8CB3B-2911-4121-89D7-E6273C8362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1200"/>
            <a:ext cx="4214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450" y="1981200"/>
            <a:ext cx="4214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7E65-3D6E-4D48-A190-A3BE5F77B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74638"/>
            <a:ext cx="90868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535113"/>
            <a:ext cx="4460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174875"/>
            <a:ext cx="4460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213" y="1535113"/>
            <a:ext cx="44624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213" y="2174875"/>
            <a:ext cx="44624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C75F-8330-4074-99D7-EE067C3AA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12E7D-0758-44A2-A1EC-5DCDA4711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A4AD0-C219-48BE-A317-42A6D04339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73050"/>
            <a:ext cx="33210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113" y="273050"/>
            <a:ext cx="56435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435100"/>
            <a:ext cx="33210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89F3-FCEE-40ED-B0D6-188F7B31EF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4800600"/>
            <a:ext cx="60579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9613" y="612775"/>
            <a:ext cx="60579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5367338"/>
            <a:ext cx="60579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26688-488F-4EC6-9001-F87369CFAE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609600"/>
            <a:ext cx="8582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981200"/>
            <a:ext cx="8582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8" y="6248400"/>
            <a:ext cx="2103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9638" y="62484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8400"/>
            <a:ext cx="2103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5CD3ACA-AC51-46C9-AA13-7B3782A099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1;&#1072;&#1073;&#1080;&#1085;\&#1052;&#1086;&#1080;%20&#1076;&#1086;&#1082;&#1091;&#1084;&#1077;&#1085;&#1090;&#1099;\&#1052;&#1086;&#1080;%20&#1076;&#1086;&#1082;&#1091;&#1084;&#1077;&#1085;&#1090;&#1099;\&#1059;&#1088;&#1086;&#1082;&#1080;%20&#1075;&#1077;&#1086;&#1075;&#1088;&#1072;&#1092;&#1080;&#1080;\&#1051;&#1072;&#1090;&#1080;&#1085;&#1089;&#1082;&#1072;&#1103;%20&#1040;&#1084;&#1077;&#1088;&#1080;&#1082;&#1072;\amazonka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1;&#1072;&#1073;&#1080;&#1085;\&#1052;&#1086;&#1080;%20&#1076;&#1086;&#1082;&#1091;&#1084;&#1077;&#1085;&#1090;&#1099;\&#1052;&#1086;&#1080;%20&#1076;&#1086;&#1082;&#1091;&#1084;&#1077;&#1085;&#1090;&#1099;\&#1059;&#1088;&#1086;&#1082;&#1080;%20&#1075;&#1077;&#1086;&#1075;&#1088;&#1072;&#1092;&#1080;&#1080;\&#1051;&#1072;&#1090;&#1080;&#1085;&#1089;&#1082;&#1072;&#1103;%20&#1040;&#1084;&#1077;&#1088;&#1080;&#1082;&#1072;\2774.avi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Иису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4267200" cy="3276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5" descr="Сахар гол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4343400" cy="3200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8" name="Picture 6" descr="нищие рабоч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2400"/>
            <a:ext cx="4343400" cy="3276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amazonk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608388"/>
            <a:ext cx="4648200" cy="31734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4775" y="188913"/>
            <a:ext cx="9767888" cy="1143000"/>
          </a:xfrm>
          <a:prstGeom prst="rect">
            <a:avLst/>
          </a:prstGeom>
          <a:solidFill>
            <a:schemeClr val="bg1">
              <a:alpha val="82001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Тема: «Регион Латинская Америка.</a:t>
            </a:r>
            <a:br>
              <a:rPr lang="ru-RU" sz="2800">
                <a:solidFill>
                  <a:schemeClr val="tx2"/>
                </a:solidFill>
              </a:rPr>
            </a:br>
            <a:r>
              <a:rPr lang="ru-RU" sz="2800">
                <a:solidFill>
                  <a:schemeClr val="tx2"/>
                </a:solidFill>
              </a:rPr>
              <a:t>Общая характеристика». </a:t>
            </a:r>
            <a:endParaRPr lang="ru-RU" sz="48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5"/>
          <p:cNvPicPr>
            <a:picLocks noChangeAspect="1" noChangeArrowheads="1"/>
          </p:cNvPicPr>
          <p:nvPr/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7938" y="-26988"/>
            <a:ext cx="10088562" cy="68849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04788" y="3425825"/>
            <a:ext cx="2179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ru-RU" sz="20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3317875"/>
            <a:ext cx="2393950" cy="320675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/>
              <a:t>ХАРАКТЕРНЫЕ ЧЕРТЫ РАЗМЕЩЕНИЯ:</a:t>
            </a:r>
          </a:p>
          <a:p>
            <a:r>
              <a:rPr lang="ru-RU" sz="1600"/>
              <a:t>- наименее  заселенный регион мира со средней плотностью  25 чел.  на км. кв.;</a:t>
            </a:r>
          </a:p>
          <a:p>
            <a:pPr>
              <a:buFontTx/>
              <a:buChar char="-"/>
            </a:pPr>
            <a:r>
              <a:rPr lang="ru-RU" sz="1600"/>
              <a:t> сильно  выражена  не-равномерность    разме-щения;</a:t>
            </a:r>
          </a:p>
          <a:p>
            <a:pPr>
              <a:buFontTx/>
              <a:buChar char="-"/>
            </a:pPr>
            <a:r>
              <a:rPr lang="ru-RU" sz="1600"/>
              <a:t> высока  доля  высоко-горного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Урбанизация Лат Амери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3650" y="0"/>
            <a:ext cx="5022850" cy="6858000"/>
          </a:xfrm>
          <a:prstGeom prst="rect">
            <a:avLst/>
          </a:prstGeom>
          <a:noFill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11138" y="114300"/>
            <a:ext cx="21732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000"/>
              <a:t>УРБАНИЗАЦИЯ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-928688" y="665163"/>
          <a:ext cx="4256088" cy="2835275"/>
        </p:xfrm>
        <a:graphic>
          <a:graphicData uri="http://schemas.openxmlformats.org/presentationml/2006/ole">
            <p:oleObj spid="_x0000_s14344" name="Диаграмма" r:id="rId4" imgW="6734251" imgH="4486351" progId="MSGraph.Chart.8">
              <p:embed followColorScheme="full"/>
            </p:oleObj>
          </a:graphicData>
        </a:graphic>
      </p:graphicFrame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384425" y="138113"/>
            <a:ext cx="26638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/>
              <a:t>    Характерна ложная ур-банизация. Формирование трущобных районов, «по-ясов нищеты», в которых живет до 50%  населения многих городов. </a:t>
            </a:r>
          </a:p>
        </p:txBody>
      </p:sp>
      <p:pic>
        <p:nvPicPr>
          <p:cNvPr id="14347" name="Picture 11" descr="Копия крупные агломерации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127000" y="3429000"/>
            <a:ext cx="2976563" cy="335756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9375" y="3444875"/>
            <a:ext cx="2701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1300" u="sng"/>
              <a:t>Крупнейшие города с населением</a:t>
            </a:r>
          </a:p>
          <a:p>
            <a:pPr algn="ctr"/>
            <a:r>
              <a:rPr lang="ru-RU" sz="1300" u="sng"/>
              <a:t>более 10 млн.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23838" y="188913"/>
            <a:ext cx="95043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Хозяйство Латинской Америки.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Промышленность и сельское хозяйство.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66713" y="1327150"/>
            <a:ext cx="4681537" cy="5054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b="0"/>
              <a:t>    </a:t>
            </a:r>
            <a:r>
              <a:rPr lang="ru-RU" sz="2000"/>
              <a:t>Латинскую Америку можно отнести к промышленно развитым регионам, хотя все его страны, принято относить к группе развивающихся.</a:t>
            </a:r>
          </a:p>
          <a:p>
            <a:pPr algn="just">
              <a:lnSpc>
                <a:spcPct val="125000"/>
              </a:lnSpc>
            </a:pPr>
            <a:r>
              <a:rPr lang="ru-RU" sz="2000"/>
              <a:t>    Доля региона в мировом валовом продукте составляет  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8,5%.</a:t>
            </a:r>
          </a:p>
          <a:p>
            <a:pPr algn="just">
              <a:lnSpc>
                <a:spcPct val="125000"/>
              </a:lnSpc>
            </a:pPr>
            <a:r>
              <a:rPr lang="ru-RU" sz="2000"/>
              <a:t>    </a:t>
            </a:r>
            <a:r>
              <a:rPr lang="ru-RU" sz="2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ru-RU" sz="20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ru-RU" sz="2000"/>
              <a:t>  всей промышленной продукции приходится на тройку экономических лидеров – Бразилию, Мексику, Аргентину.</a:t>
            </a:r>
          </a:p>
          <a:p>
            <a:pPr algn="just">
              <a:lnSpc>
                <a:spcPct val="125000"/>
              </a:lnSpc>
            </a:pPr>
            <a:r>
              <a:rPr lang="ru-RU" sz="2000"/>
              <a:t>    В мировом сельскохозяйственном производстве региону принадлежит видное место.</a:t>
            </a:r>
            <a:endParaRPr lang="ru-RU" sz="2000" baseline="-25000"/>
          </a:p>
        </p:txBody>
      </p:sp>
      <p:pic>
        <p:nvPicPr>
          <p:cNvPr id="16391" name="Picture 7" descr="Копия латинская америка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1268413"/>
            <a:ext cx="3025775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латинская америка00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779963" cy="6858000"/>
          </a:xfrm>
          <a:prstGeom prst="rect">
            <a:avLst/>
          </a:prstGeom>
          <a:noFill/>
        </p:spPr>
      </p:pic>
      <p:pic>
        <p:nvPicPr>
          <p:cNvPr id="17413" name="Picture 5" descr="Копия (3) латинская америка001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457450" y="5138738"/>
            <a:ext cx="75247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Копия (2) латинская америка001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4760913" y="0"/>
            <a:ext cx="3024187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2875" y="1268413"/>
            <a:ext cx="4760913" cy="474027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2000"/>
              <a:t>ПРОМЫШЛЕННОСТЬ.</a:t>
            </a:r>
          </a:p>
          <a:p>
            <a:pPr algn="just"/>
            <a:r>
              <a:rPr lang="ru-RU" sz="2000"/>
              <a:t>   Долгое время промышленность ре-гиона характеризовалась в первую очередь развитием горно-добывающих отраслей. Однако, в последнее время ведущая роль стала переходить к обрабатывающей промышленности (особенно черная, цветная метал-лургия, нефтепереработка, а так же электроника и машиностроение).</a:t>
            </a:r>
          </a:p>
          <a:p>
            <a:pPr algn="just"/>
            <a:r>
              <a:rPr lang="ru-RU" sz="2000"/>
              <a:t>    В Бразилии получили развитие электроника, автомобиле-, судо-, самолетостроение; в Мексике, Арген-тине – производство автомобилей, станков.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23838" y="44450"/>
            <a:ext cx="95043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Хозяйство Латинской Америки.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 Промышленность и сельское хозяйство.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111750" y="1052513"/>
            <a:ext cx="4760913" cy="572135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2000"/>
              <a:t>СЕЛЬСКОЕ ХОЗЯЙСТВО.</a:t>
            </a:r>
          </a:p>
          <a:p>
            <a:pPr algn="just"/>
            <a:r>
              <a:rPr lang="ru-RU" sz="2000"/>
              <a:t>    </a:t>
            </a:r>
            <a:r>
              <a:rPr lang="ru-RU"/>
              <a:t>Представлено двумя совершенно разными секторами. </a:t>
            </a:r>
          </a:p>
          <a:p>
            <a:pPr algn="just"/>
            <a:r>
              <a:rPr lang="ru-RU"/>
              <a:t>    Первый сектор – это высокотоварное, плантационное хозяйство. Крупнейшие в мире производители бананов – Коста-Рика, Колумбия, Эк-вадор, Гондурас, Панама. На судах-рефрижераторах весь сбор бананов вывозится в Европу, США, причем по дороге они дозревают. На Кубе </a:t>
            </a:r>
            <a:r>
              <a:rPr lang="ru-RU" baseline="30000"/>
              <a:t>1</a:t>
            </a:r>
            <a:r>
              <a:rPr lang="ru-RU"/>
              <a:t>/</a:t>
            </a:r>
            <a:r>
              <a:rPr lang="ru-RU" baseline="-25000"/>
              <a:t>2  </a:t>
            </a:r>
            <a:r>
              <a:rPr lang="ru-RU"/>
              <a:t>всех обрабатываемых земель занята плантациями сахарного тростника. Сахарные заводы производят более 5 млн т сахара в год. Сахарная промышленность – отрасль специализации Кубы.</a:t>
            </a:r>
          </a:p>
          <a:p>
            <a:pPr algn="just"/>
            <a:r>
              <a:rPr lang="ru-RU"/>
              <a:t>    Второй сектор – это потребительское малотоварное хозяйство, не затронутое «зелёной революцией». Крестьяне, занятые в нём выращивают кукурузу, маниоку, фасоль, овощи, картофель.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23838" y="44450"/>
            <a:ext cx="95043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Хозяйство Латинской Америки.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Транспорт.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52400" y="649288"/>
            <a:ext cx="4608513" cy="3787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ru-RU" sz="2000"/>
              <a:t>    Транспортная оснащенность Ла-тинской Америки слабая. Недо-статочно развиты внутренний вод-ный, трубопроводный транспорт, несмотря на большую протяженность железных дорог их пропускная способность очень низкая, лучше развит – воздушный и автомо-бильный. Огромную роль играет морской транспорт и морские порты, все дороги в регионе ведут к морс-кому порту.</a:t>
            </a:r>
          </a:p>
        </p:txBody>
      </p:sp>
      <p:pic>
        <p:nvPicPr>
          <p:cNvPr id="19463" name="Picture 7" descr="mtr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913" y="620713"/>
            <a:ext cx="2952750" cy="2214562"/>
          </a:xfrm>
          <a:prstGeom prst="rect">
            <a:avLst/>
          </a:prstGeom>
          <a:noFill/>
        </p:spPr>
      </p:pic>
      <p:pic>
        <p:nvPicPr>
          <p:cNvPr id="19464" name="Picture 8" descr="ag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4513263"/>
            <a:ext cx="2971800" cy="2228850"/>
          </a:xfrm>
          <a:prstGeom prst="rect">
            <a:avLst/>
          </a:prstGeom>
          <a:noFill/>
        </p:spPr>
      </p:pic>
      <p:pic>
        <p:nvPicPr>
          <p:cNvPr id="19465" name="Picture 9" descr="tr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4475163"/>
            <a:ext cx="3095625" cy="2320925"/>
          </a:xfrm>
          <a:prstGeom prst="rect">
            <a:avLst/>
          </a:prstGeom>
          <a:noFill/>
        </p:spPr>
      </p:pic>
      <p:pic>
        <p:nvPicPr>
          <p:cNvPr id="19466" name="Picture 10" descr="tr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9825" y="4473575"/>
            <a:ext cx="3024188" cy="2268538"/>
          </a:xfrm>
          <a:prstGeom prst="rect">
            <a:avLst/>
          </a:prstGeom>
          <a:noFill/>
        </p:spPr>
      </p:pic>
      <p:pic>
        <p:nvPicPr>
          <p:cNvPr id="19467" name="Picture 11" descr="tra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6175" y="1700213"/>
            <a:ext cx="3187700" cy="2390775"/>
          </a:xfrm>
          <a:prstGeom prst="rect">
            <a:avLst/>
          </a:prstGeom>
          <a:noFill/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886325" y="370998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Грузовой состав. Бразилия.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8096250" y="2557463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Дорога в Андах.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68300" y="6446838"/>
            <a:ext cx="2106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Панамский канал.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815138" y="6446838"/>
            <a:ext cx="226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Гужевой транспорт.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821238" y="6446838"/>
            <a:ext cx="195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Речные трамваи.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608388" y="234950"/>
            <a:ext cx="2381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ПЛАН УРОКА</a:t>
            </a:r>
            <a:r>
              <a:rPr lang="ru-RU" sz="3200" b="0">
                <a:solidFill>
                  <a:srgbClr val="FFFFFF"/>
                </a:solidFill>
              </a:rPr>
              <a:t>:</a:t>
            </a:r>
            <a:endParaRPr lang="ru-RU" sz="3200" b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8300" y="981075"/>
            <a:ext cx="9432925" cy="374332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tx2"/>
                </a:solidFill>
              </a:rPr>
              <a:t>1. Территория, состав и политическая карта Латинской Америки.</a:t>
            </a:r>
          </a:p>
          <a:p>
            <a:endParaRPr lang="ru-RU" sz="2400">
              <a:solidFill>
                <a:schemeClr val="tx2"/>
              </a:solidFill>
            </a:endParaRPr>
          </a:p>
          <a:p>
            <a:r>
              <a:rPr lang="ru-RU" sz="2400">
                <a:solidFill>
                  <a:schemeClr val="tx2"/>
                </a:solidFill>
              </a:rPr>
              <a:t>2. Население Латинской Америки: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</a:rPr>
              <a:t> динамика роста численности;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</a:rPr>
              <a:t> воспроизводство;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</a:rPr>
              <a:t> этнический состав;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</a:rPr>
              <a:t> языковой состав;</a:t>
            </a:r>
          </a:p>
          <a:p>
            <a:pPr>
              <a:buFontTx/>
              <a:buChar char="•"/>
            </a:pPr>
            <a:r>
              <a:rPr lang="ru-RU" sz="2400">
                <a:solidFill>
                  <a:schemeClr val="tx2"/>
                </a:solidFill>
              </a:rPr>
              <a:t> размещение населения.</a:t>
            </a:r>
          </a:p>
          <a:p>
            <a:endParaRPr lang="ru-RU" sz="2400"/>
          </a:p>
          <a:p>
            <a:r>
              <a:rPr lang="ru-RU" sz="2400"/>
              <a:t>3. Хозяйство.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  <p:bldP spid="3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269875"/>
            <a:ext cx="4481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Площадь Латинской Америки</a:t>
            </a:r>
            <a:r>
              <a:rPr lang="ru-RU" sz="2400" b="0"/>
              <a:t>.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42875" y="760413"/>
          <a:ext cx="5410200" cy="3605212"/>
        </p:xfrm>
        <a:graphic>
          <a:graphicData uri="http://schemas.openxmlformats.org/presentationml/2006/ole">
            <p:oleObj spid="_x0000_s4101" name="Диаграмма" r:id="rId3" imgW="6734251" imgH="4486351" progId="MSGraph.Chart.8">
              <p:embed followColorScheme="full"/>
            </p:oleObj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32350" y="3860800"/>
            <a:ext cx="50403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0"/>
              <a:t>Состав. Политическая карта региона.</a:t>
            </a:r>
          </a:p>
        </p:txBody>
      </p:sp>
      <p:pic>
        <p:nvPicPr>
          <p:cNvPr id="4111" name="Picture 15" descr="КАРТА ЛАТИНСКОЙ АМЕРИКИ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4760913" y="69850"/>
            <a:ext cx="5264150" cy="3719513"/>
          </a:xfrm>
          <a:prstGeom prst="rect">
            <a:avLst/>
          </a:prstGeom>
          <a:noFill/>
        </p:spPr>
      </p:pic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152400" y="4797425"/>
            <a:ext cx="2159000" cy="431800"/>
          </a:xfrm>
          <a:prstGeom prst="wedgeRoundRectCallout">
            <a:avLst>
              <a:gd name="adj1" fmla="val 60588"/>
              <a:gd name="adj2" fmla="val -656986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en-US" sz="2000"/>
              <a:t>S</a:t>
            </a:r>
            <a:r>
              <a:rPr lang="ru-RU" sz="2000"/>
              <a:t> = 21 млн. км</a:t>
            </a:r>
            <a:r>
              <a:rPr lang="ru-RU" sz="2000" baseline="30000"/>
              <a:t>2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687888" y="4354513"/>
            <a:ext cx="51847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/>
            <a:r>
              <a:rPr lang="ru-RU" sz="2000"/>
              <a:t>В составе Латинской Америки выделяют несколько субрегионов:</a:t>
            </a:r>
          </a:p>
          <a:p>
            <a:pPr algn="just"/>
            <a:r>
              <a:rPr lang="ru-RU" sz="2000"/>
              <a:t>1 – Мексика;</a:t>
            </a:r>
          </a:p>
          <a:p>
            <a:pPr algn="just"/>
            <a:r>
              <a:rPr lang="ru-RU" sz="2000"/>
              <a:t>2 – Страны Центральной Америки;</a:t>
            </a:r>
          </a:p>
          <a:p>
            <a:pPr algn="just"/>
            <a:r>
              <a:rPr lang="ru-RU" sz="2000"/>
              <a:t>3 – Страны Вест-Индии;</a:t>
            </a:r>
          </a:p>
          <a:p>
            <a:pPr algn="just"/>
            <a:r>
              <a:rPr lang="ru-RU" sz="2000"/>
              <a:t>4 – Андские страны;</a:t>
            </a:r>
          </a:p>
          <a:p>
            <a:pPr algn="just"/>
            <a:r>
              <a:rPr lang="ru-RU" sz="2000"/>
              <a:t>5 – Страны бассейна Ла-Платы;</a:t>
            </a:r>
          </a:p>
          <a:p>
            <a:pPr algn="just"/>
            <a:r>
              <a:rPr lang="ru-RU" sz="2000"/>
              <a:t>6 – Бразилия. </a:t>
            </a:r>
          </a:p>
        </p:txBody>
      </p:sp>
      <p:graphicFrame>
        <p:nvGraphicFramePr>
          <p:cNvPr id="4178" name="Group 82"/>
          <p:cNvGraphicFramePr>
            <a:graphicFrameLocks noGrp="1"/>
          </p:cNvGraphicFramePr>
          <p:nvPr/>
        </p:nvGraphicFramePr>
        <p:xfrm>
          <a:off x="79375" y="4365625"/>
          <a:ext cx="10017125" cy="2503488"/>
        </p:xfrm>
        <a:graphic>
          <a:graphicData uri="http://schemas.openxmlformats.org/drawingml/2006/table">
            <a:tbl>
              <a:tblPr/>
              <a:tblGrid>
                <a:gridCol w="1671638"/>
                <a:gridCol w="1666875"/>
                <a:gridCol w="1671637"/>
                <a:gridCol w="1668463"/>
                <a:gridCol w="1666875"/>
                <a:gridCol w="1671637"/>
              </a:tblGrid>
              <a:tr h="292100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Состав субрегионов Латинской Америки.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Мексика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Центральная Америка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Вест-Индия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Андские страны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Страны бассейна Ла-Платы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Бразилия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Мексика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Гватемала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Сальвадор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Гондурас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Белиз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Никарагуа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Коста-Рика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Панама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Куба, Гаити, Доминиканская Республика, Багамские острова, Ямайка, Барбадос, Суринам и др.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Венесуэла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Колумбия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Эквадор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Перу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Боливия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Чили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Парагвай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Уругвай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Аргентина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Бразилия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OleChart spid="4101" grpId="0"/>
      <p:bldP spid="4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168525" y="692150"/>
            <a:ext cx="1800225" cy="597693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384425" y="765175"/>
            <a:ext cx="1368425" cy="863600"/>
          </a:xfrm>
          <a:prstGeom prst="ellips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46 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государств</a:t>
            </a:r>
            <a:endParaRPr lang="ru-RU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168525" y="1773238"/>
            <a:ext cx="1800225" cy="792162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33 суверенных</a:t>
            </a:r>
          </a:p>
          <a:p>
            <a:pPr algn="ctr"/>
            <a:r>
              <a:rPr lang="ru-RU"/>
              <a:t>государств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0" y="0"/>
            <a:ext cx="2095500" cy="6884988"/>
            <a:chOff x="0" y="-17"/>
            <a:chExt cx="1592" cy="4798"/>
          </a:xfrm>
        </p:grpSpPr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0" y="-17"/>
              <a:ext cx="1592" cy="3265"/>
              <a:chOff x="0" y="0"/>
              <a:chExt cx="2236" cy="4382"/>
            </a:xfrm>
          </p:grpSpPr>
          <p:pic>
            <p:nvPicPr>
              <p:cNvPr id="15367" name="Picture 7" descr="Копия (3) форзац"/>
              <p:cNvPicPr>
                <a:picLocks noChangeAspect="1" noChangeArrowheads="1"/>
              </p:cNvPicPr>
              <p:nvPr/>
            </p:nvPicPr>
            <p:blipFill>
              <a:blip r:embed="rId2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227" cy="1957"/>
              </a:xfrm>
              <a:prstGeom prst="rect">
                <a:avLst/>
              </a:prstGeom>
              <a:solidFill>
                <a:schemeClr val="tx1"/>
              </a:solidFill>
            </p:spPr>
          </p:pic>
          <p:pic>
            <p:nvPicPr>
              <p:cNvPr id="15368" name="Picture 8" descr="Копия (2) форзац"/>
              <p:cNvPicPr>
                <a:picLocks noChangeAspect="1" noChangeArrowheads="1"/>
              </p:cNvPicPr>
              <p:nvPr/>
            </p:nvPicPr>
            <p:blipFill>
              <a:blip r:embed="rId3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5" y="1933"/>
                <a:ext cx="2231" cy="2449"/>
              </a:xfrm>
              <a:prstGeom prst="rect">
                <a:avLst/>
              </a:prstGeom>
              <a:solidFill>
                <a:schemeClr val="tx1"/>
              </a:solidFill>
            </p:spPr>
          </p:pic>
        </p:grpSp>
        <p:pic>
          <p:nvPicPr>
            <p:cNvPr id="15369" name="Picture 9" descr="Копия форзац"/>
            <p:cNvPicPr>
              <a:picLocks noChangeAspect="1" noChangeArrowheads="1"/>
            </p:cNvPicPr>
            <p:nvPr/>
          </p:nvPicPr>
          <p:blipFill>
            <a:blip r:embed="rId4">
              <a:lum contrast="24000"/>
            </a:blip>
            <a:srcRect/>
            <a:stretch>
              <a:fillRect/>
            </a:stretch>
          </p:blipFill>
          <p:spPr bwMode="auto">
            <a:xfrm>
              <a:off x="0" y="3249"/>
              <a:ext cx="1592" cy="1532"/>
            </a:xfrm>
            <a:prstGeom prst="rect">
              <a:avLst/>
            </a:prstGeom>
            <a:solidFill>
              <a:schemeClr val="tx1"/>
            </a:solidFill>
          </p:spPr>
        </p:pic>
      </p:grp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2311400" y="44450"/>
            <a:ext cx="756126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Arial"/>
                <a:cs typeface="Arial"/>
              </a:rPr>
              <a:t>Политическая карта региона.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932238" y="1052513"/>
            <a:ext cx="612775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100"/>
              <a:t>    В настоящее время в пределах региона распо-ложено 46 государств и владений некоторых стран Европы и США.  Независимых </a:t>
            </a:r>
            <a:r>
              <a:rPr lang="ru-RU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 в</a:t>
            </a:r>
            <a:r>
              <a:rPr lang="ru-RU" sz="2100"/>
              <a:t> </a:t>
            </a:r>
            <a:r>
              <a:rPr lang="ru-RU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регионе 33</a:t>
            </a:r>
            <a:r>
              <a:rPr lang="ru-RU" sz="2100"/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2100"/>
              <a:t>    По </a:t>
            </a:r>
            <a:r>
              <a:rPr lang="ru-RU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форме правления</a:t>
            </a:r>
            <a:r>
              <a:rPr lang="ru-RU" sz="2100"/>
              <a:t> страны Латинской Аме-рики отличаются большой однородностью. Все они являются республиками. Особое место занимает </a:t>
            </a:r>
            <a:r>
              <a:rPr lang="ru-RU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Куба</a:t>
            </a:r>
            <a:r>
              <a:rPr lang="ru-RU" sz="2100"/>
              <a:t> – единственная страна региона, относящаяся к социалистическим государствам.</a:t>
            </a:r>
          </a:p>
          <a:p>
            <a:pPr algn="just">
              <a:lnSpc>
                <a:spcPct val="110000"/>
              </a:lnSpc>
            </a:pPr>
            <a:r>
              <a:rPr lang="ru-RU" sz="2100"/>
              <a:t>    По форме </a:t>
            </a:r>
            <a:r>
              <a:rPr lang="ru-RU" sz="21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административно-территориально-го устройства</a:t>
            </a:r>
            <a:r>
              <a:rPr lang="ru-RU" sz="2100"/>
              <a:t> в Латинской Америке преоб-ладают унитарные государства. Четыре самых крупных её страны и одно государство Вест-Индии имеют федеративное устройство.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032125" y="1630363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239963" y="2708275"/>
            <a:ext cx="158432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ru-RU"/>
              <a:t>Республики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032125" y="2565400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2168525" y="3235325"/>
            <a:ext cx="792163" cy="193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600"/>
              <a:t>УНИТАРНЫЕ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39963" y="3514725"/>
            <a:ext cx="1657350" cy="2841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ru-RU" sz="1200"/>
              <a:t>ФЕДЕРАТИВНЫЕ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2600325" y="30702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535363" y="3141663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2239963" y="4005263"/>
            <a:ext cx="1223962" cy="1439862"/>
          </a:xfrm>
          <a:prstGeom prst="wedgeRectCallout">
            <a:avLst>
              <a:gd name="adj1" fmla="val 55190"/>
              <a:gd name="adj2" fmla="val -6312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ru-RU" sz="1400"/>
              <a:t>Бразилия,</a:t>
            </a:r>
          </a:p>
          <a:p>
            <a:r>
              <a:rPr lang="ru-RU" sz="1400"/>
              <a:t>Мексика,</a:t>
            </a:r>
          </a:p>
          <a:p>
            <a:r>
              <a:rPr lang="ru-RU" sz="1400"/>
              <a:t>Аргентина,</a:t>
            </a:r>
          </a:p>
          <a:p>
            <a:r>
              <a:rPr lang="ru-RU" sz="1400"/>
              <a:t>Венесуэла,</a:t>
            </a:r>
          </a:p>
          <a:p>
            <a:r>
              <a:rPr lang="ru-RU" sz="1400"/>
              <a:t>Сент-Китс и Невис.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74" grpId="0" animBg="1"/>
      <p:bldP spid="15376" grpId="0" animBg="1"/>
      <p:bldP spid="15378" grpId="0" animBg="1"/>
      <p:bldP spid="15379" grpId="0" animBg="1"/>
      <p:bldP spid="15380" grpId="0" animBg="1"/>
      <p:bldP spid="15382" grpId="0" animBg="1"/>
      <p:bldP spid="15383" grpId="0" animBg="1"/>
      <p:bldP spid="153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4800" y="658813"/>
            <a:ext cx="945197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Латинская Америка - часть планеты Земля, часть планеты людей.</a:t>
            </a:r>
            <a:endParaRPr lang="ru-RU" sz="2400" b="0"/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-352425" y="549275"/>
          <a:ext cx="8280400" cy="6859588"/>
        </p:xfrm>
        <a:graphic>
          <a:graphicData uri="http://schemas.openxmlformats.org/presentationml/2006/ole">
            <p:oleObj spid="_x0000_s5134" name="Диаграмма" r:id="rId3" imgW="4600651" imgH="4495800" progId="MSGraph.Chart.8">
              <p:embed followColorScheme="full"/>
            </p:oleObj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0" y="1076325"/>
            <a:ext cx="756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График. Динамика роста численности населения Латинской Америки.</a:t>
            </a: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152400" y="25400"/>
            <a:ext cx="6591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Население Латинской Америки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7280275" y="1492250"/>
            <a:ext cx="2592388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7200"/>
            <a:r>
              <a:rPr lang="ru-RU" sz="1400">
                <a:solidFill>
                  <a:srgbClr val="FF0000"/>
                </a:solidFill>
              </a:rPr>
              <a:t>ЗАДАНИЕ.</a:t>
            </a:r>
            <a:endParaRPr lang="ru-RU" sz="1400"/>
          </a:p>
          <a:p>
            <a:pPr marL="457200" indent="-457200" algn="just"/>
            <a:r>
              <a:rPr lang="ru-RU" sz="1400"/>
              <a:t>Проанализируйте график динамики   роста  численности населения Латинской  Америки  и  ответьте на следующие вопросы:</a:t>
            </a:r>
          </a:p>
          <a:p>
            <a:pPr marL="457200" indent="-457200" algn="just"/>
            <a:r>
              <a:rPr lang="ru-RU" sz="1400"/>
              <a:t>1.  Какова  численность  населения Латинской Америки?</a:t>
            </a:r>
          </a:p>
          <a:p>
            <a:pPr marL="457200" indent="-457200" algn="just"/>
            <a:r>
              <a:rPr lang="ru-RU" sz="1400"/>
              <a:t>2.     Во   сколько   раз  воз-росла  численность населения  региона с начала ХХ века?</a:t>
            </a:r>
          </a:p>
          <a:p>
            <a:pPr marL="457200" indent="-457200" algn="just"/>
            <a:r>
              <a:rPr lang="ru-RU" sz="1400"/>
              <a:t>3.  Сравните  динамику  роста численности населения Латинской  Америки   с   другими регионами.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848475" y="417513"/>
          <a:ext cx="3138488" cy="4005262"/>
        </p:xfrm>
        <a:graphic>
          <a:graphicData uri="http://schemas.openxmlformats.org/presentationml/2006/ole">
            <p:oleObj spid="_x0000_s9220" name="Диаграмма" r:id="rId3" imgW="4934102" imgH="4486351" progId="MSGraph.Chart.8">
              <p:embed followColorScheme="full"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992938" y="44450"/>
            <a:ext cx="2919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/>
              <a:t>Естественный прирост населения</a:t>
            </a:r>
          </a:p>
          <a:p>
            <a:pPr algn="ctr"/>
            <a:r>
              <a:rPr lang="ru-RU" sz="1400"/>
              <a:t>Латинской Америки.</a:t>
            </a:r>
            <a:endParaRPr lang="ru-RU" sz="1400" b="0"/>
          </a:p>
        </p:txBody>
      </p:sp>
      <p:pic>
        <p:nvPicPr>
          <p:cNvPr id="9222" name="Picture 6" descr="рождаемость мира"/>
          <p:cNvPicPr>
            <a:picLocks noChangeAspect="1" noChangeArrowheads="1"/>
          </p:cNvPicPr>
          <p:nvPr/>
        </p:nvPicPr>
        <p:blipFill>
          <a:blip r:embed="rId4"/>
          <a:srcRect l="2095" t="29271" r="69391" b="151"/>
          <a:stretch>
            <a:fillRect/>
          </a:stretch>
        </p:blipFill>
        <p:spPr bwMode="auto">
          <a:xfrm>
            <a:off x="152400" y="981075"/>
            <a:ext cx="3178175" cy="48244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3" name="Picture 7" descr="рождаемость мира"/>
          <p:cNvPicPr>
            <a:picLocks noChangeAspect="1" noChangeArrowheads="1"/>
          </p:cNvPicPr>
          <p:nvPr/>
        </p:nvPicPr>
        <p:blipFill>
          <a:blip r:embed="rId4"/>
          <a:srcRect l="34839" t="84802" r="34575" b="948"/>
          <a:stretch>
            <a:fillRect/>
          </a:stretch>
        </p:blipFill>
        <p:spPr bwMode="auto">
          <a:xfrm>
            <a:off x="152400" y="5907088"/>
            <a:ext cx="3167063" cy="9064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4" name="Picture 8" descr="смертность мира"/>
          <p:cNvPicPr>
            <a:picLocks noChangeAspect="1" noChangeArrowheads="1"/>
          </p:cNvPicPr>
          <p:nvPr/>
        </p:nvPicPr>
        <p:blipFill>
          <a:blip r:embed="rId5"/>
          <a:srcRect l="1682" t="32803" r="72562"/>
          <a:stretch>
            <a:fillRect/>
          </a:stretch>
        </p:blipFill>
        <p:spPr bwMode="auto">
          <a:xfrm>
            <a:off x="3535363" y="981075"/>
            <a:ext cx="3313112" cy="48244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5" name="Picture 9" descr="смертность мира"/>
          <p:cNvPicPr>
            <a:picLocks noChangeAspect="1" noChangeArrowheads="1"/>
          </p:cNvPicPr>
          <p:nvPr/>
        </p:nvPicPr>
        <p:blipFill>
          <a:blip r:embed="rId5"/>
          <a:srcRect l="34608" t="86839" r="37175" b="1308"/>
          <a:stretch>
            <a:fillRect/>
          </a:stretch>
        </p:blipFill>
        <p:spPr bwMode="auto">
          <a:xfrm>
            <a:off x="3535363" y="5905500"/>
            <a:ext cx="3313112" cy="908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7813" y="114300"/>
            <a:ext cx="6324600" cy="400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000"/>
              <a:t>Воспроизводство населения и естественный прирост.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0013" y="620713"/>
            <a:ext cx="314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000" i="1"/>
              <a:t>Карты атласа стр. 10-11.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902450" y="4508500"/>
            <a:ext cx="31146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i="1"/>
              <a:t>    Проанализировав карты и диаграмму,  можно  сделать вывод, что для  Лат. Амери-ки характерен  </a:t>
            </a:r>
            <a:r>
              <a:rPr lang="en-US" i="1"/>
              <a:t>II</a:t>
            </a:r>
            <a:r>
              <a:rPr lang="ru-RU" i="1"/>
              <a:t>  тип восп-роизводства. Это влияет на численность  и  возрастную структуру населения  регио-на.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535363" y="1519238"/>
            <a:ext cx="3313112" cy="180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ru-RU" sz="1400"/>
              <a:t>1. Рассмотрим тематическую карту «Рождаемость». Как видно, на карте преобладающий цвет – желтый, следовательно, число родившихся за год на 1000 жителей Лат. Америки составляет в среднем 25 чел. (Рассмотрев карту, щелкни мышку 2 раза).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152400" y="1700213"/>
            <a:ext cx="3167063" cy="159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ru-RU" sz="1400"/>
              <a:t>2. Рассмотрим тематическую карту «Смертность». Как видно, на карте преобладает светло-зелёная окрас-ка, следовательно, число умерших за год на 1000 жителей Лат. Америки составляет в среднем 7 чел.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303338" y="1016000"/>
            <a:ext cx="1952625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000"/>
              <a:t>«Рождаемость»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957763" y="1006475"/>
            <a:ext cx="1827212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2000"/>
              <a:t>«Смертность»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52400" y="3443288"/>
            <a:ext cx="6696075" cy="214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/>
              <a:t>Теперь проанализируем, полученные сведения из карт и рассмотрим диаграмму «Естественный прирост». Зелёный столбик показывает количество родившихся за год на 1000 жителей (25), синий столбик – количество умерших за год на 1000 жителей (7). А сиреневый столбик показывает разницу между числом родившихся и умерших (25 – 7 = 18). Значит численность населения Лат. Америки растет со скоростью 18 чел. на 1000 жителей в год. («Если тебе не лень?» Рассчитайте, зная численность населения Лат. Америки на 2000 г, сколько жителей стало в это регионе в 2001 и т.д.). 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105025" y="1484313"/>
            <a:ext cx="3046413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ru-RU" sz="2000"/>
              <a:t>Щелкни мышкой 2 раза.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92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20" grpId="0"/>
      <p:bldP spid="9229" grpId="0" animBg="1"/>
      <p:bldP spid="9229" grpId="1" animBg="1"/>
      <p:bldP spid="9230" grpId="0" animBg="1"/>
      <p:bldP spid="9230" grpId="1" animBg="1"/>
      <p:bldP spid="9233" grpId="0" animBg="1"/>
      <p:bldP spid="92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9375" y="-26988"/>
            <a:ext cx="8640763" cy="5715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Этнический состав населения.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913" y="723900"/>
            <a:ext cx="7218362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/>
            <a:r>
              <a:rPr lang="ru-RU" sz="2000" i="1"/>
              <a:t>    </a:t>
            </a:r>
            <a:r>
              <a:rPr lang="ru-RU" sz="1600" i="1"/>
              <a:t>Для  этнического  расового  состава  населения  Латинской  Америки  ха-рактерна большая сложность, что связано с особенностью её историчес-кого развития. Многие представители крупных этносов образовались в этом регионе уже в новое время. В их формировании участвовали три главных элемента:  коренное  индейское население, эмигранты из стран Европы и рабы, вывозившиеся из Африки.</a:t>
            </a:r>
          </a:p>
        </p:txBody>
      </p:sp>
      <p:pic>
        <p:nvPicPr>
          <p:cNvPr id="10246" name="Picture 6" descr="Ацте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2638425"/>
            <a:ext cx="3078163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7" name="Picture 7" descr="Мачу-Пикчу древний город ин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5100" y="4913313"/>
            <a:ext cx="2232025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8" name="Picture 8" descr="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9100" y="2781300"/>
            <a:ext cx="1978025" cy="2005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712075" y="4856163"/>
            <a:ext cx="20970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Мачу-Пикчу – древний </a:t>
            </a:r>
          </a:p>
          <a:p>
            <a:r>
              <a:rPr lang="ru-RU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город инков.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938" y="2565400"/>
            <a:ext cx="206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1400"/>
              <a:t>Древний храм ацтеков.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176588" y="2420938"/>
            <a:ext cx="44831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sz="1400"/>
              <a:t>    </a:t>
            </a:r>
            <a:r>
              <a:rPr lang="ru-RU" sz="1600"/>
              <a:t>Сохранившиеся  памятники  доколумбового периода  свидетельствуют  о  высоком  уровне  развития  культуры ацтеков, майя и инков.  </a:t>
            </a:r>
          </a:p>
          <a:p>
            <a:r>
              <a:rPr lang="ru-RU" sz="1600"/>
              <a:t>    Эта  культура  была  полностью  разрушена испано-португальскими завоевателями. </a:t>
            </a:r>
          </a:p>
          <a:p>
            <a:pPr algn="just"/>
            <a:r>
              <a:rPr lang="ru-RU" sz="1600"/>
              <a:t>    Эрнандес  Кортес  в  1521  г.   с  невероятной жестокостью  разрушил  государство ацтеков. Франциско Писсаро  с  такой  же жестокостью уничтожил  государство  инков.  В  1532  г.  он обманным путем  захватил  Верховного  Инку Атаульпу,  который  в  обмен на свою свободу предложил   неслыханный  выкуп:  заполнить золотом комнату, в которой он  был  в  заклю-чении.  Верховный  Инка  сдержал свое слово, но испанцы, получив золото, казнили его.</a:t>
            </a:r>
          </a:p>
          <a:p>
            <a:r>
              <a:rPr lang="ru-RU" sz="1600"/>
              <a:t>До прибытия Колумба численность коренного населения составляла 20 млн. чел., а в 1521 г. – 7,3 млн. чел.</a:t>
            </a:r>
          </a:p>
        </p:txBody>
      </p:sp>
      <p:pic>
        <p:nvPicPr>
          <p:cNvPr id="10252" name="277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lum bright="-8000" contrast="4000"/>
          </a:blip>
          <a:srcRect/>
          <a:stretch>
            <a:fillRect/>
          </a:stretch>
        </p:blipFill>
        <p:spPr bwMode="auto">
          <a:xfrm>
            <a:off x="7424738" y="596900"/>
            <a:ext cx="2527300" cy="189547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65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video>
              <p:cMediaNode numSld="45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2"/>
                </p:tgtEl>
              </p:cMediaNode>
            </p:video>
          </p:childTnLst>
        </p:cTn>
      </p:par>
    </p:tnLst>
    <p:bldLst>
      <p:bldP spid="10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79375" y="115888"/>
            <a:ext cx="86407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Этнический состав населения.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3350" y="836613"/>
            <a:ext cx="9739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 sz="2000"/>
              <a:t>Почти полное истребление индейцев поставило перед колонизаторами вопрос о рабочей  силе,  который  был  разрешен  путем  ввоза  негров-рабов  из  Африки. Общая численность привезенных в Америку негров составила 10 млн. чел.  </a:t>
            </a:r>
          </a:p>
          <a:p>
            <a:r>
              <a:rPr lang="ru-RU" sz="2000"/>
              <a:t>                        </a:t>
            </a:r>
            <a:r>
              <a:rPr lang="ru-RU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Так сложились три главных расово-этнических элемента.</a:t>
            </a:r>
          </a:p>
        </p:txBody>
      </p:sp>
      <p:pic>
        <p:nvPicPr>
          <p:cNvPr id="11270" name="Picture 6" descr="po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3022600"/>
            <a:ext cx="1525587" cy="1144588"/>
          </a:xfrm>
          <a:prstGeom prst="rect">
            <a:avLst/>
          </a:prstGeom>
          <a:noFill/>
        </p:spPr>
      </p:pic>
      <p:pic>
        <p:nvPicPr>
          <p:cNvPr id="11271" name="Picture 7" descr="po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3078163"/>
            <a:ext cx="1522412" cy="1143000"/>
          </a:xfrm>
          <a:prstGeom prst="rect">
            <a:avLst/>
          </a:prstGeom>
          <a:noFill/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6100" y="2454275"/>
            <a:ext cx="3059113" cy="376238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КОРЕННОЕ НАСЕЛЕНИЕ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452938" y="2338388"/>
            <a:ext cx="20383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/>
              <a:t>ЕВРОПЕЙСКИЕ </a:t>
            </a:r>
          </a:p>
          <a:p>
            <a:pPr algn="ctr"/>
            <a:r>
              <a:rPr lang="ru-RU"/>
              <a:t>ПЕРЕСЕЛЕНЦЫ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378700" y="2452688"/>
            <a:ext cx="1779588" cy="376237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АФРИКАНЦЫ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309688" y="2795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757488" y="2795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73113" y="3276600"/>
            <a:ext cx="2327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 sz="1600"/>
              <a:t>ИЦТЕКИ            МАЙЯ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348288" y="29479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849688" y="3467100"/>
            <a:ext cx="1825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sz="1600"/>
              <a:t>ИСПАНЦЫ,</a:t>
            </a:r>
          </a:p>
          <a:p>
            <a:pPr algn="ctr"/>
            <a:r>
              <a:rPr lang="ru-RU" sz="1600"/>
              <a:t>ПОРТУГАЛЬЦЫ</a:t>
            </a:r>
          </a:p>
          <a:p>
            <a:pPr algn="ctr"/>
            <a:r>
              <a:rPr lang="ru-RU" sz="1600"/>
              <a:t>(КРЕОЛЫ)</a:t>
            </a:r>
            <a:endParaRPr lang="ru-RU"/>
          </a:p>
        </p:txBody>
      </p:sp>
      <p:pic>
        <p:nvPicPr>
          <p:cNvPr id="11280" name="Picture 16" descr="po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0488" y="3022600"/>
            <a:ext cx="1525587" cy="1144588"/>
          </a:xfrm>
          <a:prstGeom prst="rect">
            <a:avLst/>
          </a:prstGeom>
          <a:noFill/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429000" y="4395788"/>
            <a:ext cx="1277938" cy="376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МЕТИСЫ</a:t>
            </a:r>
            <a:endParaRPr lang="ru-RU" sz="2000"/>
          </a:p>
        </p:txBody>
      </p:sp>
      <p:pic>
        <p:nvPicPr>
          <p:cNvPr id="11282" name="Picture 18" descr="pop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1763" y="4797425"/>
            <a:ext cx="1525587" cy="1144588"/>
          </a:xfrm>
          <a:prstGeom prst="rect">
            <a:avLst/>
          </a:prstGeom>
          <a:noFill/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800850" y="4395788"/>
            <a:ext cx="1062038" cy="3762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МУЛАТ</a:t>
            </a:r>
          </a:p>
        </p:txBody>
      </p:sp>
      <p:pic>
        <p:nvPicPr>
          <p:cNvPr id="11284" name="Picture 20" descr="pop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913" y="4797425"/>
            <a:ext cx="1525587" cy="1144588"/>
          </a:xfrm>
          <a:prstGeom prst="rect">
            <a:avLst/>
          </a:prstGeom>
          <a:noFill/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257800" y="6148388"/>
            <a:ext cx="1065213" cy="37623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ru-RU"/>
              <a:t>САМБО</a:t>
            </a:r>
          </a:p>
        </p:txBody>
      </p:sp>
      <p:pic>
        <p:nvPicPr>
          <p:cNvPr id="11286" name="Picture 22" descr="pop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4941888"/>
            <a:ext cx="1525587" cy="1144587"/>
          </a:xfrm>
          <a:prstGeom prst="rect">
            <a:avLst/>
          </a:prstGeom>
          <a:noFill/>
        </p:spPr>
      </p:pic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1995488" y="431958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1995488" y="6453188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1995488" y="470058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8472488" y="431958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6567488" y="64531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>
            <a:off x="7939088" y="46243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424488" y="4243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>
            <a:off x="4814888" y="47005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5424488" y="47005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8432800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12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2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2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12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12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12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1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12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12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12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12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1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1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12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11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12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112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11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11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11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70" decel="100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770" decel="100000"/>
                                        <p:tgtEl>
                                          <p:spTgt spid="11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70" decel="100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770" decel="100000"/>
                                        <p:tgtEl>
                                          <p:spTgt spid="11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70" decel="100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770" decel="100000"/>
                                        <p:tgtEl>
                                          <p:spTgt spid="11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77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770" decel="100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770" decel="100000"/>
                                        <p:tgtEl>
                                          <p:spTgt spid="112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77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77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/>
      <p:bldP spid="11278" grpId="0" animBg="1"/>
      <p:bldP spid="11279" grpId="0"/>
      <p:bldP spid="11281" grpId="0" animBg="1"/>
      <p:bldP spid="11283" grpId="0" animBg="1"/>
      <p:bldP spid="11285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Языки Лат Амер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717550"/>
            <a:ext cx="6265863" cy="6096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00013" y="0"/>
            <a:ext cx="6172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Языковой состав.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389688" y="833438"/>
            <a:ext cx="35544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ru-RU"/>
              <a:t>    Более  однородный.  Преобла-дает  испанский  и   португальс-кий   языки.   Испанский   язык служит  государственным  в  18 странах  (250 млн. чел.).  Порту-гальский  язык  в одной  стране Бразилии - 170 млн. чел. В Мек-сике, Боливии, Парагвае наряду с испанским языком  официаль-ными   считаются  –  ацтекский, кечуа.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1282</Words>
  <Application>Microsoft PowerPoint</Application>
  <PresentationFormat>Custom</PresentationFormat>
  <Paragraphs>139</Paragraphs>
  <Slides>15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Times New Roman</vt:lpstr>
      <vt:lpstr>Оформление по умолчанию</vt:lpstr>
      <vt:lpstr>Диаграмма Microsoft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«Регион Латинская Америка. Общая характеристика. Население».</dc:title>
  <dc:creator/>
  <cp:lastModifiedBy>Windows User</cp:lastModifiedBy>
  <cp:revision>60</cp:revision>
  <dcterms:created xsi:type="dcterms:W3CDTF">1601-01-01T00:00:00Z</dcterms:created>
  <dcterms:modified xsi:type="dcterms:W3CDTF">2016-05-01T10:07:11Z</dcterms:modified>
</cp:coreProperties>
</file>