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61" r:id="rId2"/>
    <p:sldId id="256" r:id="rId3"/>
    <p:sldId id="257" r:id="rId4"/>
    <p:sldId id="268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</p:sldIdLst>
  <p:sldSz cx="100965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FF"/>
    <a:srgbClr val="FFFF66"/>
    <a:srgbClr val="FF0000"/>
    <a:srgbClr val="FF99FF"/>
    <a:srgbClr val="00FF00"/>
    <a:srgbClr val="99CCFF"/>
    <a:srgbClr val="FFFFCC"/>
    <a:srgbClr val="FFCC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2704" autoAdjust="0"/>
    <p:restoredTop sz="93310" autoAdjust="0"/>
  </p:normalViewPr>
  <p:slideViewPr>
    <p:cSldViewPr>
      <p:cViewPr>
        <p:scale>
          <a:sx n="66" d="100"/>
          <a:sy n="66" d="100"/>
        </p:scale>
        <p:origin x="-528" y="-276"/>
      </p:cViewPr>
      <p:guideLst>
        <p:guide orient="horz" pos="2160"/>
        <p:guide pos="31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0" d="100"/>
          <a:sy n="40" d="100"/>
        </p:scale>
        <p:origin x="-1488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7238" y="2130425"/>
            <a:ext cx="85820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4475" y="3886200"/>
            <a:ext cx="706755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BC0006-2F6A-4543-A787-B1CB383BE36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1015EF-0DC6-4D03-B62E-9C3F7225628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4550" y="609600"/>
            <a:ext cx="2144713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57238" y="609600"/>
            <a:ext cx="6284912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F49C6D-099C-4F79-A6B3-E0BEEF2BE2E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B98E60-F2DE-43A6-9E33-D1EAAAE1AEB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406900"/>
            <a:ext cx="8582025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2906713"/>
            <a:ext cx="8582025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8CB3B-2911-4121-89D7-E6273C83627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1200"/>
            <a:ext cx="4214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450" y="1981200"/>
            <a:ext cx="4214813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B7E65-3D6E-4D48-A190-A3BE5F77B42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274638"/>
            <a:ext cx="908685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535113"/>
            <a:ext cx="44608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174875"/>
            <a:ext cx="44608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9213" y="1535113"/>
            <a:ext cx="44624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9213" y="2174875"/>
            <a:ext cx="44624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6FC75F-8330-4074-99D7-EE067C3AA7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212E7D-0758-44A2-A1EC-5DCDA47114E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AA4AD0-C219-48BE-A317-42A6D043395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273050"/>
            <a:ext cx="33210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8113" y="273050"/>
            <a:ext cx="564356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435100"/>
            <a:ext cx="33210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6589F3-FCEE-40ED-B0D6-188F7B31EF8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613" y="4800600"/>
            <a:ext cx="60579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9613" y="612775"/>
            <a:ext cx="60579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9613" y="5367338"/>
            <a:ext cx="60579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26688-488F-4EC6-9001-F87369CFAE1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7238" y="609600"/>
            <a:ext cx="85820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7238" y="1981200"/>
            <a:ext cx="85820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7238" y="6248400"/>
            <a:ext cx="21034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49638" y="6248400"/>
            <a:ext cx="3197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5825" y="6248400"/>
            <a:ext cx="21034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C5CD3ACA-AC51-46C9-AA13-7B3782A0990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&#1041;&#1072;&#1073;&#1080;&#1085;\&#1052;&#1086;&#1080;%20&#1076;&#1086;&#1082;&#1091;&#1084;&#1077;&#1085;&#1090;&#1099;\&#1052;&#1086;&#1080;%20&#1076;&#1086;&#1082;&#1091;&#1084;&#1077;&#1085;&#1090;&#1099;\&#1059;&#1088;&#1086;&#1082;&#1080;%20&#1075;&#1077;&#1086;&#1075;&#1088;&#1072;&#1092;&#1080;&#1080;\&#1051;&#1072;&#1090;&#1080;&#1085;&#1089;&#1082;&#1072;&#1103;%20&#1040;&#1084;&#1077;&#1088;&#1080;&#1082;&#1072;\amazonka.avi" TargetMode="Externa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8.jpeg"/><Relationship Id="rId4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Documents%20and%20Settings\&#1041;&#1072;&#1073;&#1080;&#1085;\&#1052;&#1086;&#1080;%20&#1076;&#1086;&#1082;&#1091;&#1084;&#1077;&#1085;&#1090;&#1099;\&#1052;&#1086;&#1080;%20&#1076;&#1086;&#1082;&#1091;&#1084;&#1077;&#1085;&#1090;&#1099;\&#1059;&#1088;&#1086;&#1082;&#1080;%20&#1075;&#1077;&#1086;&#1075;&#1088;&#1072;&#1092;&#1080;&#1080;\&#1051;&#1072;&#1090;&#1080;&#1085;&#1089;&#1082;&#1072;&#1103;%20&#1040;&#1084;&#1077;&#1088;&#1080;&#1082;&#1072;\2774.avi" TargetMode="External"/><Relationship Id="rId6" Type="http://schemas.openxmlformats.org/officeDocument/2006/relationships/image" Target="../media/image17.jpe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Иисус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6400" y="152400"/>
            <a:ext cx="4267200" cy="3276600"/>
          </a:xfrm>
          <a:prstGeom prst="rect">
            <a:avLst/>
          </a:prstGeom>
          <a:noFill/>
          <a:ln w="38100" cmpd="dbl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197" name="Picture 5" descr="Сахар голов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" y="3581400"/>
            <a:ext cx="4343400" cy="3200400"/>
          </a:xfrm>
          <a:prstGeom prst="rect">
            <a:avLst/>
          </a:prstGeom>
          <a:noFill/>
          <a:ln w="38100" cmpd="dbl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198" name="Picture 6" descr="нищие рабочие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" y="152400"/>
            <a:ext cx="4343400" cy="3276600"/>
          </a:xfrm>
          <a:prstGeom prst="rect">
            <a:avLst/>
          </a:prstGeom>
          <a:noFill/>
          <a:ln w="38100" cmpd="dbl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8199" name="amazonka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5257800" y="3608388"/>
            <a:ext cx="4648200" cy="3173412"/>
          </a:xfrm>
          <a:prstGeom prst="rect">
            <a:avLst/>
          </a:prstGeom>
          <a:noFill/>
          <a:ln w="38100" cmpd="dbl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104775" y="188913"/>
            <a:ext cx="9767888" cy="1143000"/>
          </a:xfrm>
          <a:prstGeom prst="rect">
            <a:avLst/>
          </a:prstGeom>
          <a:solidFill>
            <a:schemeClr val="bg1">
              <a:alpha val="82001"/>
            </a:schemeClr>
          </a:solidFill>
          <a:ln w="9525">
            <a:solidFill>
              <a:srgbClr val="003300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2800">
                <a:solidFill>
                  <a:schemeClr val="tx2"/>
                </a:solidFill>
              </a:rPr>
              <a:t>Тема: «Регион Латинская Америка.</a:t>
            </a:r>
            <a:br>
              <a:rPr lang="ru-RU" sz="2800">
                <a:solidFill>
                  <a:schemeClr val="tx2"/>
                </a:solidFill>
              </a:rPr>
            </a:br>
            <a:r>
              <a:rPr lang="ru-RU" sz="2800">
                <a:solidFill>
                  <a:schemeClr val="tx2"/>
                </a:solidFill>
              </a:rPr>
              <a:t>Общая характеристика». </a:t>
            </a:r>
            <a:endParaRPr lang="ru-RU" sz="4800" b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8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500"/>
                            </p:stCondLst>
                            <p:childTnLst>
                              <p:par>
                                <p:cTn id="2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770" decel="100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1" dur="770" decel="100000"/>
                                        <p:tgtEl>
                                          <p:spTgt spid="820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3" dur="77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5" dur="77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199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8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8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9"/>
                  </p:tgtEl>
                </p:cond>
              </p:nextCondLst>
            </p:seq>
          </p:childTnLst>
        </p:cTn>
      </p:par>
    </p:tnLst>
    <p:bldLst>
      <p:bldP spid="820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5"/>
          <p:cNvPicPr>
            <a:picLocks noChangeAspect="1" noChangeArrowheads="1"/>
          </p:cNvPicPr>
          <p:nvPr/>
        </p:nvPicPr>
        <p:blipFill>
          <a:blip r:embed="rId2">
            <a:lum bright="-12000" contrast="42000"/>
          </a:blip>
          <a:srcRect/>
          <a:stretch>
            <a:fillRect/>
          </a:stretch>
        </p:blipFill>
        <p:spPr bwMode="auto">
          <a:xfrm>
            <a:off x="7938" y="-26988"/>
            <a:ext cx="10088562" cy="6884988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04788" y="3425825"/>
            <a:ext cx="21796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endParaRPr lang="ru-RU" sz="2000"/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152400" y="3317875"/>
            <a:ext cx="2393950" cy="3206750"/>
          </a:xfrm>
          <a:prstGeom prst="rect">
            <a:avLst/>
          </a:prstGeom>
          <a:solidFill>
            <a:schemeClr val="bg1"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/>
            <a:r>
              <a:rPr lang="ru-RU" sz="2000"/>
              <a:t>ХАРАКТЕРНЫЕ ЧЕРТЫ РАЗМЕЩЕНИЯ:</a:t>
            </a:r>
          </a:p>
          <a:p>
            <a:r>
              <a:rPr lang="ru-RU" sz="1600"/>
              <a:t>- наименее  заселенный регион мира со средней плотностью  25 чел.  на км. кв.;</a:t>
            </a:r>
          </a:p>
          <a:p>
            <a:pPr>
              <a:buFontTx/>
              <a:buChar char="-"/>
            </a:pPr>
            <a:r>
              <a:rPr lang="ru-RU" sz="1600"/>
              <a:t> сильно  выражена  не-равномерность    разме-щения;</a:t>
            </a:r>
          </a:p>
          <a:p>
            <a:pPr>
              <a:buFontTx/>
              <a:buChar char="-"/>
            </a:pPr>
            <a:r>
              <a:rPr lang="ru-RU" sz="1600"/>
              <a:t> высока  доля  высоко-горного населения.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Урбанизация Лат Амери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3650" y="0"/>
            <a:ext cx="5022850" cy="6858000"/>
          </a:xfrm>
          <a:prstGeom prst="rect">
            <a:avLst/>
          </a:prstGeom>
          <a:noFill/>
        </p:spPr>
      </p:pic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211138" y="114300"/>
            <a:ext cx="2173287" cy="406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 sz="2000"/>
              <a:t>УРБАНИЗАЦИЯ</a:t>
            </a:r>
          </a:p>
        </p:txBody>
      </p:sp>
      <p:graphicFrame>
        <p:nvGraphicFramePr>
          <p:cNvPr id="14344" name="Object 8"/>
          <p:cNvGraphicFramePr>
            <a:graphicFrameLocks noChangeAspect="1"/>
          </p:cNvGraphicFramePr>
          <p:nvPr/>
        </p:nvGraphicFramePr>
        <p:xfrm>
          <a:off x="-928688" y="665163"/>
          <a:ext cx="4256088" cy="2835275"/>
        </p:xfrm>
        <a:graphic>
          <a:graphicData uri="http://schemas.openxmlformats.org/presentationml/2006/ole">
            <p:oleObj spid="_x0000_s14344" name="Диаграмма" r:id="rId4" imgW="6734251" imgH="4486351" progId="MSGraph.Chart.8">
              <p:embed followColorScheme="full"/>
            </p:oleObj>
          </a:graphicData>
        </a:graphic>
      </p:graphicFrame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384425" y="138113"/>
            <a:ext cx="2663825" cy="177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/>
              <a:t>    Характерна ложная ур-банизация. Формирование трущобных районов, «по-ясов нищеты», в которых живет до 50%  населения многих городов. </a:t>
            </a:r>
          </a:p>
        </p:txBody>
      </p:sp>
      <p:pic>
        <p:nvPicPr>
          <p:cNvPr id="14347" name="Picture 11" descr="Копия крупные агломерации"/>
          <p:cNvPicPr>
            <a:picLocks noChangeAspect="1" noChangeArrowheads="1"/>
          </p:cNvPicPr>
          <p:nvPr/>
        </p:nvPicPr>
        <p:blipFill>
          <a:blip r:embed="rId5">
            <a:lum contrast="24000"/>
          </a:blip>
          <a:srcRect/>
          <a:stretch>
            <a:fillRect/>
          </a:stretch>
        </p:blipFill>
        <p:spPr bwMode="auto">
          <a:xfrm>
            <a:off x="127000" y="3429000"/>
            <a:ext cx="2976563" cy="3357563"/>
          </a:xfrm>
          <a:prstGeom prst="rect">
            <a:avLst/>
          </a:prstGeom>
          <a:noFill/>
          <a:ln w="38100" cmpd="dbl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4348" name="Text Box 12"/>
          <p:cNvSpPr txBox="1">
            <a:spLocks noChangeArrowheads="1"/>
          </p:cNvSpPr>
          <p:nvPr/>
        </p:nvSpPr>
        <p:spPr bwMode="auto">
          <a:xfrm>
            <a:off x="79375" y="3444875"/>
            <a:ext cx="270192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/>
            <a:r>
              <a:rPr lang="ru-RU" sz="1300" u="sng"/>
              <a:t>Крупнейшие города с населением</a:t>
            </a:r>
          </a:p>
          <a:p>
            <a:pPr algn="ctr"/>
            <a:r>
              <a:rPr lang="ru-RU" sz="1300" u="sng"/>
              <a:t>более 10 млн. чел.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WordArt 4"/>
          <p:cNvSpPr>
            <a:spLocks noChangeArrowheads="1" noChangeShapeType="1" noTextEdit="1"/>
          </p:cNvSpPr>
          <p:nvPr/>
        </p:nvSpPr>
        <p:spPr bwMode="auto">
          <a:xfrm>
            <a:off x="223838" y="188913"/>
            <a:ext cx="9504362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"/>
                <a:cs typeface="Arial"/>
              </a:rPr>
              <a:t>Хозяйство Латинской Америки.</a:t>
            </a:r>
          </a:p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"/>
                <a:cs typeface="Arial"/>
              </a:rPr>
              <a:t> Промышленность и сельское хозяйство.</a:t>
            </a: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366713" y="1327150"/>
            <a:ext cx="4681537" cy="5054600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ru-RU" sz="2000" b="0"/>
              <a:t>    </a:t>
            </a:r>
            <a:r>
              <a:rPr lang="ru-RU" sz="2000"/>
              <a:t>Латинскую Америку можно отнести к промышленно развитым регионам, хотя все его страны, принято относить к группе развивающихся.</a:t>
            </a:r>
          </a:p>
          <a:p>
            <a:pPr algn="just">
              <a:lnSpc>
                <a:spcPct val="125000"/>
              </a:lnSpc>
            </a:pPr>
            <a:r>
              <a:rPr lang="ru-RU" sz="2000"/>
              <a:t>    Доля региона в мировом валовом продукте составляет  </a:t>
            </a:r>
            <a:r>
              <a:rPr lang="ru-RU" sz="2000">
                <a:effectLst>
                  <a:outerShdw blurRad="38100" dist="38100" dir="2700000" algn="tl">
                    <a:srgbClr val="FFFFFF"/>
                  </a:outerShdw>
                </a:effectLst>
              </a:rPr>
              <a:t>8,5%.</a:t>
            </a:r>
          </a:p>
          <a:p>
            <a:pPr algn="just">
              <a:lnSpc>
                <a:spcPct val="125000"/>
              </a:lnSpc>
            </a:pPr>
            <a:r>
              <a:rPr lang="ru-RU" sz="2000"/>
              <a:t>    </a:t>
            </a:r>
            <a:r>
              <a:rPr lang="ru-RU" sz="2000" baseline="30000">
                <a:effectLst>
                  <a:outerShdw blurRad="38100" dist="38100" dir="2700000" algn="tl">
                    <a:srgbClr val="FFFFFF"/>
                  </a:outerShdw>
                </a:effectLst>
              </a:rPr>
              <a:t>4</a:t>
            </a:r>
            <a:r>
              <a:rPr lang="ru-RU" sz="2000">
                <a:effectLst>
                  <a:outerShdw blurRad="38100" dist="38100" dir="2700000" algn="tl">
                    <a:srgbClr val="FFFFFF"/>
                  </a:outerShdw>
                </a:effectLst>
              </a:rPr>
              <a:t>/</a:t>
            </a:r>
            <a:r>
              <a:rPr lang="ru-RU" sz="2000" baseline="-25000">
                <a:effectLst>
                  <a:outerShdw blurRad="38100" dist="38100" dir="2700000" algn="tl">
                    <a:srgbClr val="FFFFFF"/>
                  </a:outerShdw>
                </a:effectLst>
              </a:rPr>
              <a:t>5</a:t>
            </a:r>
            <a:r>
              <a:rPr lang="ru-RU" sz="2000"/>
              <a:t>  всей промышленной продукции приходится на тройку экономических лидеров – Бразилию, Мексику, Аргентину.</a:t>
            </a:r>
          </a:p>
          <a:p>
            <a:pPr algn="just">
              <a:lnSpc>
                <a:spcPct val="125000"/>
              </a:lnSpc>
            </a:pPr>
            <a:r>
              <a:rPr lang="ru-RU" sz="2000"/>
              <a:t>    В мировом сельскохозяйственном производстве региону принадлежит видное место.</a:t>
            </a:r>
            <a:endParaRPr lang="ru-RU" sz="2000" baseline="-25000"/>
          </a:p>
        </p:txBody>
      </p:sp>
      <p:pic>
        <p:nvPicPr>
          <p:cNvPr id="16391" name="Picture 7" descr="Копия латинская америка00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95950" y="1268413"/>
            <a:ext cx="3025775" cy="5040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латинская америка001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/>
          <a:stretch>
            <a:fillRect/>
          </a:stretch>
        </p:blipFill>
        <p:spPr bwMode="auto">
          <a:xfrm>
            <a:off x="0" y="0"/>
            <a:ext cx="4779963" cy="6858000"/>
          </a:xfrm>
          <a:prstGeom prst="rect">
            <a:avLst/>
          </a:prstGeom>
          <a:noFill/>
        </p:spPr>
      </p:pic>
      <p:pic>
        <p:nvPicPr>
          <p:cNvPr id="17413" name="Picture 5" descr="Копия (3) латинская америка001"/>
          <p:cNvPicPr>
            <a:picLocks noChangeAspect="1" noChangeArrowheads="1"/>
          </p:cNvPicPr>
          <p:nvPr/>
        </p:nvPicPr>
        <p:blipFill>
          <a:blip r:embed="rId3">
            <a:lum contrast="36000"/>
          </a:blip>
          <a:srcRect/>
          <a:stretch>
            <a:fillRect/>
          </a:stretch>
        </p:blipFill>
        <p:spPr bwMode="auto">
          <a:xfrm>
            <a:off x="2457450" y="5138738"/>
            <a:ext cx="7524750" cy="174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6" descr="Копия (2) латинская америка001"/>
          <p:cNvPicPr>
            <a:picLocks noChangeAspect="1" noChangeArrowheads="1"/>
          </p:cNvPicPr>
          <p:nvPr/>
        </p:nvPicPr>
        <p:blipFill>
          <a:blip r:embed="rId4">
            <a:lum contrast="36000"/>
          </a:blip>
          <a:srcRect/>
          <a:stretch>
            <a:fillRect/>
          </a:stretch>
        </p:blipFill>
        <p:spPr bwMode="auto">
          <a:xfrm>
            <a:off x="4760913" y="0"/>
            <a:ext cx="3024187" cy="28797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142875" y="1268413"/>
            <a:ext cx="4760913" cy="4740275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ctr"/>
            <a:r>
              <a:rPr lang="ru-RU" sz="2000"/>
              <a:t>ПРОМЫШЛЕННОСТЬ.</a:t>
            </a:r>
          </a:p>
          <a:p>
            <a:pPr algn="just"/>
            <a:r>
              <a:rPr lang="ru-RU" sz="2000"/>
              <a:t>   Долгое время промышленность ре-гиона характеризовалась в первую очередь развитием горно-добывающих отраслей. Однако, в последнее время ведущая роль стала переходить к обрабатывающей промышленности (особенно черная, цветная метал-лургия, нефтепереработка, а так же электроника и машиностроение).</a:t>
            </a:r>
          </a:p>
          <a:p>
            <a:pPr algn="just"/>
            <a:r>
              <a:rPr lang="ru-RU" sz="2000"/>
              <a:t>    В Бразилии получили развитие электроника, автомобиле-, судо-, самолетостроение; в Мексике, Арген-тине – производство автомобилей, станков.</a:t>
            </a:r>
          </a:p>
        </p:txBody>
      </p:sp>
      <p:sp>
        <p:nvSpPr>
          <p:cNvPr id="18437" name="WordArt 5"/>
          <p:cNvSpPr>
            <a:spLocks noChangeArrowheads="1" noChangeShapeType="1" noTextEdit="1"/>
          </p:cNvSpPr>
          <p:nvPr/>
        </p:nvSpPr>
        <p:spPr bwMode="auto">
          <a:xfrm>
            <a:off x="223838" y="44450"/>
            <a:ext cx="9504362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"/>
                <a:cs typeface="Arial"/>
              </a:rPr>
              <a:t>Хозяйство Латинской Америки.</a:t>
            </a:r>
          </a:p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"/>
                <a:cs typeface="Arial"/>
              </a:rPr>
              <a:t> Промышленность и сельское хозяйство.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5111750" y="1052513"/>
            <a:ext cx="4760913" cy="5721350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ctr"/>
            <a:r>
              <a:rPr lang="ru-RU" sz="2000"/>
              <a:t>СЕЛЬСКОЕ ХОЗЯЙСТВО.</a:t>
            </a:r>
          </a:p>
          <a:p>
            <a:pPr algn="just"/>
            <a:r>
              <a:rPr lang="ru-RU" sz="2000"/>
              <a:t>    </a:t>
            </a:r>
            <a:r>
              <a:rPr lang="ru-RU"/>
              <a:t>Представлено двумя совершенно разными секторами. </a:t>
            </a:r>
          </a:p>
          <a:p>
            <a:pPr algn="just"/>
            <a:r>
              <a:rPr lang="ru-RU"/>
              <a:t>    Первый сектор – это высокотоварное, плантационное хозяйство. Крупнейшие в мире производители бананов – Коста-Рика, Колумбия, Эк-вадор, Гондурас, Панама. На судах-рефрижераторах весь сбор бананов вывозится в Европу, США, причем по дороге они дозревают. На Кубе </a:t>
            </a:r>
            <a:r>
              <a:rPr lang="ru-RU" baseline="30000"/>
              <a:t>1</a:t>
            </a:r>
            <a:r>
              <a:rPr lang="ru-RU"/>
              <a:t>/</a:t>
            </a:r>
            <a:r>
              <a:rPr lang="ru-RU" baseline="-25000"/>
              <a:t>2  </a:t>
            </a:r>
            <a:r>
              <a:rPr lang="ru-RU"/>
              <a:t>всех обрабатываемых земель занята плантациями сахарного тростника. Сахарные заводы производят более 5 млн т сахара в год. Сахарная промышленность – отрасль специализации Кубы.</a:t>
            </a:r>
          </a:p>
          <a:p>
            <a:pPr algn="just"/>
            <a:r>
              <a:rPr lang="ru-RU"/>
              <a:t>    Второй сектор – это потребительское малотоварное хозяйство, не затронутое «зелёной революцией». Крестьяне, занятые в нём выращивают кукурузу, маниоку, фасоль, овощи, картофель.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WordArt 4"/>
          <p:cNvSpPr>
            <a:spLocks noChangeArrowheads="1" noChangeShapeType="1" noTextEdit="1"/>
          </p:cNvSpPr>
          <p:nvPr/>
        </p:nvSpPr>
        <p:spPr bwMode="auto">
          <a:xfrm>
            <a:off x="223838" y="44450"/>
            <a:ext cx="9504362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"/>
                <a:cs typeface="Arial"/>
              </a:rPr>
              <a:t>Хозяйство Латинской Америки.</a:t>
            </a:r>
          </a:p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8000"/>
                </a:solidFill>
                <a:latin typeface="Arial"/>
                <a:cs typeface="Arial"/>
              </a:rPr>
              <a:t>Транспорт.</a:t>
            </a:r>
          </a:p>
        </p:txBody>
      </p:sp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152400" y="649288"/>
            <a:ext cx="4608513" cy="3787775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just"/>
            <a:r>
              <a:rPr lang="ru-RU" sz="2000"/>
              <a:t>    Транспортная оснащенность Ла-тинской Америки слабая. Недо-статочно развиты внутренний вод-ный, трубопроводный транспорт, несмотря на большую протяженность железных дорог их пропускная способность очень низкая, лучше развит – воздушный и автомо-бильный. Огромную роль играет морской транспорт и морские порты, все дороги в регионе ведут к морс-кому порту.</a:t>
            </a:r>
          </a:p>
        </p:txBody>
      </p:sp>
      <p:pic>
        <p:nvPicPr>
          <p:cNvPr id="19463" name="Picture 7" descr="mtr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919913" y="620713"/>
            <a:ext cx="2952750" cy="2214562"/>
          </a:xfrm>
          <a:prstGeom prst="rect">
            <a:avLst/>
          </a:prstGeom>
          <a:noFill/>
        </p:spPr>
      </p:pic>
      <p:pic>
        <p:nvPicPr>
          <p:cNvPr id="19464" name="Picture 8" descr="agr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48475" y="4513263"/>
            <a:ext cx="2971800" cy="2228850"/>
          </a:xfrm>
          <a:prstGeom prst="rect">
            <a:avLst/>
          </a:prstGeom>
          <a:noFill/>
        </p:spPr>
      </p:pic>
      <p:pic>
        <p:nvPicPr>
          <p:cNvPr id="19465" name="Picture 9" descr="tra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8300" y="4475163"/>
            <a:ext cx="3095625" cy="2320925"/>
          </a:xfrm>
          <a:prstGeom prst="rect">
            <a:avLst/>
          </a:prstGeom>
          <a:noFill/>
        </p:spPr>
      </p:pic>
      <p:pic>
        <p:nvPicPr>
          <p:cNvPr id="19466" name="Picture 10" descr="tra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679825" y="4473575"/>
            <a:ext cx="3024188" cy="2268538"/>
          </a:xfrm>
          <a:prstGeom prst="rect">
            <a:avLst/>
          </a:prstGeom>
          <a:noFill/>
        </p:spPr>
      </p:pic>
      <p:pic>
        <p:nvPicPr>
          <p:cNvPr id="19467" name="Picture 11" descr="tra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56175" y="1700213"/>
            <a:ext cx="3187700" cy="2390775"/>
          </a:xfrm>
          <a:prstGeom prst="rect">
            <a:avLst/>
          </a:prstGeom>
          <a:noFill/>
        </p:spPr>
      </p:pic>
      <p:sp>
        <p:nvSpPr>
          <p:cNvPr id="19468" name="Text Box 12"/>
          <p:cNvSpPr txBox="1">
            <a:spLocks noChangeArrowheads="1"/>
          </p:cNvSpPr>
          <p:nvPr/>
        </p:nvSpPr>
        <p:spPr bwMode="auto">
          <a:xfrm>
            <a:off x="4886325" y="3709988"/>
            <a:ext cx="3041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Грузовой состав. Бразилия.</a:t>
            </a:r>
          </a:p>
        </p:txBody>
      </p:sp>
      <p:sp>
        <p:nvSpPr>
          <p:cNvPr id="19469" name="Text Box 13"/>
          <p:cNvSpPr txBox="1">
            <a:spLocks noChangeArrowheads="1"/>
          </p:cNvSpPr>
          <p:nvPr/>
        </p:nvSpPr>
        <p:spPr bwMode="auto">
          <a:xfrm>
            <a:off x="8096250" y="2557463"/>
            <a:ext cx="1847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Дорога в Андах.</a:t>
            </a:r>
          </a:p>
        </p:txBody>
      </p:sp>
      <p:sp>
        <p:nvSpPr>
          <p:cNvPr id="19470" name="Text Box 14"/>
          <p:cNvSpPr txBox="1">
            <a:spLocks noChangeArrowheads="1"/>
          </p:cNvSpPr>
          <p:nvPr/>
        </p:nvSpPr>
        <p:spPr bwMode="auto">
          <a:xfrm>
            <a:off x="368300" y="6446838"/>
            <a:ext cx="210661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Панамский канал.</a:t>
            </a:r>
          </a:p>
        </p:txBody>
      </p:sp>
      <p:sp>
        <p:nvSpPr>
          <p:cNvPr id="19471" name="Text Box 15"/>
          <p:cNvSpPr txBox="1">
            <a:spLocks noChangeArrowheads="1"/>
          </p:cNvSpPr>
          <p:nvPr/>
        </p:nvSpPr>
        <p:spPr bwMode="auto">
          <a:xfrm>
            <a:off x="6815138" y="6446838"/>
            <a:ext cx="22653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Гужевой транспорт.</a:t>
            </a:r>
          </a:p>
        </p:txBody>
      </p:sp>
      <p:sp>
        <p:nvSpPr>
          <p:cNvPr id="19472" name="Text Box 16"/>
          <p:cNvSpPr txBox="1">
            <a:spLocks noChangeArrowheads="1"/>
          </p:cNvSpPr>
          <p:nvPr/>
        </p:nvSpPr>
        <p:spPr bwMode="auto">
          <a:xfrm>
            <a:off x="4821238" y="6446838"/>
            <a:ext cx="19558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Речные трамваи.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3608388" y="234950"/>
            <a:ext cx="238125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/>
              <a:t>ПЛАН УРОКА</a:t>
            </a:r>
            <a:r>
              <a:rPr lang="ru-RU" sz="3200" b="0">
                <a:solidFill>
                  <a:srgbClr val="FFFFFF"/>
                </a:solidFill>
              </a:rPr>
              <a:t>:</a:t>
            </a:r>
            <a:endParaRPr lang="ru-RU" sz="3200" b="0"/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368300" y="981075"/>
            <a:ext cx="9432925" cy="374332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/>
            <a:r>
              <a:rPr lang="ru-RU" sz="2400">
                <a:solidFill>
                  <a:schemeClr val="tx2"/>
                </a:solidFill>
              </a:rPr>
              <a:t>1. Территория, состав и политическая карта Латинской Америки.</a:t>
            </a:r>
          </a:p>
          <a:p>
            <a:endParaRPr lang="ru-RU" sz="2400">
              <a:solidFill>
                <a:schemeClr val="tx2"/>
              </a:solidFill>
            </a:endParaRPr>
          </a:p>
          <a:p>
            <a:r>
              <a:rPr lang="ru-RU" sz="2400">
                <a:solidFill>
                  <a:schemeClr val="tx2"/>
                </a:solidFill>
              </a:rPr>
              <a:t>2. Население Латинской Америки:</a:t>
            </a:r>
          </a:p>
          <a:p>
            <a:pPr>
              <a:buFontTx/>
              <a:buChar char="•"/>
            </a:pPr>
            <a:r>
              <a:rPr lang="ru-RU" sz="2400">
                <a:solidFill>
                  <a:schemeClr val="tx2"/>
                </a:solidFill>
              </a:rPr>
              <a:t> динамика роста численности;</a:t>
            </a:r>
          </a:p>
          <a:p>
            <a:pPr>
              <a:buFontTx/>
              <a:buChar char="•"/>
            </a:pPr>
            <a:r>
              <a:rPr lang="ru-RU" sz="2400">
                <a:solidFill>
                  <a:schemeClr val="tx2"/>
                </a:solidFill>
              </a:rPr>
              <a:t> воспроизводство;</a:t>
            </a:r>
          </a:p>
          <a:p>
            <a:pPr>
              <a:buFontTx/>
              <a:buChar char="•"/>
            </a:pPr>
            <a:r>
              <a:rPr lang="ru-RU" sz="2400">
                <a:solidFill>
                  <a:schemeClr val="tx2"/>
                </a:solidFill>
              </a:rPr>
              <a:t> этнический состав;</a:t>
            </a:r>
          </a:p>
          <a:p>
            <a:pPr>
              <a:buFontTx/>
              <a:buChar char="•"/>
            </a:pPr>
            <a:r>
              <a:rPr lang="ru-RU" sz="2400">
                <a:solidFill>
                  <a:schemeClr val="tx2"/>
                </a:solidFill>
              </a:rPr>
              <a:t> языковой состав;</a:t>
            </a:r>
          </a:p>
          <a:p>
            <a:pPr>
              <a:buFontTx/>
              <a:buChar char="•"/>
            </a:pPr>
            <a:r>
              <a:rPr lang="ru-RU" sz="2400">
                <a:solidFill>
                  <a:schemeClr val="tx2"/>
                </a:solidFill>
              </a:rPr>
              <a:t> размещение населения.</a:t>
            </a:r>
          </a:p>
          <a:p>
            <a:endParaRPr lang="ru-RU" sz="2400"/>
          </a:p>
          <a:p>
            <a:r>
              <a:rPr lang="ru-RU" sz="2400"/>
              <a:t>3. Хозяйство.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308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4" grpId="0"/>
      <p:bldP spid="308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395288" y="269875"/>
            <a:ext cx="44815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/>
              <a:t>Площадь Латинской Америки</a:t>
            </a:r>
            <a:r>
              <a:rPr lang="ru-RU" sz="2400" b="0"/>
              <a:t>.</a:t>
            </a:r>
          </a:p>
        </p:txBody>
      </p:sp>
      <p:graphicFrame>
        <p:nvGraphicFramePr>
          <p:cNvPr id="4101" name="Object 5"/>
          <p:cNvGraphicFramePr>
            <a:graphicFrameLocks noChangeAspect="1"/>
          </p:cNvGraphicFramePr>
          <p:nvPr/>
        </p:nvGraphicFramePr>
        <p:xfrm>
          <a:off x="142875" y="760413"/>
          <a:ext cx="5410200" cy="3605212"/>
        </p:xfrm>
        <a:graphic>
          <a:graphicData uri="http://schemas.openxmlformats.org/presentationml/2006/ole">
            <p:oleObj spid="_x0000_s4101" name="Диаграмма" r:id="rId3" imgW="6734251" imgH="4486351" progId="MSGraph.Chart.8">
              <p:embed followColorScheme="full"/>
            </p:oleObj>
          </a:graphicData>
        </a:graphic>
      </p:graphicFrame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832350" y="3860800"/>
            <a:ext cx="5040313" cy="466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0"/>
              <a:t>Состав. Политическая карта региона.</a:t>
            </a:r>
          </a:p>
        </p:txBody>
      </p:sp>
      <p:pic>
        <p:nvPicPr>
          <p:cNvPr id="4111" name="Picture 15" descr="КАРТА ЛАТИНСКОЙ АМЕРИКИ"/>
          <p:cNvPicPr>
            <a:picLocks noChangeAspect="1" noChangeArrowheads="1"/>
          </p:cNvPicPr>
          <p:nvPr/>
        </p:nvPicPr>
        <p:blipFill>
          <a:blip r:embed="rId4">
            <a:lum contrast="12000"/>
          </a:blip>
          <a:srcRect/>
          <a:stretch>
            <a:fillRect/>
          </a:stretch>
        </p:blipFill>
        <p:spPr bwMode="auto">
          <a:xfrm>
            <a:off x="4760913" y="69850"/>
            <a:ext cx="5264150" cy="3719513"/>
          </a:xfrm>
          <a:prstGeom prst="rect">
            <a:avLst/>
          </a:prstGeom>
          <a:noFill/>
        </p:spPr>
      </p:pic>
      <p:sp>
        <p:nvSpPr>
          <p:cNvPr id="4112" name="AutoShape 16"/>
          <p:cNvSpPr>
            <a:spLocks noChangeArrowheads="1"/>
          </p:cNvSpPr>
          <p:nvPr/>
        </p:nvSpPr>
        <p:spPr bwMode="auto">
          <a:xfrm>
            <a:off x="152400" y="4797425"/>
            <a:ext cx="2159000" cy="431800"/>
          </a:xfrm>
          <a:prstGeom prst="wedgeRoundRectCallout">
            <a:avLst>
              <a:gd name="adj1" fmla="val 60588"/>
              <a:gd name="adj2" fmla="val -656986"/>
              <a:gd name="adj3" fmla="val 16667"/>
            </a:avLst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pPr algn="ctr"/>
            <a:r>
              <a:rPr lang="en-US" sz="2000"/>
              <a:t>S</a:t>
            </a:r>
            <a:r>
              <a:rPr lang="ru-RU" sz="2000"/>
              <a:t> = 21 млн. км</a:t>
            </a:r>
            <a:r>
              <a:rPr lang="ru-RU" sz="2000" baseline="30000"/>
              <a:t>2</a:t>
            </a:r>
          </a:p>
        </p:txBody>
      </p:sp>
      <p:sp>
        <p:nvSpPr>
          <p:cNvPr id="4113" name="Text Box 17"/>
          <p:cNvSpPr txBox="1">
            <a:spLocks noChangeArrowheads="1"/>
          </p:cNvSpPr>
          <p:nvPr/>
        </p:nvSpPr>
        <p:spPr bwMode="auto">
          <a:xfrm>
            <a:off x="4687888" y="4354513"/>
            <a:ext cx="51847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just"/>
            <a:r>
              <a:rPr lang="ru-RU" sz="2000"/>
              <a:t>В составе Латинской Америки выделяют несколько субрегионов:</a:t>
            </a:r>
          </a:p>
          <a:p>
            <a:pPr algn="just"/>
            <a:r>
              <a:rPr lang="ru-RU" sz="2000"/>
              <a:t>1 – Мексика;</a:t>
            </a:r>
          </a:p>
          <a:p>
            <a:pPr algn="just"/>
            <a:r>
              <a:rPr lang="ru-RU" sz="2000"/>
              <a:t>2 – Страны Центральной Америки;</a:t>
            </a:r>
          </a:p>
          <a:p>
            <a:pPr algn="just"/>
            <a:r>
              <a:rPr lang="ru-RU" sz="2000"/>
              <a:t>3 – Страны Вест-Индии;</a:t>
            </a:r>
          </a:p>
          <a:p>
            <a:pPr algn="just"/>
            <a:r>
              <a:rPr lang="ru-RU" sz="2000"/>
              <a:t>4 – Андские страны;</a:t>
            </a:r>
          </a:p>
          <a:p>
            <a:pPr algn="just"/>
            <a:r>
              <a:rPr lang="ru-RU" sz="2000"/>
              <a:t>5 – Страны бассейна Ла-Платы;</a:t>
            </a:r>
          </a:p>
          <a:p>
            <a:pPr algn="just"/>
            <a:r>
              <a:rPr lang="ru-RU" sz="2000"/>
              <a:t>6 – Бразилия. </a:t>
            </a:r>
          </a:p>
        </p:txBody>
      </p:sp>
      <p:graphicFrame>
        <p:nvGraphicFramePr>
          <p:cNvPr id="4178" name="Group 82"/>
          <p:cNvGraphicFramePr>
            <a:graphicFrameLocks noGrp="1"/>
          </p:cNvGraphicFramePr>
          <p:nvPr/>
        </p:nvGraphicFramePr>
        <p:xfrm>
          <a:off x="79375" y="4365625"/>
          <a:ext cx="10017125" cy="2503488"/>
        </p:xfrm>
        <a:graphic>
          <a:graphicData uri="http://schemas.openxmlformats.org/drawingml/2006/table">
            <a:tbl>
              <a:tblPr/>
              <a:tblGrid>
                <a:gridCol w="1671638"/>
                <a:gridCol w="1666875"/>
                <a:gridCol w="1671637"/>
                <a:gridCol w="1668463"/>
                <a:gridCol w="1666875"/>
                <a:gridCol w="1671637"/>
              </a:tblGrid>
              <a:tr h="292100">
                <a:tc gridSpan="6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Состав субрегионов Латинской Америки.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798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Мексика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Центральная Америка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Вест-Индия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Андские страны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Страны бассейна Ла-Платы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Бразилия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FF"/>
                    </a:solidFill>
                  </a:tcPr>
                </a:tc>
              </a:tr>
              <a:tr h="9382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Мексика</a:t>
                      </a:r>
                    </a:p>
                  </a:txBody>
                  <a:tcPr marL="90000" marR="90000" marT="46800" marB="4680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Гватемала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Сальвадор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Гондурас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Белиз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Никарагуа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Коста-Рика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Панама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Куба, Гаити, Доминиканская Республика, Багамские острова, Ямайка, Барбадос, Суринам и др.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Венесуэла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Колумбия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Эквадор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Перу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Боливия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Чили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Парагвай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Уругвай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Аргентина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Times New Roman" pitchFamily="18" charset="0"/>
                        </a:rPr>
                        <a:t>Бразилия</a:t>
                      </a:r>
                    </a:p>
                  </a:txBody>
                  <a:tcPr marL="90000" marR="90000" marT="46800" marB="4680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770" decel="100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770" decel="100000"/>
                                        <p:tgtEl>
                                          <p:spTgt spid="410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" dur="77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utoUpdateAnimBg="0"/>
      <p:bldOleChart spid="4101" grpId="0"/>
      <p:bldP spid="41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5" name="Rectangle 15"/>
          <p:cNvSpPr>
            <a:spLocks noChangeArrowheads="1"/>
          </p:cNvSpPr>
          <p:nvPr/>
        </p:nvSpPr>
        <p:spPr bwMode="auto">
          <a:xfrm>
            <a:off x="2168525" y="692150"/>
            <a:ext cx="1800225" cy="5976938"/>
          </a:xfrm>
          <a:prstGeom prst="rect">
            <a:avLst/>
          </a:prstGeom>
          <a:solidFill>
            <a:srgbClr val="99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5364" name="Oval 4"/>
          <p:cNvSpPr>
            <a:spLocks noChangeArrowheads="1"/>
          </p:cNvSpPr>
          <p:nvPr/>
        </p:nvSpPr>
        <p:spPr bwMode="auto">
          <a:xfrm>
            <a:off x="2384425" y="765175"/>
            <a:ext cx="1368425" cy="863600"/>
          </a:xfrm>
          <a:prstGeom prst="ellipse">
            <a:avLst/>
          </a:prstGeom>
          <a:solidFill>
            <a:srgbClr val="FFCC00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</a:rPr>
              <a:t>46 </a:t>
            </a:r>
          </a:p>
          <a:p>
            <a:pPr algn="ctr"/>
            <a:r>
              <a:rPr lang="ru-RU">
                <a:effectLst>
                  <a:outerShdw blurRad="38100" dist="38100" dir="2700000" algn="tl">
                    <a:srgbClr val="FFFFFF"/>
                  </a:outerShdw>
                </a:effectLst>
              </a:rPr>
              <a:t>государств</a:t>
            </a:r>
            <a:endParaRPr lang="ru-RU" b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sp>
        <p:nvSpPr>
          <p:cNvPr id="15365" name="Oval 5"/>
          <p:cNvSpPr>
            <a:spLocks noChangeArrowheads="1"/>
          </p:cNvSpPr>
          <p:nvPr/>
        </p:nvSpPr>
        <p:spPr bwMode="auto">
          <a:xfrm>
            <a:off x="2168525" y="1773238"/>
            <a:ext cx="1800225" cy="792162"/>
          </a:xfrm>
          <a:prstGeom prst="ellipse">
            <a:avLst/>
          </a:prstGeom>
          <a:solidFill>
            <a:srgbClr val="99CCFF">
              <a:alpha val="5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/>
              <a:t>33 суверенных</a:t>
            </a:r>
          </a:p>
          <a:p>
            <a:pPr algn="ctr"/>
            <a:r>
              <a:rPr lang="ru-RU"/>
              <a:t>государств</a:t>
            </a:r>
          </a:p>
        </p:txBody>
      </p:sp>
      <p:grpSp>
        <p:nvGrpSpPr>
          <p:cNvPr id="15371" name="Group 11"/>
          <p:cNvGrpSpPr>
            <a:grpSpLocks/>
          </p:cNvGrpSpPr>
          <p:nvPr/>
        </p:nvGrpSpPr>
        <p:grpSpPr bwMode="auto">
          <a:xfrm>
            <a:off x="0" y="0"/>
            <a:ext cx="2095500" cy="6884988"/>
            <a:chOff x="0" y="-17"/>
            <a:chExt cx="1592" cy="4798"/>
          </a:xfrm>
        </p:grpSpPr>
        <p:grpSp>
          <p:nvGrpSpPr>
            <p:cNvPr id="15370" name="Group 10"/>
            <p:cNvGrpSpPr>
              <a:grpSpLocks/>
            </p:cNvGrpSpPr>
            <p:nvPr/>
          </p:nvGrpSpPr>
          <p:grpSpPr bwMode="auto">
            <a:xfrm>
              <a:off x="0" y="-17"/>
              <a:ext cx="1592" cy="3265"/>
              <a:chOff x="0" y="0"/>
              <a:chExt cx="2236" cy="4382"/>
            </a:xfrm>
          </p:grpSpPr>
          <p:pic>
            <p:nvPicPr>
              <p:cNvPr id="15367" name="Picture 7" descr="Копия (3) форзац"/>
              <p:cNvPicPr>
                <a:picLocks noChangeAspect="1" noChangeArrowheads="1"/>
              </p:cNvPicPr>
              <p:nvPr/>
            </p:nvPicPr>
            <p:blipFill>
              <a:blip r:embed="rId2">
                <a:lum contrast="24000"/>
              </a:blip>
              <a:srcRect/>
              <a:stretch>
                <a:fillRect/>
              </a:stretch>
            </p:blipFill>
            <p:spPr bwMode="auto">
              <a:xfrm>
                <a:off x="0" y="0"/>
                <a:ext cx="2227" cy="1957"/>
              </a:xfrm>
              <a:prstGeom prst="rect">
                <a:avLst/>
              </a:prstGeom>
              <a:solidFill>
                <a:schemeClr val="tx1"/>
              </a:solidFill>
            </p:spPr>
          </p:pic>
          <p:pic>
            <p:nvPicPr>
              <p:cNvPr id="15368" name="Picture 8" descr="Копия (2) форзац"/>
              <p:cNvPicPr>
                <a:picLocks noChangeAspect="1" noChangeArrowheads="1"/>
              </p:cNvPicPr>
              <p:nvPr/>
            </p:nvPicPr>
            <p:blipFill>
              <a:blip r:embed="rId3">
                <a:lum contrast="24000"/>
              </a:blip>
              <a:srcRect/>
              <a:stretch>
                <a:fillRect/>
              </a:stretch>
            </p:blipFill>
            <p:spPr bwMode="auto">
              <a:xfrm>
                <a:off x="5" y="1933"/>
                <a:ext cx="2231" cy="2449"/>
              </a:xfrm>
              <a:prstGeom prst="rect">
                <a:avLst/>
              </a:prstGeom>
              <a:solidFill>
                <a:schemeClr val="tx1"/>
              </a:solidFill>
            </p:spPr>
          </p:pic>
        </p:grpSp>
        <p:pic>
          <p:nvPicPr>
            <p:cNvPr id="15369" name="Picture 9" descr="Копия форзац"/>
            <p:cNvPicPr>
              <a:picLocks noChangeAspect="1" noChangeArrowheads="1"/>
            </p:cNvPicPr>
            <p:nvPr/>
          </p:nvPicPr>
          <p:blipFill>
            <a:blip r:embed="rId4">
              <a:lum contrast="24000"/>
            </a:blip>
            <a:srcRect/>
            <a:stretch>
              <a:fillRect/>
            </a:stretch>
          </p:blipFill>
          <p:spPr bwMode="auto">
            <a:xfrm>
              <a:off x="0" y="3249"/>
              <a:ext cx="1592" cy="1532"/>
            </a:xfrm>
            <a:prstGeom prst="rect">
              <a:avLst/>
            </a:prstGeom>
            <a:solidFill>
              <a:schemeClr val="tx1"/>
            </a:solidFill>
          </p:spPr>
        </p:pic>
      </p:grpSp>
      <p:sp>
        <p:nvSpPr>
          <p:cNvPr id="15372" name="WordArt 12"/>
          <p:cNvSpPr>
            <a:spLocks noChangeArrowheads="1" noChangeShapeType="1" noTextEdit="1"/>
          </p:cNvSpPr>
          <p:nvPr/>
        </p:nvSpPr>
        <p:spPr bwMode="auto">
          <a:xfrm>
            <a:off x="2311400" y="44450"/>
            <a:ext cx="7561263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CCFF"/>
                </a:solidFill>
                <a:latin typeface="Arial"/>
                <a:cs typeface="Arial"/>
              </a:rPr>
              <a:t>Политическая карта региона.</a:t>
            </a:r>
          </a:p>
        </p:txBody>
      </p:sp>
      <p:sp>
        <p:nvSpPr>
          <p:cNvPr id="15373" name="Text Box 13"/>
          <p:cNvSpPr txBox="1">
            <a:spLocks noChangeArrowheads="1"/>
          </p:cNvSpPr>
          <p:nvPr/>
        </p:nvSpPr>
        <p:spPr bwMode="auto">
          <a:xfrm>
            <a:off x="3932238" y="1052513"/>
            <a:ext cx="6127750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just">
              <a:lnSpc>
                <a:spcPct val="110000"/>
              </a:lnSpc>
            </a:pPr>
            <a:r>
              <a:rPr lang="ru-RU" sz="2100"/>
              <a:t>    В настоящее время в пределах региона распо-ложено 46 государств и владений некоторых стран Европы и США.  Независимых </a:t>
            </a:r>
            <a:r>
              <a:rPr lang="ru-RU" sz="21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государств в</a:t>
            </a:r>
            <a:r>
              <a:rPr lang="ru-RU" sz="2100"/>
              <a:t> </a:t>
            </a:r>
            <a:r>
              <a:rPr lang="ru-RU" sz="21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регионе 33</a:t>
            </a:r>
            <a:r>
              <a:rPr lang="ru-RU" sz="2100"/>
              <a:t>.</a:t>
            </a:r>
          </a:p>
          <a:p>
            <a:pPr algn="just">
              <a:lnSpc>
                <a:spcPct val="110000"/>
              </a:lnSpc>
            </a:pPr>
            <a:r>
              <a:rPr lang="ru-RU" sz="2100"/>
              <a:t>    По </a:t>
            </a:r>
            <a:r>
              <a:rPr lang="ru-RU" sz="21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форме правления</a:t>
            </a:r>
            <a:r>
              <a:rPr lang="ru-RU" sz="2100"/>
              <a:t> страны Латинской Аме-рики отличаются большой однородностью. Все они являются республиками. Особое место занимает </a:t>
            </a:r>
            <a:r>
              <a:rPr lang="ru-RU" sz="21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Куба</a:t>
            </a:r>
            <a:r>
              <a:rPr lang="ru-RU" sz="2100"/>
              <a:t> – единственная страна региона, относящаяся к социалистическим государствам.</a:t>
            </a:r>
          </a:p>
          <a:p>
            <a:pPr algn="just">
              <a:lnSpc>
                <a:spcPct val="110000"/>
              </a:lnSpc>
            </a:pPr>
            <a:r>
              <a:rPr lang="ru-RU" sz="2100"/>
              <a:t>    По форме </a:t>
            </a:r>
            <a:r>
              <a:rPr lang="ru-RU" sz="210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административно-территориально-го устройства</a:t>
            </a:r>
            <a:r>
              <a:rPr lang="ru-RU" sz="2100"/>
              <a:t> в Латинской Америке преоб-ладают унитарные государства. Четыре самых крупных её страны и одно государство Вест-Индии имеют федеративное устройство.</a:t>
            </a:r>
          </a:p>
        </p:txBody>
      </p:sp>
      <p:sp>
        <p:nvSpPr>
          <p:cNvPr id="15374" name="Line 14"/>
          <p:cNvSpPr>
            <a:spLocks noChangeShapeType="1"/>
          </p:cNvSpPr>
          <p:nvPr/>
        </p:nvSpPr>
        <p:spPr bwMode="auto">
          <a:xfrm>
            <a:off x="3032125" y="1630363"/>
            <a:ext cx="0" cy="142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ru-RU"/>
          </a:p>
        </p:txBody>
      </p:sp>
      <p:sp>
        <p:nvSpPr>
          <p:cNvPr id="15376" name="Rectangle 16"/>
          <p:cNvSpPr>
            <a:spLocks noChangeArrowheads="1"/>
          </p:cNvSpPr>
          <p:nvPr/>
        </p:nvSpPr>
        <p:spPr bwMode="auto">
          <a:xfrm>
            <a:off x="2239963" y="2708275"/>
            <a:ext cx="1584325" cy="37623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ctr"/>
            <a:r>
              <a:rPr lang="ru-RU"/>
              <a:t>Республики</a:t>
            </a:r>
          </a:p>
        </p:txBody>
      </p:sp>
      <p:sp>
        <p:nvSpPr>
          <p:cNvPr id="15378" name="Line 18"/>
          <p:cNvSpPr>
            <a:spLocks noChangeShapeType="1"/>
          </p:cNvSpPr>
          <p:nvPr/>
        </p:nvSpPr>
        <p:spPr bwMode="auto">
          <a:xfrm>
            <a:off x="3032125" y="2565400"/>
            <a:ext cx="0" cy="142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ru-RU"/>
          </a:p>
        </p:txBody>
      </p:sp>
      <p:sp>
        <p:nvSpPr>
          <p:cNvPr id="15379" name="Rectangle 19"/>
          <p:cNvSpPr>
            <a:spLocks noChangeArrowheads="1"/>
          </p:cNvSpPr>
          <p:nvPr/>
        </p:nvSpPr>
        <p:spPr bwMode="auto">
          <a:xfrm>
            <a:off x="2168525" y="3235325"/>
            <a:ext cx="792163" cy="193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ctr"/>
            <a:r>
              <a:rPr lang="ru-RU" sz="600"/>
              <a:t>УНИТАРНЫЕ</a:t>
            </a:r>
          </a:p>
        </p:txBody>
      </p:sp>
      <p:sp>
        <p:nvSpPr>
          <p:cNvPr id="15380" name="Rectangle 20"/>
          <p:cNvSpPr>
            <a:spLocks noChangeArrowheads="1"/>
          </p:cNvSpPr>
          <p:nvPr/>
        </p:nvSpPr>
        <p:spPr bwMode="auto">
          <a:xfrm>
            <a:off x="2239963" y="3514725"/>
            <a:ext cx="1657350" cy="284163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ctr"/>
            <a:r>
              <a:rPr lang="ru-RU" sz="1200"/>
              <a:t>ФЕДЕРАТИВНЫЕ</a:t>
            </a:r>
          </a:p>
        </p:txBody>
      </p:sp>
      <p:sp>
        <p:nvSpPr>
          <p:cNvPr id="15382" name="Line 22"/>
          <p:cNvSpPr>
            <a:spLocks noChangeShapeType="1"/>
          </p:cNvSpPr>
          <p:nvPr/>
        </p:nvSpPr>
        <p:spPr bwMode="auto">
          <a:xfrm>
            <a:off x="2600325" y="3070225"/>
            <a:ext cx="0" cy="1428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ru-RU"/>
          </a:p>
        </p:txBody>
      </p:sp>
      <p:sp>
        <p:nvSpPr>
          <p:cNvPr id="15383" name="Line 23"/>
          <p:cNvSpPr>
            <a:spLocks noChangeShapeType="1"/>
          </p:cNvSpPr>
          <p:nvPr/>
        </p:nvSpPr>
        <p:spPr bwMode="auto">
          <a:xfrm>
            <a:off x="3535363" y="3141663"/>
            <a:ext cx="0" cy="358775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lg" len="lg"/>
          </a:ln>
          <a:effectLst/>
        </p:spPr>
        <p:txBody>
          <a:bodyPr lIns="90000" tIns="46800" rIns="90000" bIns="46800">
            <a:spAutoFit/>
          </a:bodyPr>
          <a:lstStyle/>
          <a:p>
            <a:endParaRPr lang="ru-RU"/>
          </a:p>
        </p:txBody>
      </p:sp>
      <p:sp>
        <p:nvSpPr>
          <p:cNvPr id="15384" name="AutoShape 24"/>
          <p:cNvSpPr>
            <a:spLocks noChangeArrowheads="1"/>
          </p:cNvSpPr>
          <p:nvPr/>
        </p:nvSpPr>
        <p:spPr bwMode="auto">
          <a:xfrm>
            <a:off x="2239963" y="4005263"/>
            <a:ext cx="1223962" cy="1439862"/>
          </a:xfrm>
          <a:prstGeom prst="wedgeRectCallout">
            <a:avLst>
              <a:gd name="adj1" fmla="val 55190"/>
              <a:gd name="adj2" fmla="val -63120"/>
            </a:avLst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/>
          <a:lstStyle/>
          <a:p>
            <a:r>
              <a:rPr lang="ru-RU" sz="1400"/>
              <a:t>Бразилия,</a:t>
            </a:r>
          </a:p>
          <a:p>
            <a:r>
              <a:rPr lang="ru-RU" sz="1400"/>
              <a:t>Мексика,</a:t>
            </a:r>
          </a:p>
          <a:p>
            <a:r>
              <a:rPr lang="ru-RU" sz="1400"/>
              <a:t>Аргентина,</a:t>
            </a:r>
          </a:p>
          <a:p>
            <a:r>
              <a:rPr lang="ru-RU" sz="1400"/>
              <a:t>Венесуэла,</a:t>
            </a:r>
          </a:p>
          <a:p>
            <a:r>
              <a:rPr lang="ru-RU" sz="1400"/>
              <a:t>Сент-Китс и Невис.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5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6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5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8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5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animBg="1"/>
      <p:bldP spid="15365" grpId="0" animBg="1"/>
      <p:bldP spid="15374" grpId="0" animBg="1"/>
      <p:bldP spid="15376" grpId="0" animBg="1"/>
      <p:bldP spid="15378" grpId="0" animBg="1"/>
      <p:bldP spid="15379" grpId="0" animBg="1"/>
      <p:bldP spid="15380" grpId="0" animBg="1"/>
      <p:bldP spid="15382" grpId="0" animBg="1"/>
      <p:bldP spid="15383" grpId="0" animBg="1"/>
      <p:bldP spid="1538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304800" y="658813"/>
            <a:ext cx="9451975" cy="466725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/>
              <a:t>Латинская Америка - часть планеты Земля, часть планеты людей.</a:t>
            </a:r>
            <a:endParaRPr lang="ru-RU" sz="2400" b="0"/>
          </a:p>
        </p:txBody>
      </p:sp>
      <p:graphicFrame>
        <p:nvGraphicFramePr>
          <p:cNvPr id="5134" name="Object 14"/>
          <p:cNvGraphicFramePr>
            <a:graphicFrameLocks noChangeAspect="1"/>
          </p:cNvGraphicFramePr>
          <p:nvPr/>
        </p:nvGraphicFramePr>
        <p:xfrm>
          <a:off x="-352425" y="549275"/>
          <a:ext cx="8280400" cy="6859588"/>
        </p:xfrm>
        <a:graphic>
          <a:graphicData uri="http://schemas.openxmlformats.org/presentationml/2006/ole">
            <p:oleObj spid="_x0000_s5134" name="Диаграмма" r:id="rId3" imgW="4600651" imgH="4495800" progId="MSGraph.Chart.8">
              <p:embed followColorScheme="full"/>
            </p:oleObj>
          </a:graphicData>
        </a:graphic>
      </p:graphicFrame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0" y="1076325"/>
            <a:ext cx="756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/>
              <a:t>График. Динамика роста численности населения Латинской Америки.</a:t>
            </a:r>
          </a:p>
        </p:txBody>
      </p:sp>
      <p:sp>
        <p:nvSpPr>
          <p:cNvPr id="5139" name="WordArt 19"/>
          <p:cNvSpPr>
            <a:spLocks noChangeArrowheads="1" noChangeShapeType="1" noTextEdit="1"/>
          </p:cNvSpPr>
          <p:nvPr/>
        </p:nvSpPr>
        <p:spPr bwMode="auto">
          <a:xfrm>
            <a:off x="152400" y="25400"/>
            <a:ext cx="6591300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336699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Население Латинской Америки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7280275" y="1492250"/>
            <a:ext cx="2592388" cy="41433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marL="457200" indent="-457200"/>
            <a:r>
              <a:rPr lang="ru-RU" sz="1400">
                <a:solidFill>
                  <a:srgbClr val="FF0000"/>
                </a:solidFill>
              </a:rPr>
              <a:t>ЗАДАНИЕ.</a:t>
            </a:r>
            <a:endParaRPr lang="ru-RU" sz="1400"/>
          </a:p>
          <a:p>
            <a:pPr marL="457200" indent="-457200" algn="just"/>
            <a:r>
              <a:rPr lang="ru-RU" sz="1400"/>
              <a:t>Проанализируйте график динамики   роста  численности населения Латинской  Америки  и  ответьте на следующие вопросы:</a:t>
            </a:r>
          </a:p>
          <a:p>
            <a:pPr marL="457200" indent="-457200" algn="just"/>
            <a:r>
              <a:rPr lang="ru-RU" sz="1400"/>
              <a:t>1.  Какова  численность  населения Латинской Америки?</a:t>
            </a:r>
          </a:p>
          <a:p>
            <a:pPr marL="457200" indent="-457200" algn="just"/>
            <a:r>
              <a:rPr lang="ru-RU" sz="1400"/>
              <a:t>2.     Во   сколько   раз  воз-росла  численность населения  региона с начала ХХ века?</a:t>
            </a:r>
          </a:p>
          <a:p>
            <a:pPr marL="457200" indent="-457200" algn="just"/>
            <a:r>
              <a:rPr lang="ru-RU" sz="1400"/>
              <a:t>3.  Сравните  динамику  роста численности населения Латинской  Америки   с   другими регионами.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20" name="Object 4"/>
          <p:cNvGraphicFramePr>
            <a:graphicFrameLocks noChangeAspect="1"/>
          </p:cNvGraphicFramePr>
          <p:nvPr/>
        </p:nvGraphicFramePr>
        <p:xfrm>
          <a:off x="6848475" y="417513"/>
          <a:ext cx="3138488" cy="4005262"/>
        </p:xfrm>
        <a:graphic>
          <a:graphicData uri="http://schemas.openxmlformats.org/presentationml/2006/ole">
            <p:oleObj spid="_x0000_s9220" name="Диаграмма" r:id="rId3" imgW="4934102" imgH="4486351" progId="MSGraph.Chart.8">
              <p:embed followColorScheme="full"/>
            </p:oleObj>
          </a:graphicData>
        </a:graphic>
      </p:graphicFrame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6992938" y="44450"/>
            <a:ext cx="291941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1400"/>
              <a:t>Естественный прирост населения</a:t>
            </a:r>
          </a:p>
          <a:p>
            <a:pPr algn="ctr"/>
            <a:r>
              <a:rPr lang="ru-RU" sz="1400"/>
              <a:t>Латинской Америки.</a:t>
            </a:r>
            <a:endParaRPr lang="ru-RU" sz="1400" b="0"/>
          </a:p>
        </p:txBody>
      </p:sp>
      <p:pic>
        <p:nvPicPr>
          <p:cNvPr id="9222" name="Picture 6" descr="рождаемость мира"/>
          <p:cNvPicPr>
            <a:picLocks noChangeAspect="1" noChangeArrowheads="1"/>
          </p:cNvPicPr>
          <p:nvPr/>
        </p:nvPicPr>
        <p:blipFill>
          <a:blip r:embed="rId4"/>
          <a:srcRect l="2095" t="29271" r="69391" b="151"/>
          <a:stretch>
            <a:fillRect/>
          </a:stretch>
        </p:blipFill>
        <p:spPr bwMode="auto">
          <a:xfrm>
            <a:off x="152400" y="981075"/>
            <a:ext cx="3178175" cy="4824413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9223" name="Picture 7" descr="рождаемость мира"/>
          <p:cNvPicPr>
            <a:picLocks noChangeAspect="1" noChangeArrowheads="1"/>
          </p:cNvPicPr>
          <p:nvPr/>
        </p:nvPicPr>
        <p:blipFill>
          <a:blip r:embed="rId4"/>
          <a:srcRect l="34839" t="84802" r="34575" b="948"/>
          <a:stretch>
            <a:fillRect/>
          </a:stretch>
        </p:blipFill>
        <p:spPr bwMode="auto">
          <a:xfrm>
            <a:off x="152400" y="5907088"/>
            <a:ext cx="3167063" cy="906462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9224" name="Picture 8" descr="смертность мира"/>
          <p:cNvPicPr>
            <a:picLocks noChangeAspect="1" noChangeArrowheads="1"/>
          </p:cNvPicPr>
          <p:nvPr/>
        </p:nvPicPr>
        <p:blipFill>
          <a:blip r:embed="rId5"/>
          <a:srcRect l="1682" t="32803" r="72562"/>
          <a:stretch>
            <a:fillRect/>
          </a:stretch>
        </p:blipFill>
        <p:spPr bwMode="auto">
          <a:xfrm>
            <a:off x="3535363" y="981075"/>
            <a:ext cx="3313112" cy="4824413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9225" name="Picture 9" descr="смертность мира"/>
          <p:cNvPicPr>
            <a:picLocks noChangeAspect="1" noChangeArrowheads="1"/>
          </p:cNvPicPr>
          <p:nvPr/>
        </p:nvPicPr>
        <p:blipFill>
          <a:blip r:embed="rId5"/>
          <a:srcRect l="34608" t="86839" r="37175" b="1308"/>
          <a:stretch>
            <a:fillRect/>
          </a:stretch>
        </p:blipFill>
        <p:spPr bwMode="auto">
          <a:xfrm>
            <a:off x="3535363" y="5905500"/>
            <a:ext cx="3313112" cy="90805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277813" y="114300"/>
            <a:ext cx="6324600" cy="400050"/>
          </a:xfrm>
          <a:prstGeom prst="rect">
            <a:avLst/>
          </a:prstGeom>
          <a:noFill/>
          <a:ln w="31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 sz="2000"/>
              <a:t>Воспроизводство населения и естественный прирост.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100013" y="620713"/>
            <a:ext cx="31480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 sz="2000" i="1"/>
              <a:t>Карты атласа стр. 10-11.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6902450" y="4508500"/>
            <a:ext cx="3114675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r>
              <a:rPr lang="ru-RU" i="1"/>
              <a:t>    Проанализировав карты и диаграмму,  можно  сделать вывод, что для  Лат. Амери-ки характерен  </a:t>
            </a:r>
            <a:r>
              <a:rPr lang="en-US" i="1"/>
              <a:t>II</a:t>
            </a:r>
            <a:r>
              <a:rPr lang="ru-RU" i="1"/>
              <a:t>  тип восп-роизводства. Это влияет на численность  и  возрастную структуру населения  регио-на.</a:t>
            </a:r>
          </a:p>
        </p:txBody>
      </p:sp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3535363" y="1519238"/>
            <a:ext cx="3313112" cy="180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just"/>
            <a:r>
              <a:rPr lang="ru-RU" sz="1400"/>
              <a:t>1. Рассмотрим тематическую карту «Рождаемость». Как видно, на карте преобладающий цвет – желтый, следовательно, число родившихся за год на 1000 жителей Лат. Америки составляет в среднем 25 чел. (Рассмотрев карту, щелкни мышку 2 раза).</a:t>
            </a:r>
          </a:p>
        </p:txBody>
      </p:sp>
      <p:sp>
        <p:nvSpPr>
          <p:cNvPr id="9230" name="Rectangle 14"/>
          <p:cNvSpPr>
            <a:spLocks noChangeArrowheads="1"/>
          </p:cNvSpPr>
          <p:nvPr/>
        </p:nvSpPr>
        <p:spPr bwMode="auto">
          <a:xfrm>
            <a:off x="152400" y="1700213"/>
            <a:ext cx="3167063" cy="15906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just"/>
            <a:r>
              <a:rPr lang="ru-RU" sz="1400"/>
              <a:t>2. Рассмотрим тематическую карту «Смертность». Как видно, на карте преобладает светло-зелёная окрас-ка, следовательно, число умерших за год на 1000 жителей Лат. Америки составляет в среднем 7 чел. </a:t>
            </a:r>
          </a:p>
        </p:txBody>
      </p:sp>
      <p:sp>
        <p:nvSpPr>
          <p:cNvPr id="9231" name="Text Box 15"/>
          <p:cNvSpPr txBox="1">
            <a:spLocks noChangeArrowheads="1"/>
          </p:cNvSpPr>
          <p:nvPr/>
        </p:nvSpPr>
        <p:spPr bwMode="auto">
          <a:xfrm>
            <a:off x="1303338" y="1016000"/>
            <a:ext cx="1952625" cy="406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 sz="2000"/>
              <a:t>«Рождаемость»</a:t>
            </a:r>
          </a:p>
        </p:txBody>
      </p:sp>
      <p:sp>
        <p:nvSpPr>
          <p:cNvPr id="9232" name="Text Box 16"/>
          <p:cNvSpPr txBox="1">
            <a:spLocks noChangeArrowheads="1"/>
          </p:cNvSpPr>
          <p:nvPr/>
        </p:nvSpPr>
        <p:spPr bwMode="auto">
          <a:xfrm>
            <a:off x="4957763" y="1006475"/>
            <a:ext cx="1827212" cy="406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 sz="2000"/>
              <a:t>«Смертность»</a:t>
            </a:r>
          </a:p>
        </p:txBody>
      </p:sp>
      <p:sp>
        <p:nvSpPr>
          <p:cNvPr id="9233" name="Rectangle 17"/>
          <p:cNvSpPr>
            <a:spLocks noChangeArrowheads="1"/>
          </p:cNvSpPr>
          <p:nvPr/>
        </p:nvSpPr>
        <p:spPr bwMode="auto">
          <a:xfrm>
            <a:off x="152400" y="3443288"/>
            <a:ext cx="6696075" cy="21463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 anchor="ctr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ru-RU" sz="1400"/>
              <a:t>Теперь проанализируем, полученные сведения из карт и рассмотрим диаграмму «Естественный прирост». Зелёный столбик показывает количество родившихся за год на 1000 жителей (25), синий столбик – количество умерших за год на 1000 жителей (7). А сиреневый столбик показывает разницу между числом родившихся и умерших (25 – 7 = 18). Значит численность населения Лат. Америки растет со скоростью 18 чел. на 1000 жителей в год. («Если тебе не лень?» Рассчитайте, зная численность населения Лат. Америки на 2000 г, сколько жителей стало в это регионе в 2001 и т.д.). </a:t>
            </a:r>
          </a:p>
        </p:txBody>
      </p:sp>
      <p:sp>
        <p:nvSpPr>
          <p:cNvPr id="9234" name="Rectangle 18"/>
          <p:cNvSpPr>
            <a:spLocks noChangeArrowheads="1"/>
          </p:cNvSpPr>
          <p:nvPr/>
        </p:nvSpPr>
        <p:spPr bwMode="auto">
          <a:xfrm>
            <a:off x="2105025" y="1484313"/>
            <a:ext cx="3046413" cy="40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pPr algn="ctr"/>
            <a:r>
              <a:rPr lang="ru-RU" sz="2000"/>
              <a:t>Щелкни мышкой 2 раза.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92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70" decel="100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770" decel="100000"/>
                                        <p:tgtEl>
                                          <p:spTgt spid="922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" dur="77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" dur="770" fill="hold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9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10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70" decel="100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770" decel="100000"/>
                                        <p:tgtEl>
                                          <p:spTgt spid="92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/>
                                        <p:tgtEl>
                                          <p:spTgt spid="92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70" decel="100000"/>
                                        <p:tgtEl>
                                          <p:spTgt spid="92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770" decel="100000"/>
                                        <p:tgtEl>
                                          <p:spTgt spid="923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6" dur="77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8" dur="770" fill="hold"/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9220" grpId="0"/>
      <p:bldP spid="9229" grpId="0" animBg="1"/>
      <p:bldP spid="9229" grpId="1" animBg="1"/>
      <p:bldP spid="9230" grpId="0" animBg="1"/>
      <p:bldP spid="9230" grpId="1" animBg="1"/>
      <p:bldP spid="9233" grpId="0" animBg="1"/>
      <p:bldP spid="923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79375" y="-26988"/>
            <a:ext cx="8640763" cy="57150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Этнический состав населения.</a:t>
            </a:r>
          </a:p>
        </p:txBody>
      </p:sp>
      <p:sp>
        <p:nvSpPr>
          <p:cNvPr id="10245" name="Text Box 5"/>
          <p:cNvSpPr txBox="1">
            <a:spLocks noChangeArrowheads="1"/>
          </p:cNvSpPr>
          <p:nvPr/>
        </p:nvSpPr>
        <p:spPr bwMode="auto">
          <a:xfrm>
            <a:off x="61913" y="723900"/>
            <a:ext cx="7218362" cy="1628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just"/>
            <a:r>
              <a:rPr lang="ru-RU" sz="2000" i="1"/>
              <a:t>    </a:t>
            </a:r>
            <a:r>
              <a:rPr lang="ru-RU" sz="1600" i="1"/>
              <a:t>Для  этнического  расового  состава  населения  Латинской  Америки  ха-рактерна большая сложность, что связано с особенностью её историчес-кого развития. Многие представители крупных этносов образовались в этом регионе уже в новое время. В их формировании участвовали три главных элемента:  коренное  индейское население, эмигранты из стран Европы и рабы, вывозившиеся из Африки.</a:t>
            </a:r>
          </a:p>
        </p:txBody>
      </p:sp>
      <p:pic>
        <p:nvPicPr>
          <p:cNvPr id="10246" name="Picture 6" descr="Ацтек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375" y="2638425"/>
            <a:ext cx="3078163" cy="41036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47" name="Picture 7" descr="Мачу-Пикчу древний город инков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5100" y="4913313"/>
            <a:ext cx="2232025" cy="1755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0248" name="Picture 8" descr="Инк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39100" y="2781300"/>
            <a:ext cx="1978025" cy="20050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7712075" y="4856163"/>
            <a:ext cx="2097088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r>
              <a:rPr lang="ru-RU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Мачу-Пикчу – древний </a:t>
            </a:r>
          </a:p>
          <a:p>
            <a:r>
              <a:rPr lang="ru-RU" sz="1400">
                <a:effectLst>
                  <a:outerShdw blurRad="38100" dist="38100" dir="2700000" algn="tl">
                    <a:srgbClr val="C0C0C0"/>
                  </a:outerShdw>
                </a:effectLst>
              </a:rPr>
              <a:t>город инков.</a:t>
            </a: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7938" y="2565400"/>
            <a:ext cx="20621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 sz="1400"/>
              <a:t>Древний храм ацтеков.</a:t>
            </a: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176588" y="2420938"/>
            <a:ext cx="4483100" cy="449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r>
              <a:rPr lang="ru-RU" sz="1400"/>
              <a:t>    </a:t>
            </a:r>
            <a:r>
              <a:rPr lang="ru-RU" sz="1600"/>
              <a:t>Сохранившиеся  памятники  доколумбового периода  свидетельствуют  о  высоком  уровне  развития  культуры ацтеков, майя и инков.  </a:t>
            </a:r>
          </a:p>
          <a:p>
            <a:r>
              <a:rPr lang="ru-RU" sz="1600"/>
              <a:t>    Эта  культура  была  полностью  разрушена испано-португальскими завоевателями. </a:t>
            </a:r>
          </a:p>
          <a:p>
            <a:pPr algn="just"/>
            <a:r>
              <a:rPr lang="ru-RU" sz="1600"/>
              <a:t>    Эрнандес  Кортес  в  1521  г.   с  невероятной жестокостью  разрушил  государство ацтеков. Франциско Писсаро  с  такой  же жестокостью уничтожил  государство  инков.  В  1532  г.  он обманным путем  захватил  Верховного  Инку Атаульпу,  который  в  обмен на свою свободу предложил   неслыханный  выкуп:  заполнить золотом комнату, в которой он  был  в  заклю-чении.  Верховный  Инка  сдержал свое слово, но испанцы, получив золото, казнили его.</a:t>
            </a:r>
          </a:p>
          <a:p>
            <a:r>
              <a:rPr lang="ru-RU" sz="1600"/>
              <a:t>До прибытия Колумба численность коренного населения составляла 20 млн. чел., а в 1521 г. – 7,3 млн. чел.</a:t>
            </a:r>
          </a:p>
        </p:txBody>
      </p:sp>
      <p:pic>
        <p:nvPicPr>
          <p:cNvPr id="10252" name="2774.avi">
            <a:hlinkClick r:id="" action="ppaction://media"/>
          </p:cNvPr>
          <p:cNvPicPr>
            <a:picLocks noRot="1" noChangeAspect="1" noChangeArrowheads="1"/>
          </p:cNvPicPr>
          <p:nvPr>
            <a:videoFile r:link="rId1"/>
          </p:nvPr>
        </p:nvPicPr>
        <p:blipFill>
          <a:blip r:embed="rId6">
            <a:lum bright="-8000" contrast="4000"/>
          </a:blip>
          <a:srcRect/>
          <a:stretch>
            <a:fillRect/>
          </a:stretch>
        </p:blipFill>
        <p:spPr bwMode="auto">
          <a:xfrm>
            <a:off x="7424738" y="596900"/>
            <a:ext cx="2527300" cy="1895475"/>
          </a:xfrm>
          <a:prstGeom prst="rect">
            <a:avLst/>
          </a:prstGeom>
          <a:noFill/>
          <a:ln w="38100" cmpd="dbl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665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102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2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02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52"/>
                  </p:tgtEl>
                </p:cond>
              </p:nextCondLst>
            </p:seq>
            <p:video>
              <p:cMediaNode numSld="45">
                <p:cTn id="16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252"/>
                </p:tgtEl>
              </p:cMediaNode>
            </p:video>
          </p:childTnLst>
        </p:cTn>
      </p:par>
    </p:tnLst>
    <p:bldLst>
      <p:bldP spid="1025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WordArt 4"/>
          <p:cNvSpPr>
            <a:spLocks noChangeArrowheads="1" noChangeShapeType="1" noTextEdit="1"/>
          </p:cNvSpPr>
          <p:nvPr/>
        </p:nvSpPr>
        <p:spPr bwMode="auto">
          <a:xfrm>
            <a:off x="79375" y="115888"/>
            <a:ext cx="8640763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Этнический состав населения.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133350" y="836613"/>
            <a:ext cx="973931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r>
              <a:rPr lang="ru-RU" sz="2000"/>
              <a:t>Почти полное истребление индейцев поставило перед колонизаторами вопрос о рабочей  силе,  который  был  разрешен  путем  ввоза  негров-рабов  из  Африки. Общая численность привезенных в Америку негров составила 10 млн. чел.  </a:t>
            </a:r>
          </a:p>
          <a:p>
            <a:r>
              <a:rPr lang="ru-RU" sz="2000"/>
              <a:t>                        </a:t>
            </a:r>
            <a:r>
              <a:rPr lang="ru-RU" sz="2000" u="sng">
                <a:effectLst>
                  <a:outerShdw blurRad="38100" dist="38100" dir="2700000" algn="tl">
                    <a:srgbClr val="C0C0C0"/>
                  </a:outerShdw>
                </a:effectLst>
              </a:rPr>
              <a:t>Так сложились три главных расово-этнических элемента.</a:t>
            </a:r>
          </a:p>
        </p:txBody>
      </p:sp>
      <p:pic>
        <p:nvPicPr>
          <p:cNvPr id="11270" name="Picture 6" descr="pop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76888" y="3022600"/>
            <a:ext cx="1525587" cy="1144588"/>
          </a:xfrm>
          <a:prstGeom prst="rect">
            <a:avLst/>
          </a:prstGeom>
          <a:noFill/>
        </p:spPr>
      </p:pic>
      <p:pic>
        <p:nvPicPr>
          <p:cNvPr id="11271" name="Picture 7" descr="pop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03338" y="3078163"/>
            <a:ext cx="1522412" cy="1143000"/>
          </a:xfrm>
          <a:prstGeom prst="rect">
            <a:avLst/>
          </a:prstGeom>
          <a:noFill/>
        </p:spPr>
      </p:pic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546100" y="2454275"/>
            <a:ext cx="3059113" cy="376238"/>
          </a:xfrm>
          <a:prstGeom prst="rect">
            <a:avLst/>
          </a:prstGeom>
          <a:solidFill>
            <a:srgbClr val="FFFF66">
              <a:alpha val="50000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/>
              <a:t>КОРЕННОЕ НАСЕЛЕНИЕ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4452938" y="2338388"/>
            <a:ext cx="2038350" cy="6508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/>
            <a:r>
              <a:rPr lang="ru-RU"/>
              <a:t>ЕВРОПЕЙСКИЕ </a:t>
            </a:r>
          </a:p>
          <a:p>
            <a:pPr algn="ctr"/>
            <a:r>
              <a:rPr lang="ru-RU"/>
              <a:t>ПЕРЕСЕЛЕНЦЫ</a:t>
            </a:r>
          </a:p>
        </p:txBody>
      </p:sp>
      <p:sp>
        <p:nvSpPr>
          <p:cNvPr id="11274" name="Text Box 10"/>
          <p:cNvSpPr txBox="1">
            <a:spLocks noChangeArrowheads="1"/>
          </p:cNvSpPr>
          <p:nvPr/>
        </p:nvSpPr>
        <p:spPr bwMode="auto">
          <a:xfrm>
            <a:off x="7378700" y="2452688"/>
            <a:ext cx="1779588" cy="376237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/>
              <a:t>АФРИКАНЦЫ</a:t>
            </a:r>
          </a:p>
        </p:txBody>
      </p:sp>
      <p:sp>
        <p:nvSpPr>
          <p:cNvPr id="11275" name="Line 11"/>
          <p:cNvSpPr>
            <a:spLocks noChangeShapeType="1"/>
          </p:cNvSpPr>
          <p:nvPr/>
        </p:nvSpPr>
        <p:spPr bwMode="auto">
          <a:xfrm>
            <a:off x="1309688" y="2795588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1276" name="Line 12"/>
          <p:cNvSpPr>
            <a:spLocks noChangeShapeType="1"/>
          </p:cNvSpPr>
          <p:nvPr/>
        </p:nvSpPr>
        <p:spPr bwMode="auto">
          <a:xfrm>
            <a:off x="2757488" y="2795588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1277" name="Text Box 13"/>
          <p:cNvSpPr txBox="1">
            <a:spLocks noChangeArrowheads="1"/>
          </p:cNvSpPr>
          <p:nvPr/>
        </p:nvSpPr>
        <p:spPr bwMode="auto">
          <a:xfrm>
            <a:off x="773113" y="3276600"/>
            <a:ext cx="232727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 sz="1600"/>
              <a:t>ИЦТЕКИ            МАЙЯ</a:t>
            </a:r>
          </a:p>
        </p:txBody>
      </p:sp>
      <p:sp>
        <p:nvSpPr>
          <p:cNvPr id="11278" name="Line 14"/>
          <p:cNvSpPr>
            <a:spLocks noChangeShapeType="1"/>
          </p:cNvSpPr>
          <p:nvPr/>
        </p:nvSpPr>
        <p:spPr bwMode="auto">
          <a:xfrm>
            <a:off x="5348288" y="2947988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1279" name="Text Box 15"/>
          <p:cNvSpPr txBox="1">
            <a:spLocks noChangeArrowheads="1"/>
          </p:cNvSpPr>
          <p:nvPr/>
        </p:nvSpPr>
        <p:spPr bwMode="auto">
          <a:xfrm>
            <a:off x="3849688" y="3467100"/>
            <a:ext cx="18256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algn="ctr"/>
            <a:r>
              <a:rPr lang="ru-RU" sz="1600"/>
              <a:t>ИСПАНЦЫ,</a:t>
            </a:r>
          </a:p>
          <a:p>
            <a:pPr algn="ctr"/>
            <a:r>
              <a:rPr lang="ru-RU" sz="1600"/>
              <a:t>ПОРТУГАЛЬЦЫ</a:t>
            </a:r>
          </a:p>
          <a:p>
            <a:pPr algn="ctr"/>
            <a:r>
              <a:rPr lang="ru-RU" sz="1600"/>
              <a:t>(КРЕОЛЫ)</a:t>
            </a:r>
            <a:endParaRPr lang="ru-RU"/>
          </a:p>
        </p:txBody>
      </p:sp>
      <p:pic>
        <p:nvPicPr>
          <p:cNvPr id="11280" name="Picture 16" descr="pop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10488" y="3022600"/>
            <a:ext cx="1525587" cy="1144588"/>
          </a:xfrm>
          <a:prstGeom prst="rect">
            <a:avLst/>
          </a:prstGeom>
          <a:noFill/>
        </p:spPr>
      </p:pic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3429000" y="4395788"/>
            <a:ext cx="1277938" cy="37623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FFFF66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/>
              <a:t>МЕТИСЫ</a:t>
            </a:r>
            <a:endParaRPr lang="ru-RU" sz="2000"/>
          </a:p>
        </p:txBody>
      </p:sp>
      <p:pic>
        <p:nvPicPr>
          <p:cNvPr id="11282" name="Picture 18" descr="pop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71763" y="4797425"/>
            <a:ext cx="1525587" cy="1144588"/>
          </a:xfrm>
          <a:prstGeom prst="rect">
            <a:avLst/>
          </a:prstGeom>
          <a:noFill/>
        </p:spPr>
      </p:pic>
      <p:sp>
        <p:nvSpPr>
          <p:cNvPr id="11283" name="Text Box 19"/>
          <p:cNvSpPr txBox="1">
            <a:spLocks noChangeArrowheads="1"/>
          </p:cNvSpPr>
          <p:nvPr/>
        </p:nvSpPr>
        <p:spPr bwMode="auto">
          <a:xfrm>
            <a:off x="6800850" y="4395788"/>
            <a:ext cx="1062038" cy="376237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000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/>
              <a:t>МУЛАТ</a:t>
            </a:r>
          </a:p>
        </p:txBody>
      </p:sp>
      <p:pic>
        <p:nvPicPr>
          <p:cNvPr id="11284" name="Picture 20" descr="pop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19913" y="4797425"/>
            <a:ext cx="1525587" cy="1144588"/>
          </a:xfrm>
          <a:prstGeom prst="rect">
            <a:avLst/>
          </a:prstGeom>
          <a:noFill/>
        </p:spPr>
      </p:pic>
      <p:sp>
        <p:nvSpPr>
          <p:cNvPr id="11285" name="Text Box 21"/>
          <p:cNvSpPr txBox="1">
            <a:spLocks noChangeArrowheads="1"/>
          </p:cNvSpPr>
          <p:nvPr/>
        </p:nvSpPr>
        <p:spPr bwMode="auto">
          <a:xfrm>
            <a:off x="5257800" y="6148388"/>
            <a:ext cx="1065213" cy="376237"/>
          </a:xfrm>
          <a:prstGeom prst="rect">
            <a:avLst/>
          </a:prstGeom>
          <a:gradFill rotWithShape="1">
            <a:gsLst>
              <a:gs pos="0">
                <a:srgbClr val="FFFF66"/>
              </a:gs>
              <a:gs pos="100000">
                <a:srgbClr val="000000"/>
              </a:gs>
            </a:gsLst>
            <a:lin ang="27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r>
              <a:rPr lang="ru-RU"/>
              <a:t>САМБО</a:t>
            </a:r>
          </a:p>
        </p:txBody>
      </p:sp>
      <p:pic>
        <p:nvPicPr>
          <p:cNvPr id="11286" name="Picture 22" descr="pop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976813" y="4941888"/>
            <a:ext cx="1525587" cy="1144587"/>
          </a:xfrm>
          <a:prstGeom prst="rect">
            <a:avLst/>
          </a:prstGeom>
          <a:noFill/>
        </p:spPr>
      </p:pic>
      <p:sp>
        <p:nvSpPr>
          <p:cNvPr id="11287" name="Line 23"/>
          <p:cNvSpPr>
            <a:spLocks noChangeShapeType="1"/>
          </p:cNvSpPr>
          <p:nvPr/>
        </p:nvSpPr>
        <p:spPr bwMode="auto">
          <a:xfrm>
            <a:off x="1995488" y="4319588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1288" name="Line 24"/>
          <p:cNvSpPr>
            <a:spLocks noChangeShapeType="1"/>
          </p:cNvSpPr>
          <p:nvPr/>
        </p:nvSpPr>
        <p:spPr bwMode="auto">
          <a:xfrm>
            <a:off x="1995488" y="6453188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1289" name="Line 25"/>
          <p:cNvSpPr>
            <a:spLocks noChangeShapeType="1"/>
          </p:cNvSpPr>
          <p:nvPr/>
        </p:nvSpPr>
        <p:spPr bwMode="auto">
          <a:xfrm>
            <a:off x="1995488" y="4700588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1290" name="Line 26"/>
          <p:cNvSpPr>
            <a:spLocks noChangeShapeType="1"/>
          </p:cNvSpPr>
          <p:nvPr/>
        </p:nvSpPr>
        <p:spPr bwMode="auto">
          <a:xfrm>
            <a:off x="8472488" y="4319588"/>
            <a:ext cx="0" cy="213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1291" name="Line 27"/>
          <p:cNvSpPr>
            <a:spLocks noChangeShapeType="1"/>
          </p:cNvSpPr>
          <p:nvPr/>
        </p:nvSpPr>
        <p:spPr bwMode="auto">
          <a:xfrm flipH="1">
            <a:off x="6567488" y="6453188"/>
            <a:ext cx="1905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1292" name="Line 28"/>
          <p:cNvSpPr>
            <a:spLocks noChangeShapeType="1"/>
          </p:cNvSpPr>
          <p:nvPr/>
        </p:nvSpPr>
        <p:spPr bwMode="auto">
          <a:xfrm flipH="1">
            <a:off x="7939088" y="4624388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1293" name="Line 29"/>
          <p:cNvSpPr>
            <a:spLocks noChangeShapeType="1"/>
          </p:cNvSpPr>
          <p:nvPr/>
        </p:nvSpPr>
        <p:spPr bwMode="auto">
          <a:xfrm>
            <a:off x="5424488" y="4243388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1294" name="Line 30"/>
          <p:cNvSpPr>
            <a:spLocks noChangeShapeType="1"/>
          </p:cNvSpPr>
          <p:nvPr/>
        </p:nvSpPr>
        <p:spPr bwMode="auto">
          <a:xfrm flipH="1">
            <a:off x="4814888" y="4700588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1295" name="Line 31"/>
          <p:cNvSpPr>
            <a:spLocks noChangeShapeType="1"/>
          </p:cNvSpPr>
          <p:nvPr/>
        </p:nvSpPr>
        <p:spPr bwMode="auto">
          <a:xfrm>
            <a:off x="5424488" y="4700588"/>
            <a:ext cx="1219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 anchor="ctr">
            <a:spAutoFit/>
          </a:bodyPr>
          <a:lstStyle/>
          <a:p>
            <a:endParaRPr lang="ru-RU"/>
          </a:p>
        </p:txBody>
      </p:sp>
      <p:sp>
        <p:nvSpPr>
          <p:cNvPr id="11296" name="Line 32"/>
          <p:cNvSpPr>
            <a:spLocks noChangeShapeType="1"/>
          </p:cNvSpPr>
          <p:nvPr/>
        </p:nvSpPr>
        <p:spPr bwMode="auto">
          <a:xfrm>
            <a:off x="8432800" y="27813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90000" tIns="46800" rIns="90000" bIns="46800"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12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1127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1127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770" decel="100000"/>
                                        <p:tgtEl>
                                          <p:spTgt spid="112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770" decel="100000"/>
                                        <p:tgtEl>
                                          <p:spTgt spid="1127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7" dur="77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9" dur="77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770" decel="100000"/>
                                        <p:tgtEl>
                                          <p:spTgt spid="112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770" decel="100000"/>
                                        <p:tgtEl>
                                          <p:spTgt spid="112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6" dur="77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8" dur="77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770" decel="100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770" decel="100000"/>
                                        <p:tgtEl>
                                          <p:spTgt spid="1127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5" dur="77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7" dur="77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5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770" decel="100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770" decel="100000"/>
                                        <p:tgtEl>
                                          <p:spTgt spid="1127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4" dur="77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6" dur="77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8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770" decel="100000"/>
                                        <p:tgtEl>
                                          <p:spTgt spid="112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770" decel="100000"/>
                                        <p:tgtEl>
                                          <p:spTgt spid="1127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3" dur="77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5" dur="77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70" decel="1000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770" decel="100000"/>
                                        <p:tgtEl>
                                          <p:spTgt spid="112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2" dur="77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4" dur="770" fill="hold"/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6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770" decel="100000"/>
                                        <p:tgtEl>
                                          <p:spTgt spid="112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9" dur="770" decel="100000"/>
                                        <p:tgtEl>
                                          <p:spTgt spid="1127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91" dur="77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9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93" dur="770" fill="hold"/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9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770" decel="1000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8" dur="770" decel="100000"/>
                                        <p:tgtEl>
                                          <p:spTgt spid="1128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0" dur="77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0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02" dur="770" fill="hold"/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0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0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770" decel="1000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7" dur="770" decel="100000"/>
                                        <p:tgtEl>
                                          <p:spTgt spid="1128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0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9" dur="77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11" dur="77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1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3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770" decel="1000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" dur="770" decel="100000"/>
                                        <p:tgtEl>
                                          <p:spTgt spid="1128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18" dur="77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0" dur="77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2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2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770" decel="100000"/>
                                        <p:tgtEl>
                                          <p:spTgt spid="112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" dur="770" decel="100000"/>
                                        <p:tgtEl>
                                          <p:spTgt spid="1128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2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27" dur="77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2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9" dur="770" fill="hold"/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31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770" decel="1000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" dur="770" decel="100000"/>
                                        <p:tgtEl>
                                          <p:spTgt spid="1128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3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36" dur="77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38" dur="770" fill="hold"/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770" decel="1000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3" dur="770" decel="100000"/>
                                        <p:tgtEl>
                                          <p:spTgt spid="1128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4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45" dur="77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4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47" dur="77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9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770" decel="1000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2" dur="770" decel="100000"/>
                                        <p:tgtEl>
                                          <p:spTgt spid="1128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54" dur="77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5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56" dur="770" fill="hold"/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5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58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770" decel="100000"/>
                                        <p:tgtEl>
                                          <p:spTgt spid="112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770" decel="100000"/>
                                        <p:tgtEl>
                                          <p:spTgt spid="1128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6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3" dur="770" fill="hold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65" dur="770" fill="hold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67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770" decel="100000"/>
                                        <p:tgtEl>
                                          <p:spTgt spid="112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0" dur="770" decel="100000"/>
                                        <p:tgtEl>
                                          <p:spTgt spid="1128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7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72" dur="77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74" dur="77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6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770" decel="100000"/>
                                        <p:tgtEl>
                                          <p:spTgt spid="112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9" dur="770" decel="100000"/>
                                        <p:tgtEl>
                                          <p:spTgt spid="1128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81" dur="770" fill="hold"/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8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3" dur="770" fill="hold"/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8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85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770" decel="100000"/>
                                        <p:tgtEl>
                                          <p:spTgt spid="1129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8" dur="770" decel="100000"/>
                                        <p:tgtEl>
                                          <p:spTgt spid="1129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0" dur="770" fill="hold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9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92" dur="770" fill="hold"/>
                                        <p:tgtEl>
                                          <p:spTgt spid="11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4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770" decel="100000"/>
                                        <p:tgtEl>
                                          <p:spTgt spid="112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770" decel="100000"/>
                                        <p:tgtEl>
                                          <p:spTgt spid="1129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9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9" dur="770" fill="hold"/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01" dur="770" fill="hold"/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0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3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770" decel="100000"/>
                                        <p:tgtEl>
                                          <p:spTgt spid="1129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6" dur="770" decel="100000"/>
                                        <p:tgtEl>
                                          <p:spTgt spid="1129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08" dur="770" fill="hold"/>
                                        <p:tgtEl>
                                          <p:spTgt spid="11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0" dur="770" fill="hold"/>
                                        <p:tgtEl>
                                          <p:spTgt spid="11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2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770" decel="100000"/>
                                        <p:tgtEl>
                                          <p:spTgt spid="112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5" dur="770" decel="100000"/>
                                        <p:tgtEl>
                                          <p:spTgt spid="1129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1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7" dur="770" fill="hold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9" dur="770" fill="hold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21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770" decel="100000"/>
                                        <p:tgtEl>
                                          <p:spTgt spid="1129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4" dur="770" decel="100000"/>
                                        <p:tgtEl>
                                          <p:spTgt spid="1129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2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26" dur="77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28" dur="77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0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770" decel="100000"/>
                                        <p:tgtEl>
                                          <p:spTgt spid="1129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3" dur="770" decel="100000"/>
                                        <p:tgtEl>
                                          <p:spTgt spid="1129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3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35" dur="77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3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7" dur="77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3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9" presetID="5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770" decel="100000"/>
                                        <p:tgtEl>
                                          <p:spTgt spid="1129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2" dur="770" decel="100000"/>
                                        <p:tgtEl>
                                          <p:spTgt spid="1129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4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44" dur="77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4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46" dur="77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 animBg="1"/>
      <p:bldP spid="11273" grpId="0" animBg="1"/>
      <p:bldP spid="11274" grpId="0" animBg="1"/>
      <p:bldP spid="11275" grpId="0" animBg="1"/>
      <p:bldP spid="11276" grpId="0" animBg="1"/>
      <p:bldP spid="11277" grpId="0"/>
      <p:bldP spid="11278" grpId="0" animBg="1"/>
      <p:bldP spid="11279" grpId="0"/>
      <p:bldP spid="11281" grpId="0" animBg="1"/>
      <p:bldP spid="11283" grpId="0" animBg="1"/>
      <p:bldP spid="11285" grpId="0" animBg="1"/>
      <p:bldP spid="11287" grpId="0" animBg="1"/>
      <p:bldP spid="11288" grpId="0" animBg="1"/>
      <p:bldP spid="11289" grpId="0" animBg="1"/>
      <p:bldP spid="11290" grpId="0" animBg="1"/>
      <p:bldP spid="11291" grpId="0" animBg="1"/>
      <p:bldP spid="11292" grpId="0" animBg="1"/>
      <p:bldP spid="11293" grpId="0" animBg="1"/>
      <p:bldP spid="11294" grpId="0" animBg="1"/>
      <p:bldP spid="11295" grpId="0" animBg="1"/>
      <p:bldP spid="1129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 descr="Языки Лат Амер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375" y="717550"/>
            <a:ext cx="6265863" cy="60960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12293" name="WordArt 5"/>
          <p:cNvSpPr>
            <a:spLocks noChangeArrowheads="1" noChangeShapeType="1" noTextEdit="1"/>
          </p:cNvSpPr>
          <p:nvPr/>
        </p:nvSpPr>
        <p:spPr bwMode="auto">
          <a:xfrm>
            <a:off x="100013" y="0"/>
            <a:ext cx="61722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Языковой состав.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6389688" y="833438"/>
            <a:ext cx="3554412" cy="338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r>
              <a:rPr lang="ru-RU"/>
              <a:t>    Более  однородный.  Преобла-дает  испанский  и   португальс-кий   языки.   Испанский   язык служит  государственным  в  18 странах  (250 млн. чел.).  Порту-гальский  язык  в одной  стране Бразилии - 170 млн. чел. В Мек-сике, Боливии, Парагвае наряду с испанским языком  официаль-ными   считаются  –  ацтекский, кечуа. </a:t>
            </a:r>
          </a:p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947</TotalTime>
  <Words>1282</Words>
  <Application>Microsoft PowerPoint</Application>
  <PresentationFormat>Custom</PresentationFormat>
  <Paragraphs>139</Paragraphs>
  <Slides>15</Slides>
  <Notes>0</Notes>
  <HiddenSlides>0</HiddenSlides>
  <MMClips>2</MMClips>
  <ScaleCrop>false</ScaleCrop>
  <HeadingPairs>
    <vt:vector size="8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Times New Roman</vt:lpstr>
      <vt:lpstr>Оформление по умолчанию</vt:lpstr>
      <vt:lpstr>Диаграмма Microsoft Graph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«Регион Латинская Америка. Общая характеристика. Население».</dc:title>
  <dc:creator/>
  <cp:lastModifiedBy>Windows User</cp:lastModifiedBy>
  <cp:revision>60</cp:revision>
  <dcterms:created xsi:type="dcterms:W3CDTF">1601-01-01T00:00:00Z</dcterms:created>
  <dcterms:modified xsi:type="dcterms:W3CDTF">2016-05-01T10:07:11Z</dcterms:modified>
</cp:coreProperties>
</file>