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5" r:id="rId4"/>
    <p:sldId id="258" r:id="rId5"/>
    <p:sldId id="259" r:id="rId6"/>
    <p:sldId id="261" r:id="rId7"/>
    <p:sldId id="260" r:id="rId8"/>
    <p:sldId id="263" r:id="rId9"/>
    <p:sldId id="262" r:id="rId10"/>
    <p:sldId id="266" r:id="rId11"/>
    <p:sldId id="264" r:id="rId12"/>
    <p:sldId id="273" r:id="rId13"/>
    <p:sldId id="267" r:id="rId14"/>
    <p:sldId id="268" r:id="rId15"/>
    <p:sldId id="269" r:id="rId16"/>
    <p:sldId id="270" r:id="rId17"/>
    <p:sldId id="271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09A6-B0F6-4371-9FA2-96E727AB0CC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98E56-52DB-45C4-94FE-B17DA5B217FB}">
      <dgm:prSet phldrT="[Текст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Теория официальной народности</a:t>
          </a:r>
        </a:p>
        <a:p>
          <a:pPr algn="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(С.С.Уваров – министр народного просвещения)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FAAFDDBE-9959-4A71-B731-3AF1DBEB01EB}" type="parTrans" cxnId="{B27BE463-9801-4DC5-923D-D612F47402C0}">
      <dgm:prSet/>
      <dgm:spPr/>
      <dgm:t>
        <a:bodyPr/>
        <a:lstStyle/>
        <a:p>
          <a:endParaRPr lang="ru-RU"/>
        </a:p>
      </dgm:t>
    </dgm:pt>
    <dgm:pt modelId="{3B5322D1-1460-4490-9A0E-ACBB41A58EC8}" type="sibTrans" cxnId="{B27BE463-9801-4DC5-923D-D612F47402C0}">
      <dgm:prSet/>
      <dgm:spPr/>
      <dgm:t>
        <a:bodyPr/>
        <a:lstStyle/>
        <a:p>
          <a:endParaRPr lang="ru-RU"/>
        </a:p>
      </dgm:t>
    </dgm:pt>
    <dgm:pt modelId="{B874DB1D-0F0E-424C-A460-24E7324BA4B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Единственно возможная для России форма правления</a:t>
          </a:r>
          <a:endParaRPr lang="ru-RU" sz="24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5EEC1C0-F70A-4054-9B33-1CDFAC943A73}" type="parTrans" cxnId="{924DE126-B3CE-49FB-842E-C40F4B61C0B0}">
      <dgm:prSet/>
      <dgm:spPr/>
      <dgm:t>
        <a:bodyPr/>
        <a:lstStyle/>
        <a:p>
          <a:endParaRPr lang="ru-RU"/>
        </a:p>
      </dgm:t>
    </dgm:pt>
    <dgm:pt modelId="{E7897A66-09D4-49CA-AE17-22BD355DCE3C}" type="sibTrans" cxnId="{924DE126-B3CE-49FB-842E-C40F4B61C0B0}">
      <dgm:prSet/>
      <dgm:spPr/>
      <dgm:t>
        <a:bodyPr/>
        <a:lstStyle/>
        <a:p>
          <a:endParaRPr lang="ru-RU"/>
        </a:p>
      </dgm:t>
    </dgm:pt>
    <dgm:pt modelId="{31C283A6-2E82-4145-B5D3-EC683C3BFFB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Глубокая религиозность русского народа</a:t>
          </a:r>
          <a:endParaRPr lang="ru-RU" sz="2400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2779C1C1-FE8D-4FB9-948C-9B48B78346B2}" type="parTrans" cxnId="{BEF57D76-043E-4A7D-8E2F-1CE690B759B8}">
      <dgm:prSet/>
      <dgm:spPr/>
      <dgm:t>
        <a:bodyPr/>
        <a:lstStyle/>
        <a:p>
          <a:endParaRPr lang="ru-RU"/>
        </a:p>
      </dgm:t>
    </dgm:pt>
    <dgm:pt modelId="{CD3C2508-A3D2-499E-93E6-B701A360CB8D}" type="sibTrans" cxnId="{BEF57D76-043E-4A7D-8E2F-1CE690B759B8}">
      <dgm:prSet/>
      <dgm:spPr/>
      <dgm:t>
        <a:bodyPr/>
        <a:lstStyle/>
        <a:p>
          <a:endParaRPr lang="ru-RU"/>
        </a:p>
      </dgm:t>
    </dgm:pt>
    <dgm:pt modelId="{059B994F-BD51-4F14-8705-F2C1E4847072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Духовная связь народа с монархом</a:t>
          </a:r>
          <a:endParaRPr lang="ru-RU" sz="24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5A83998A-E095-4E5D-B26F-585A08FE8757}" type="parTrans" cxnId="{C70550F1-87F4-4558-85E5-3515F1E52819}">
      <dgm:prSet/>
      <dgm:spPr/>
      <dgm:t>
        <a:bodyPr/>
        <a:lstStyle/>
        <a:p>
          <a:endParaRPr lang="ru-RU"/>
        </a:p>
      </dgm:t>
    </dgm:pt>
    <dgm:pt modelId="{39AA8D82-0CAC-4AF4-B5FC-DF3A17F76430}" type="sibTrans" cxnId="{C70550F1-87F4-4558-85E5-3515F1E52819}">
      <dgm:prSet/>
      <dgm:spPr/>
      <dgm:t>
        <a:bodyPr/>
        <a:lstStyle/>
        <a:p>
          <a:endParaRPr lang="ru-RU"/>
        </a:p>
      </dgm:t>
    </dgm:pt>
    <dgm:pt modelId="{F4A86ACF-3B40-4AB8-AD5B-20591764801C}" type="pres">
      <dgm:prSet presAssocID="{391009A6-B0F6-4371-9FA2-96E727AB0C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E8412-245F-49B6-8704-7B0606293A15}" type="pres">
      <dgm:prSet presAssocID="{53498E56-52DB-45C4-94FE-B17DA5B217FB}" presName="roof" presStyleLbl="dkBgShp" presStyleIdx="0" presStyleCnt="2"/>
      <dgm:spPr/>
      <dgm:t>
        <a:bodyPr/>
        <a:lstStyle/>
        <a:p>
          <a:endParaRPr lang="ru-RU"/>
        </a:p>
      </dgm:t>
    </dgm:pt>
    <dgm:pt modelId="{474A52E3-A9C9-4B20-98B1-D25A13D2EC14}" type="pres">
      <dgm:prSet presAssocID="{53498E56-52DB-45C4-94FE-B17DA5B217FB}" presName="pillars" presStyleCnt="0"/>
      <dgm:spPr/>
    </dgm:pt>
    <dgm:pt modelId="{422E79C9-4F6E-4DDF-9EEE-DFCCEB2EFD2B}" type="pres">
      <dgm:prSet presAssocID="{53498E56-52DB-45C4-94FE-B17DA5B217F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A5CDB-30F8-416F-8DEA-7DE7864BF8B0}" type="pres">
      <dgm:prSet presAssocID="{31C283A6-2E82-4145-B5D3-EC683C3BFFB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C80FC-5FB7-4069-BC34-3164665C698B}" type="pres">
      <dgm:prSet presAssocID="{059B994F-BD51-4F14-8705-F2C1E484707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BF5F8-D7B4-46C8-9FAC-5D9739FE2515}" type="pres">
      <dgm:prSet presAssocID="{53498E56-52DB-45C4-94FE-B17DA5B217FB}" presName="base" presStyleLbl="dkBgShp" presStyleIdx="1" presStyleCnt="2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4564F64C-5EE0-4054-8407-C8F41EB229C9}" type="presOf" srcId="{B874DB1D-0F0E-424C-A460-24E7324BA4B6}" destId="{422E79C9-4F6E-4DDF-9EEE-DFCCEB2EFD2B}" srcOrd="0" destOrd="0" presId="urn:microsoft.com/office/officeart/2005/8/layout/hList3"/>
    <dgm:cxn modelId="{C70550F1-87F4-4558-85E5-3515F1E52819}" srcId="{53498E56-52DB-45C4-94FE-B17DA5B217FB}" destId="{059B994F-BD51-4F14-8705-F2C1E4847072}" srcOrd="2" destOrd="0" parTransId="{5A83998A-E095-4E5D-B26F-585A08FE8757}" sibTransId="{39AA8D82-0CAC-4AF4-B5FC-DF3A17F76430}"/>
    <dgm:cxn modelId="{8B1F8397-2346-4CC3-A5E4-ED1C0AA08330}" type="presOf" srcId="{31C283A6-2E82-4145-B5D3-EC683C3BFFB5}" destId="{556A5CDB-30F8-416F-8DEA-7DE7864BF8B0}" srcOrd="0" destOrd="0" presId="urn:microsoft.com/office/officeart/2005/8/layout/hList3"/>
    <dgm:cxn modelId="{DB6AD2B1-D1D7-4C27-8565-4EEDC3764012}" type="presOf" srcId="{53498E56-52DB-45C4-94FE-B17DA5B217FB}" destId="{006E8412-245F-49B6-8704-7B0606293A15}" srcOrd="0" destOrd="0" presId="urn:microsoft.com/office/officeart/2005/8/layout/hList3"/>
    <dgm:cxn modelId="{924DE126-B3CE-49FB-842E-C40F4B61C0B0}" srcId="{53498E56-52DB-45C4-94FE-B17DA5B217FB}" destId="{B874DB1D-0F0E-424C-A460-24E7324BA4B6}" srcOrd="0" destOrd="0" parTransId="{E5EEC1C0-F70A-4054-9B33-1CDFAC943A73}" sibTransId="{E7897A66-09D4-49CA-AE17-22BD355DCE3C}"/>
    <dgm:cxn modelId="{1502AC3C-B7EC-4315-9CF1-D8DB7F1D902E}" type="presOf" srcId="{059B994F-BD51-4F14-8705-F2C1E4847072}" destId="{77FC80FC-5FB7-4069-BC34-3164665C698B}" srcOrd="0" destOrd="0" presId="urn:microsoft.com/office/officeart/2005/8/layout/hList3"/>
    <dgm:cxn modelId="{7B1D6F39-4A33-4581-AA5D-144B39D42BAB}" type="presOf" srcId="{391009A6-B0F6-4371-9FA2-96E727AB0CCD}" destId="{F4A86ACF-3B40-4AB8-AD5B-20591764801C}" srcOrd="0" destOrd="0" presId="urn:microsoft.com/office/officeart/2005/8/layout/hList3"/>
    <dgm:cxn modelId="{BEF57D76-043E-4A7D-8E2F-1CE690B759B8}" srcId="{53498E56-52DB-45C4-94FE-B17DA5B217FB}" destId="{31C283A6-2E82-4145-B5D3-EC683C3BFFB5}" srcOrd="1" destOrd="0" parTransId="{2779C1C1-FE8D-4FB9-948C-9B48B78346B2}" sibTransId="{CD3C2508-A3D2-499E-93E6-B701A360CB8D}"/>
    <dgm:cxn modelId="{B27BE463-9801-4DC5-923D-D612F47402C0}" srcId="{391009A6-B0F6-4371-9FA2-96E727AB0CCD}" destId="{53498E56-52DB-45C4-94FE-B17DA5B217FB}" srcOrd="0" destOrd="0" parTransId="{FAAFDDBE-9959-4A71-B731-3AF1DBEB01EB}" sibTransId="{3B5322D1-1460-4490-9A0E-ACBB41A58EC8}"/>
    <dgm:cxn modelId="{70C089F2-172A-4DEA-A873-138FF39B2D63}" type="presParOf" srcId="{F4A86ACF-3B40-4AB8-AD5B-20591764801C}" destId="{006E8412-245F-49B6-8704-7B0606293A15}" srcOrd="0" destOrd="0" presId="urn:microsoft.com/office/officeart/2005/8/layout/hList3"/>
    <dgm:cxn modelId="{414206B7-3EE5-4272-8B63-10BE93B8B802}" type="presParOf" srcId="{F4A86ACF-3B40-4AB8-AD5B-20591764801C}" destId="{474A52E3-A9C9-4B20-98B1-D25A13D2EC14}" srcOrd="1" destOrd="0" presId="urn:microsoft.com/office/officeart/2005/8/layout/hList3"/>
    <dgm:cxn modelId="{D0BADA35-EE5A-48CB-95CD-0C945EFB5FBB}" type="presParOf" srcId="{474A52E3-A9C9-4B20-98B1-D25A13D2EC14}" destId="{422E79C9-4F6E-4DDF-9EEE-DFCCEB2EFD2B}" srcOrd="0" destOrd="0" presId="urn:microsoft.com/office/officeart/2005/8/layout/hList3"/>
    <dgm:cxn modelId="{E92618AB-B56D-480A-B892-5BE3305ADA57}" type="presParOf" srcId="{474A52E3-A9C9-4B20-98B1-D25A13D2EC14}" destId="{556A5CDB-30F8-416F-8DEA-7DE7864BF8B0}" srcOrd="1" destOrd="0" presId="urn:microsoft.com/office/officeart/2005/8/layout/hList3"/>
    <dgm:cxn modelId="{68B67094-34FC-441F-ABDA-6BD7DE82D349}" type="presParOf" srcId="{474A52E3-A9C9-4B20-98B1-D25A13D2EC14}" destId="{77FC80FC-5FB7-4069-BC34-3164665C698B}" srcOrd="2" destOrd="0" presId="urn:microsoft.com/office/officeart/2005/8/layout/hList3"/>
    <dgm:cxn modelId="{1F10CBE8-B5E2-46C6-B021-B7D59E17EC3F}" type="presParOf" srcId="{F4A86ACF-3B40-4AB8-AD5B-20591764801C}" destId="{806BF5F8-D7B4-46C8-9FAC-5D9739FE251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21292-7F0D-43F5-BE65-F7567F577D7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6EFD41-151D-4F8E-8149-D4B964AD5618}">
      <dgm:prSet phldrT="[Текст]" custT="1"/>
      <dgm:spPr>
        <a:solidFill>
          <a:srgbClr val="0000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ЦЕЛИ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2E407A91-D80E-4654-88EB-6336CCE9C48B}" type="parTrans" cxnId="{32176F93-7371-45D9-9716-C36F567DB1CE}">
      <dgm:prSet/>
      <dgm:spPr/>
      <dgm:t>
        <a:bodyPr/>
        <a:lstStyle/>
        <a:p>
          <a:endParaRPr lang="ru-RU"/>
        </a:p>
      </dgm:t>
    </dgm:pt>
    <dgm:pt modelId="{5A93F557-C4B7-452D-B390-C797FAC0CED4}" type="sibTrans" cxnId="{32176F93-7371-45D9-9716-C36F567DB1CE}">
      <dgm:prSet/>
      <dgm:spPr/>
      <dgm:t>
        <a:bodyPr/>
        <a:lstStyle/>
        <a:p>
          <a:endParaRPr lang="ru-RU"/>
        </a:p>
      </dgm:t>
    </dgm:pt>
    <dgm:pt modelId="{4E1B61D4-53EC-4C15-960A-3EF4EE061B8F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Поднять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багососто-яние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крестьян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9C9666B-D729-488A-B641-4854114E562F}" type="parTrans" cxnId="{F4497276-64A6-4D60-9DE9-BE5C1045D5F5}">
      <dgm:prSet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52FA771-4E7C-4074-A292-CB2AA6599722}" type="sibTrans" cxnId="{F4497276-64A6-4D60-9DE9-BE5C1045D5F5}">
      <dgm:prSet/>
      <dgm:spPr/>
      <dgm:t>
        <a:bodyPr/>
        <a:lstStyle/>
        <a:p>
          <a:endParaRPr lang="ru-RU"/>
        </a:p>
      </dgm:t>
    </dgm:pt>
    <dgm:pt modelId="{A84C38EF-EDAD-4796-803E-5CE7218C0ED4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Сделать крестьян исправными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налогоплатель-щиками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CCB88F65-E14E-49F3-8F18-684FFDFB5025}" type="parTrans" cxnId="{08C8691C-FD8D-413F-9D6F-749A1E230ED3}">
      <dgm:prSet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20C707D3-C894-4A46-AF92-41E99E6B1B71}" type="sibTrans" cxnId="{08C8691C-FD8D-413F-9D6F-749A1E230ED3}">
      <dgm:prSet/>
      <dgm:spPr/>
      <dgm:t>
        <a:bodyPr/>
        <a:lstStyle/>
        <a:p>
          <a:endParaRPr lang="ru-RU"/>
        </a:p>
      </dgm:t>
    </dgm:pt>
    <dgm:pt modelId="{C1E8C024-B2A1-4E54-9F40-FFCE088AA422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Показать помещикам пример управления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993038CD-1AC4-41E5-A726-8BAB4E911EBE}" type="parTrans" cxnId="{836F15D6-FA45-441C-8EB5-1B9EF5744ABE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D968237-8DBB-4AE7-A4F1-B06E4AFBBD2F}" type="sibTrans" cxnId="{836F15D6-FA45-441C-8EB5-1B9EF5744ABE}">
      <dgm:prSet/>
      <dgm:spPr/>
      <dgm:t>
        <a:bodyPr/>
        <a:lstStyle/>
        <a:p>
          <a:endParaRPr lang="ru-RU"/>
        </a:p>
      </dgm:t>
    </dgm:pt>
    <dgm:pt modelId="{5D6EE698-E96E-48A0-BDF9-CED74508B640}" type="pres">
      <dgm:prSet presAssocID="{40421292-7F0D-43F5-BE65-F7567F577D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CD1061-4DD4-4681-A6C2-076E0BEA65BB}" type="pres">
      <dgm:prSet presAssocID="{1C6EFD41-151D-4F8E-8149-D4B964AD5618}" presName="centerShape" presStyleLbl="node0" presStyleIdx="0" presStyleCnt="1" custScaleY="77515"/>
      <dgm:spPr/>
      <dgm:t>
        <a:bodyPr/>
        <a:lstStyle/>
        <a:p>
          <a:endParaRPr lang="ru-RU"/>
        </a:p>
      </dgm:t>
    </dgm:pt>
    <dgm:pt modelId="{36754D7B-54D7-4071-8288-4B6DCFE2D671}" type="pres">
      <dgm:prSet presAssocID="{39C9666B-D729-488A-B641-4854114E562F}" presName="parTrans" presStyleLbl="bgSibTrans2D1" presStyleIdx="0" presStyleCnt="3" custScaleX="117855"/>
      <dgm:spPr/>
      <dgm:t>
        <a:bodyPr/>
        <a:lstStyle/>
        <a:p>
          <a:endParaRPr lang="ru-RU"/>
        </a:p>
      </dgm:t>
    </dgm:pt>
    <dgm:pt modelId="{6BFECEEE-F61B-4FC7-8C35-6EBCDAAA24BF}" type="pres">
      <dgm:prSet presAssocID="{4E1B61D4-53EC-4C15-960A-3EF4EE061B8F}" presName="node" presStyleLbl="node1" presStyleIdx="0" presStyleCnt="3" custScaleX="128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80296-4B95-42A5-A77C-E231D85C2680}" type="pres">
      <dgm:prSet presAssocID="{CCB88F65-E14E-49F3-8F18-684FFDFB502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196DD32-75E0-47A1-B6C2-7212C8E280EE}" type="pres">
      <dgm:prSet presAssocID="{A84C38EF-EDAD-4796-803E-5CE7218C0ED4}" presName="node" presStyleLbl="node1" presStyleIdx="1" presStyleCnt="3" custScaleX="144131" custScaleY="11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6F4DD-33C4-4ED7-856E-5DAC86A07085}" type="pres">
      <dgm:prSet presAssocID="{993038CD-1AC4-41E5-A726-8BAB4E911EBE}" presName="parTrans" presStyleLbl="bgSibTrans2D1" presStyleIdx="2" presStyleCnt="3" custScaleX="115809"/>
      <dgm:spPr/>
      <dgm:t>
        <a:bodyPr/>
        <a:lstStyle/>
        <a:p>
          <a:endParaRPr lang="ru-RU"/>
        </a:p>
      </dgm:t>
    </dgm:pt>
    <dgm:pt modelId="{AAF52D80-7B19-44C2-BA68-065B857ACB9D}" type="pres">
      <dgm:prSet presAssocID="{C1E8C024-B2A1-4E54-9F40-FFCE088AA422}" presName="node" presStyleLbl="node1" presStyleIdx="2" presStyleCnt="3" custScaleX="11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70687-7EA4-4EBA-8021-DA58DC025145}" type="presOf" srcId="{4E1B61D4-53EC-4C15-960A-3EF4EE061B8F}" destId="{6BFECEEE-F61B-4FC7-8C35-6EBCDAAA24BF}" srcOrd="0" destOrd="0" presId="urn:microsoft.com/office/officeart/2005/8/layout/radial4"/>
    <dgm:cxn modelId="{599E4CC3-F116-4BCC-AF40-2BE5E76B15D6}" type="presOf" srcId="{C1E8C024-B2A1-4E54-9F40-FFCE088AA422}" destId="{AAF52D80-7B19-44C2-BA68-065B857ACB9D}" srcOrd="0" destOrd="0" presId="urn:microsoft.com/office/officeart/2005/8/layout/radial4"/>
    <dgm:cxn modelId="{32176F93-7371-45D9-9716-C36F567DB1CE}" srcId="{40421292-7F0D-43F5-BE65-F7567F577D76}" destId="{1C6EFD41-151D-4F8E-8149-D4B964AD5618}" srcOrd="0" destOrd="0" parTransId="{2E407A91-D80E-4654-88EB-6336CCE9C48B}" sibTransId="{5A93F557-C4B7-452D-B390-C797FAC0CED4}"/>
    <dgm:cxn modelId="{1ABB8D13-3AC9-4BE5-B837-C412FC8B3F1B}" type="presOf" srcId="{993038CD-1AC4-41E5-A726-8BAB4E911EBE}" destId="{5066F4DD-33C4-4ED7-856E-5DAC86A07085}" srcOrd="0" destOrd="0" presId="urn:microsoft.com/office/officeart/2005/8/layout/radial4"/>
    <dgm:cxn modelId="{337AF04B-DD53-414A-B945-9F9D643C7FC4}" type="presOf" srcId="{1C6EFD41-151D-4F8E-8149-D4B964AD5618}" destId="{91CD1061-4DD4-4681-A6C2-076E0BEA65BB}" srcOrd="0" destOrd="0" presId="urn:microsoft.com/office/officeart/2005/8/layout/radial4"/>
    <dgm:cxn modelId="{F4497276-64A6-4D60-9DE9-BE5C1045D5F5}" srcId="{1C6EFD41-151D-4F8E-8149-D4B964AD5618}" destId="{4E1B61D4-53EC-4C15-960A-3EF4EE061B8F}" srcOrd="0" destOrd="0" parTransId="{39C9666B-D729-488A-B641-4854114E562F}" sibTransId="{952FA771-4E7C-4074-A292-CB2AA6599722}"/>
    <dgm:cxn modelId="{C5D4B2C5-61D9-41F2-A9C2-C1C2ADDA2F09}" type="presOf" srcId="{CCB88F65-E14E-49F3-8F18-684FFDFB5025}" destId="{2AE80296-4B95-42A5-A77C-E231D85C2680}" srcOrd="0" destOrd="0" presId="urn:microsoft.com/office/officeart/2005/8/layout/radial4"/>
    <dgm:cxn modelId="{DA20CA86-D062-4C39-8B94-FEA4499D310B}" type="presOf" srcId="{A84C38EF-EDAD-4796-803E-5CE7218C0ED4}" destId="{B196DD32-75E0-47A1-B6C2-7212C8E280EE}" srcOrd="0" destOrd="0" presId="urn:microsoft.com/office/officeart/2005/8/layout/radial4"/>
    <dgm:cxn modelId="{836F15D6-FA45-441C-8EB5-1B9EF5744ABE}" srcId="{1C6EFD41-151D-4F8E-8149-D4B964AD5618}" destId="{C1E8C024-B2A1-4E54-9F40-FFCE088AA422}" srcOrd="2" destOrd="0" parTransId="{993038CD-1AC4-41E5-A726-8BAB4E911EBE}" sibTransId="{4D968237-8DBB-4AE7-A4F1-B06E4AFBBD2F}"/>
    <dgm:cxn modelId="{54C0A639-0D36-4004-804C-4750F1F06472}" type="presOf" srcId="{40421292-7F0D-43F5-BE65-F7567F577D76}" destId="{5D6EE698-E96E-48A0-BDF9-CED74508B640}" srcOrd="0" destOrd="0" presId="urn:microsoft.com/office/officeart/2005/8/layout/radial4"/>
    <dgm:cxn modelId="{08C8691C-FD8D-413F-9D6F-749A1E230ED3}" srcId="{1C6EFD41-151D-4F8E-8149-D4B964AD5618}" destId="{A84C38EF-EDAD-4796-803E-5CE7218C0ED4}" srcOrd="1" destOrd="0" parTransId="{CCB88F65-E14E-49F3-8F18-684FFDFB5025}" sibTransId="{20C707D3-C894-4A46-AF92-41E99E6B1B71}"/>
    <dgm:cxn modelId="{D8125FE4-DDD8-4EEC-937C-C31857C7F814}" type="presOf" srcId="{39C9666B-D729-488A-B641-4854114E562F}" destId="{36754D7B-54D7-4071-8288-4B6DCFE2D671}" srcOrd="0" destOrd="0" presId="urn:microsoft.com/office/officeart/2005/8/layout/radial4"/>
    <dgm:cxn modelId="{164658D6-294F-4F29-A5BF-AF8FE0E56F2F}" type="presParOf" srcId="{5D6EE698-E96E-48A0-BDF9-CED74508B640}" destId="{91CD1061-4DD4-4681-A6C2-076E0BEA65BB}" srcOrd="0" destOrd="0" presId="urn:microsoft.com/office/officeart/2005/8/layout/radial4"/>
    <dgm:cxn modelId="{90DF0ADC-73D8-4165-987E-51B0BEB6BA95}" type="presParOf" srcId="{5D6EE698-E96E-48A0-BDF9-CED74508B640}" destId="{36754D7B-54D7-4071-8288-4B6DCFE2D671}" srcOrd="1" destOrd="0" presId="urn:microsoft.com/office/officeart/2005/8/layout/radial4"/>
    <dgm:cxn modelId="{CA172B52-B710-4FA8-B461-6BCC5CA19B42}" type="presParOf" srcId="{5D6EE698-E96E-48A0-BDF9-CED74508B640}" destId="{6BFECEEE-F61B-4FC7-8C35-6EBCDAAA24BF}" srcOrd="2" destOrd="0" presId="urn:microsoft.com/office/officeart/2005/8/layout/radial4"/>
    <dgm:cxn modelId="{18EED2CB-D7E6-4A9A-871D-3B902105DD0B}" type="presParOf" srcId="{5D6EE698-E96E-48A0-BDF9-CED74508B640}" destId="{2AE80296-4B95-42A5-A77C-E231D85C2680}" srcOrd="3" destOrd="0" presId="urn:microsoft.com/office/officeart/2005/8/layout/radial4"/>
    <dgm:cxn modelId="{07022571-B09C-46C6-B2CD-E3553851E041}" type="presParOf" srcId="{5D6EE698-E96E-48A0-BDF9-CED74508B640}" destId="{B196DD32-75E0-47A1-B6C2-7212C8E280EE}" srcOrd="4" destOrd="0" presId="urn:microsoft.com/office/officeart/2005/8/layout/radial4"/>
    <dgm:cxn modelId="{A0AA1036-5448-45BF-A42A-118B19F17C15}" type="presParOf" srcId="{5D6EE698-E96E-48A0-BDF9-CED74508B640}" destId="{5066F4DD-33C4-4ED7-856E-5DAC86A07085}" srcOrd="5" destOrd="0" presId="urn:microsoft.com/office/officeart/2005/8/layout/radial4"/>
    <dgm:cxn modelId="{31407D41-2410-48FF-A8E7-5772987F3942}" type="presParOf" srcId="{5D6EE698-E96E-48A0-BDF9-CED74508B640}" destId="{AAF52D80-7B19-44C2-BA68-065B857ACB9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E8412-245F-49B6-8704-7B0606293A15}">
      <dsp:nvSpPr>
        <dsp:cNvPr id="0" name=""/>
        <dsp:cNvSpPr/>
      </dsp:nvSpPr>
      <dsp:spPr>
        <a:xfrm>
          <a:off x="0" y="0"/>
          <a:ext cx="8401080" cy="190739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Теория официальной народности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(С.С.Уваров – министр народного просвещения)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0" y="0"/>
        <a:ext cx="8401080" cy="1907394"/>
      </dsp:txXfrm>
    </dsp:sp>
    <dsp:sp modelId="{422E79C9-4F6E-4DDF-9EEE-DFCCEB2EFD2B}">
      <dsp:nvSpPr>
        <dsp:cNvPr id="0" name=""/>
        <dsp:cNvSpPr/>
      </dsp:nvSpPr>
      <dsp:spPr>
        <a:xfrm>
          <a:off x="4102" y="1907394"/>
          <a:ext cx="2797625" cy="400552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Единственно возможная для России форма правления</a:t>
          </a:r>
          <a:endParaRPr lang="ru-RU" sz="2400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4102" y="1907394"/>
        <a:ext cx="2797625" cy="4005528"/>
      </dsp:txXfrm>
    </dsp:sp>
    <dsp:sp modelId="{556A5CDB-30F8-416F-8DEA-7DE7864BF8B0}">
      <dsp:nvSpPr>
        <dsp:cNvPr id="0" name=""/>
        <dsp:cNvSpPr/>
      </dsp:nvSpPr>
      <dsp:spPr>
        <a:xfrm>
          <a:off x="2801727" y="1907394"/>
          <a:ext cx="2797625" cy="400552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Глубокая религиозность русского народа</a:t>
          </a:r>
          <a:endParaRPr lang="ru-RU" sz="2400" kern="1200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2801727" y="1907394"/>
        <a:ext cx="2797625" cy="4005528"/>
      </dsp:txXfrm>
    </dsp:sp>
    <dsp:sp modelId="{77FC80FC-5FB7-4069-BC34-3164665C698B}">
      <dsp:nvSpPr>
        <dsp:cNvPr id="0" name=""/>
        <dsp:cNvSpPr/>
      </dsp:nvSpPr>
      <dsp:spPr>
        <a:xfrm>
          <a:off x="5599352" y="1907394"/>
          <a:ext cx="2797625" cy="40055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Духовная связь народа с монархом</a:t>
          </a:r>
          <a:endParaRPr lang="ru-RU" sz="2400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5599352" y="1907394"/>
        <a:ext cx="2797625" cy="4005528"/>
      </dsp:txXfrm>
    </dsp:sp>
    <dsp:sp modelId="{806BF5F8-D7B4-46C8-9FAC-5D9739FE2515}">
      <dsp:nvSpPr>
        <dsp:cNvPr id="0" name=""/>
        <dsp:cNvSpPr/>
      </dsp:nvSpPr>
      <dsp:spPr>
        <a:xfrm>
          <a:off x="0" y="5912923"/>
          <a:ext cx="8401080" cy="44505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1061-4DD4-4681-A6C2-076E0BEA65BB}">
      <dsp:nvSpPr>
        <dsp:cNvPr id="0" name=""/>
        <dsp:cNvSpPr/>
      </dsp:nvSpPr>
      <dsp:spPr>
        <a:xfrm>
          <a:off x="2192859" y="2953911"/>
          <a:ext cx="1952615" cy="1513569"/>
        </a:xfrm>
        <a:prstGeom prst="ellipse">
          <a:avLst/>
        </a:prstGeom>
        <a:solidFill>
          <a:srgbClr val="0000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ЦЕЛИ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2478813" y="3175568"/>
        <a:ext cx="1380707" cy="1070255"/>
      </dsp:txXfrm>
    </dsp:sp>
    <dsp:sp modelId="{36754D7B-54D7-4071-8288-4B6DCFE2D671}">
      <dsp:nvSpPr>
        <dsp:cNvPr id="0" name=""/>
        <dsp:cNvSpPr/>
      </dsp:nvSpPr>
      <dsp:spPr>
        <a:xfrm rot="12900000">
          <a:off x="707230" y="2393607"/>
          <a:ext cx="1956634" cy="556495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ECEEE-F61B-4FC7-8C35-6EBCDAAA24BF}">
      <dsp:nvSpPr>
        <dsp:cNvPr id="0" name=""/>
        <dsp:cNvSpPr/>
      </dsp:nvSpPr>
      <dsp:spPr>
        <a:xfrm>
          <a:off x="-186481" y="1453734"/>
          <a:ext cx="2384099" cy="148398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Поднять </a:t>
          </a:r>
          <a:r>
            <a:rPr lang="ru-RU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багососто-яние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крестьян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-143017" y="1497198"/>
        <a:ext cx="2297171" cy="1397059"/>
      </dsp:txXfrm>
    </dsp:sp>
    <dsp:sp modelId="{2AE80296-4B95-42A5-A77C-E231D85C2680}">
      <dsp:nvSpPr>
        <dsp:cNvPr id="0" name=""/>
        <dsp:cNvSpPr/>
      </dsp:nvSpPr>
      <dsp:spPr>
        <a:xfrm rot="16200000">
          <a:off x="2278749" y="1681599"/>
          <a:ext cx="1780834" cy="5564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6DD32-75E0-47A1-B6C2-7212C8E280EE}">
      <dsp:nvSpPr>
        <dsp:cNvPr id="0" name=""/>
        <dsp:cNvSpPr/>
      </dsp:nvSpPr>
      <dsp:spPr>
        <a:xfrm>
          <a:off x="1832363" y="229945"/>
          <a:ext cx="2673607" cy="16789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Сделать крестьян исправными </a:t>
          </a:r>
          <a:r>
            <a:rPr lang="ru-RU" sz="24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налогоплатель-щиками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1881538" y="279120"/>
        <a:ext cx="2575257" cy="1580618"/>
      </dsp:txXfrm>
    </dsp:sp>
    <dsp:sp modelId="{5066F4DD-33C4-4ED7-856E-5DAC86A07085}">
      <dsp:nvSpPr>
        <dsp:cNvPr id="0" name=""/>
        <dsp:cNvSpPr/>
      </dsp:nvSpPr>
      <dsp:spPr>
        <a:xfrm rot="19500000">
          <a:off x="3691451" y="2393607"/>
          <a:ext cx="1922667" cy="556495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52D80-7B19-44C2-BA68-065B857ACB9D}">
      <dsp:nvSpPr>
        <dsp:cNvPr id="0" name=""/>
        <dsp:cNvSpPr/>
      </dsp:nvSpPr>
      <dsp:spPr>
        <a:xfrm>
          <a:off x="4292545" y="1453734"/>
          <a:ext cx="2080439" cy="148398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Показать помещикам пример управления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4336009" y="1497198"/>
        <a:ext cx="1993511" cy="1397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EFD1A-86CB-4D89-AB9B-B1A9BDA1109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5A915-2DC1-478B-89A0-E576F3985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A915-2DC1-478B-89A0-E576F39855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D89ED-A8C9-4A65-BC5C-27655FD08A41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C818-9F5A-416B-BF35-C3716E835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2071678"/>
            <a:ext cx="575830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66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Внутренняя</a:t>
            </a:r>
          </a:p>
          <a:p>
            <a:pPr algn="r"/>
            <a:r>
              <a:rPr lang="ru-RU" sz="6600" b="1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политика</a:t>
            </a:r>
          </a:p>
          <a:p>
            <a:pPr algn="r"/>
            <a:r>
              <a:rPr lang="ru-RU" sz="66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Николая </a:t>
            </a:r>
            <a:r>
              <a:rPr lang="en-US" sz="6600" b="1" cap="none" spc="0" dirty="0" smtClean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I</a:t>
            </a:r>
            <a:endParaRPr lang="ru-RU" sz="6600" b="1" cap="none" spc="0" dirty="0">
              <a:ln w="31550" cmpd="sng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858280" y="476672"/>
            <a:ext cx="5866848" cy="80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3491880" y="7749480"/>
            <a:ext cx="529496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 descr="13_01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47463" cy="36432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572296" cy="15827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КОДИФИКАЦИЯ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форма систематизации законодательства, результат которой — составление нового сводного акта.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1026" name="Picture 2" descr="527px-Портрет_Сперанского_Михаила_Михайлови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3666" y="285728"/>
            <a:ext cx="2010941" cy="228601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715140" y="2571744"/>
            <a:ext cx="2428860" cy="928694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Михаил Михайлович Сперанский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028" name="Picture 4" descr="Свод законов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2786082" cy="157645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785926"/>
            <a:ext cx="4032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1832 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«Полное собрание законов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Российской империи»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45 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357554" y="2285992"/>
            <a:ext cx="3671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1833 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«Свод законов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Российской империи»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15 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 descr="Рисунок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4532348" y="4143380"/>
            <a:ext cx="4611652" cy="27146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071538" y="5715016"/>
            <a:ext cx="3286148" cy="114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Николай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вручает М.Сперанскому орден Андрея Первозванного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643174" y="1714488"/>
            <a:ext cx="4071966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5715008" y="1785926"/>
            <a:ext cx="1000132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StAndrew_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714752"/>
            <a:ext cx="985857" cy="1246252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9" grpId="0"/>
      <p:bldP spid="103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286544" cy="16430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Борьба </a:t>
            </a:r>
            <a:r>
              <a:rPr lang="ru-RU" sz="3600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с революционными настроениями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524px-Alexander_von_Benckendor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0424" y="285728"/>
            <a:ext cx="2437675" cy="2786082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388" y="3214686"/>
            <a:ext cx="242889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А.Х.Бенкендорф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1785926"/>
            <a:ext cx="3786214" cy="114300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Создание Третьего отделения Е.И.В. канцелярии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3000372"/>
            <a:ext cx="3786214" cy="114300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Корпус жандармов – орган политического сыска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4286256"/>
            <a:ext cx="3786214" cy="64294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Цензурный устав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5000636"/>
            <a:ext cx="3786214" cy="157161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Запрет принимать в гимназии и университеты крепостных крестьян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6215074" y="5715016"/>
            <a:ext cx="2714612" cy="642942"/>
          </a:xfrm>
          <a:prstGeom prst="hexagon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Стр.68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472" y="1857364"/>
            <a:ext cx="2000264" cy="1000132"/>
          </a:xfrm>
          <a:prstGeom prst="diamond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1826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Ромб 16"/>
          <p:cNvSpPr/>
          <p:nvPr/>
        </p:nvSpPr>
        <p:spPr>
          <a:xfrm>
            <a:off x="571472" y="3000372"/>
            <a:ext cx="2000264" cy="1000132"/>
          </a:xfrm>
          <a:prstGeom prst="diamond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1826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Ромб 17"/>
          <p:cNvSpPr/>
          <p:nvPr/>
        </p:nvSpPr>
        <p:spPr>
          <a:xfrm>
            <a:off x="571472" y="4071942"/>
            <a:ext cx="2000264" cy="1000132"/>
          </a:xfrm>
          <a:prstGeom prst="diamond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1826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571472" y="5214950"/>
            <a:ext cx="2000264" cy="1000132"/>
          </a:xfrm>
          <a:prstGeom prst="diamond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1827г.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6429388" y="3786190"/>
            <a:ext cx="2428860" cy="785818"/>
          </a:xfrm>
          <a:prstGeom prst="hexagon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Док. на стр.69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5679289" y="3036091"/>
            <a:ext cx="1143008" cy="5000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86446" y="3857628"/>
            <a:ext cx="642942" cy="14287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857884" y="4357694"/>
            <a:ext cx="642942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0108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2357430"/>
            <a:ext cx="278608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Самодержа-вие</a:t>
            </a:r>
            <a:endParaRPr lang="ru-RU" sz="28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214554"/>
            <a:ext cx="278608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u="sng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Православие</a:t>
            </a:r>
            <a:endParaRPr lang="ru-RU" sz="2800" i="1" u="sng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214554"/>
            <a:ext cx="278608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Народность</a:t>
            </a:r>
            <a:endParaRPr lang="ru-RU" sz="2800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14290"/>
            <a:ext cx="1571636" cy="192930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6500826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Реформа государственных крестьян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786050" y="1571612"/>
          <a:ext cx="6186503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440px-Kisele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88913"/>
            <a:ext cx="2218252" cy="3025773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720" y="3214686"/>
            <a:ext cx="2286016" cy="10001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Павел Дмитриевич Киселёв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85720" y="5715016"/>
            <a:ext cx="2857520" cy="71438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Стр.66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45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Реформа государственных</a:t>
            </a:r>
            <a:b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крестьян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643998" cy="44291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введение крестьянского самоуправления;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наделение малоземельных крестьян землёй;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упорядочение налогообложения;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строительство дорог, увеличение числа</a:t>
            </a:r>
          </a:p>
          <a:p>
            <a:pPr>
              <a:buNone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школ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медицинских пунктов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создана «общественная запашка» на случай неурожаев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 недостатке земли крестьян переселяли на свободные земли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071538" y="1071546"/>
            <a:ext cx="1871663" cy="100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1837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6286512" y="1071546"/>
            <a:ext cx="1871663" cy="100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1841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5429288" cy="12858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решался вопрос с крепостным правом?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357298"/>
            <a:ext cx="5357850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Указ об «обязанных крестьянах»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572132" y="285728"/>
            <a:ext cx="3143272" cy="714380"/>
          </a:xfrm>
          <a:prstGeom prst="hexagon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Стр.66-67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357158" y="1214422"/>
            <a:ext cx="2571768" cy="1000132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1842 г.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571744"/>
            <a:ext cx="4286280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Право помещиков добровольно прекращать личную зависимость крестьян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571744"/>
            <a:ext cx="4214842" cy="1857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Предоставление крестьянам земельных наделов в наследственное владение в обмен на сохранение повинностей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143512"/>
            <a:ext cx="4357686" cy="15001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Крепостные получили право выкупа на свободу, если имение помещика выставлено на продажу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714348" y="4214818"/>
            <a:ext cx="2571768" cy="1000132"/>
          </a:xfrm>
          <a:prstGeom prst="diamond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1847 г.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143240" y="1928802"/>
            <a:ext cx="571504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58016" y="1928802"/>
            <a:ext cx="642942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929322" y="4572008"/>
            <a:ext cx="3214678" cy="200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Крепостные могли покупать незаселённые земли</a:t>
            </a:r>
            <a:endParaRPr lang="ru-RU" sz="2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4429124" y="5857868"/>
            <a:ext cx="2571768" cy="1000132"/>
          </a:xfrm>
          <a:prstGeom prst="diamond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1848г.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501122" cy="21431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Как Николай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относился к крепостному праву?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Почему он не освободил крестьян? 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6072230" cy="40719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«Крепостное право в нынешнем его у нас положении есть зло для всех ощутительное и очевидное; но прикасаться к нему теперь было бы злом, конечно еще более губительным»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143380"/>
            <a:ext cx="342902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Николай  </a:t>
            </a:r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7654" name="Picture 6" descr="Николай 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00042"/>
            <a:ext cx="2540000" cy="3302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286512" cy="16430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Православие -  «первенствующая и главенствующая» вера в России, основа императорской власти. </a:t>
            </a:r>
            <a:r>
              <a:rPr lang="en-US" sz="3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3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6000792" cy="4429156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Синод –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 управления церковью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Глава Синода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обер-прокурор -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назначался на должность императором.</a:t>
            </a:r>
          </a:p>
          <a:p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Епархия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церковная область. Местное церковное управление осуществляли –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епископы, архиепископы, митрополиты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Большим уважением пользовались старцы. Одним из которых был монах </a:t>
            </a:r>
            <a:r>
              <a:rPr lang="ru-RU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Саровского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монастыря Серафим (1760-1833). </a:t>
            </a:r>
          </a:p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Продолжалась борьба со старообрядчеством</a:t>
            </a:r>
          </a:p>
          <a:p>
            <a:endParaRPr lang="ru-RU" dirty="0"/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286512" y="1643050"/>
            <a:ext cx="2592388" cy="4165601"/>
            <a:chOff x="4014" y="1434"/>
            <a:chExt cx="1633" cy="2624"/>
          </a:xfrm>
        </p:grpSpPr>
        <p:pic>
          <p:nvPicPr>
            <p:cNvPr id="28675" name="Picture 3" descr="200px-Seraphim_of_Sarov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9" y="1434"/>
              <a:ext cx="1560" cy="222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4014" y="3612"/>
              <a:ext cx="163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Преподобный Серафим 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Саровский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7" name="Шестиугольник 6"/>
          <p:cNvSpPr/>
          <p:nvPr/>
        </p:nvSpPr>
        <p:spPr>
          <a:xfrm>
            <a:off x="6143636" y="5929330"/>
            <a:ext cx="2786082" cy="714380"/>
          </a:xfrm>
          <a:prstGeom prst="hexagon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стр.67-68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42852"/>
            <a:ext cx="335755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Церковь и государство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Какой характер носила внутренняя политика Николая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I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: либеральный или консервативный?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§ 10 (вопросы и задания на стр.68-69)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Работа с документами на стр.69-70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500042"/>
            <a:ext cx="4429156" cy="1143008"/>
          </a:xfrm>
          <a:prstGeom prst="downArrowCallou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Задание на дом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2" descr="C:\Documents and Settings\Admin\Рабочий стол\картинки\школьная школьная тема\15270390007935e610d3f0b7121ef54dbfa6316b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929066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15328" cy="54292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Начало 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правления Николая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I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Укрепление самодержавной власти</a:t>
            </a:r>
            <a:endParaRPr lang="ru-RU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3. 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Кодификация законов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4. Борьба с революционными настроениями. </a:t>
            </a:r>
            <a:endParaRPr lang="ru-RU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5. 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Попытка решения крестьянского вопроса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6. Государство и церковь</a:t>
            </a:r>
            <a:endParaRPr lang="ru-RU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929198"/>
            <a:ext cx="18129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57430"/>
            <a:ext cx="8229600" cy="42148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1) ослабление централизации управления страной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введение свободы слова и печати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3) опора власти на представителей третьего сословия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4) расширение функций Собственной его императорского величества канцелярии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476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ПОВТОРИМ!</a:t>
            </a:r>
            <a:endParaRPr lang="ru-RU" sz="54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было основной чертой правления Николая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00034" y="4929198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1) усиление контроля за духовной жизнью общества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постепенная ликвидация сословных пережитков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3) уменьшение чиновничьего аппарата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4) усиление крепостничества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Что было основной чертой правления Николая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571472" y="2000240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256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Справиться с революционным влиянием Запада правительство Николая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намеревалось с помощью:</a:t>
            </a:r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285992"/>
            <a:ext cx="7829576" cy="405448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1) нового законодательства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закрытия всех университетов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3) нового цензурного устава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4) реформирования абсолютизма в конституционную монархию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00034" y="3500438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7256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чему привели меры Николая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I</a:t>
            </a: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области просвещения и печати?  </a:t>
            </a:r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822960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1) к увеличению числа газет и журналов в России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к усилению влияния идей западноевропейских мыслителей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3) к ограничению возможности получить образование крепостным крестьянам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4) к окончательному уничтожению освободительных идей в России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57158" y="3929066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Николай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I</a:t>
            </a: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заявлял: «Россией правят столоначальники». Это свидетельствовало о том, что в период его правления:  </a:t>
            </a:r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1) усилилось влияние чиновников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улучшилось питание широких слоёв населения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3) возросла роль прогрессивных государственных деятелей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4) возросли доходы государственной казны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57158" y="2285992"/>
            <a:ext cx="428628" cy="428628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Задание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найти ошибку в документе.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9293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указа об учреждении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III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-го Отделения Собственной Его Императорского Величества канцелярии (3 июля 1826 г.). В круг обязанностей нового учреждения входили: «1) Все распоряжения по всем вообще случаям высшей полиции; 2) сведения о числе существующих в государстве разных сект…; 3) известия об открытиях по фальшивым ассигнациям, монетам…; 4) сведения подробные о всех людях, под надзором полиции состоящих…; 5) учреждение приютов, домов инвалидов и других богоугодных заведений…; 6) высылка и размещение людей подозрительных и вредных; 7) заведование…всеми местами заключения…; 8) все постановления и распоряжения об иностранцах, в России проживающих…; 9) статистические сведения, до полиции относящиеся; 10) надзор за гимназиями и университетами.</a:t>
            </a:r>
          </a:p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57158" y="785794"/>
            <a:ext cx="8424862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пункты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компетенцию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-го Отделения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входили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55ad61019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708275"/>
            <a:ext cx="3582987" cy="3933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357298"/>
            <a:ext cx="75440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Всем спасибо</a:t>
            </a:r>
          </a:p>
          <a:p>
            <a:pPr algn="ctr"/>
            <a:r>
              <a:rPr lang="ru-RU" sz="5400" b="1" dirty="0" smtClean="0">
                <a:ln w="50800"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работу на уроке!</a:t>
            </a:r>
            <a:endParaRPr lang="ru-RU" sz="5400" b="1" cap="none" spc="0" dirty="0">
              <a:ln w="50800">
                <a:solidFill>
                  <a:srgbClr val="0000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Задание на урок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Какой характер носила внутренняя политика Николая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I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: либеральный или консервативный?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290"/>
            <a:ext cx="5786478" cy="642942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Третий сын Павла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Получил хорошее домашнее образование, но особого усердия к учёбе не проявлял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Хорошо рисовал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Искренне верил в Бога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Выл великолепным психологом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признавал гуманитарных наук, зато прекрасно разбирался в военном искусстве, увлекался фортификацией, был знаком с инженерным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делом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Прекрасно разбирался в театре и живописи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Вернул из ссылки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Пушкина, стал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его личным цензором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Лично допрашивал арестованных декабристов, «расколол» почти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всех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642918"/>
            <a:ext cx="2684243" cy="3786214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4429132"/>
            <a:ext cx="300036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Николай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1896-1825-1855 гг.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142844" y="5786454"/>
            <a:ext cx="3071834" cy="642942"/>
          </a:xfrm>
          <a:prstGeom prst="hexagon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Стр.63-64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614998" cy="13684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Правление  Николая 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(1825-1855)</a:t>
            </a: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857916" cy="2428892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«АПОГЕЙ САМОДЕРЖАВИЯ» – наиболее полное проявление абсолютизма, неограниченной власти монарха во всех сферах общественной и политической жизни.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3" descr="Рисунок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429388" y="357166"/>
            <a:ext cx="2281237" cy="29527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28728" y="3564791"/>
            <a:ext cx="771527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 строгая централизация государственного строя;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 полное единоначалие на всех уровнях управления,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 безоговорочное подчинение низших высшим.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perator-nikola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130" y="214291"/>
            <a:ext cx="2303156" cy="30718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500826" cy="35004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Несмотря на разгром выступления декабристов, Николай I оказался под сильным впечатлением от этого события. Опасаясь повторения таких выступлений, он, с одной стороны, усилил меры противодействия по отношению к возможным заговорам, а с другой — предпринял шаги по осторожному продолжению реформ, которые помогли бы снять напряжённость в обществе.</a:t>
            </a:r>
          </a:p>
          <a:p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714752"/>
            <a:ext cx="6143668" cy="64294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Противоречивость в политике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72008"/>
            <a:ext cx="4143404" cy="135732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Постоянная борьба с революционным движением, гонения на всё передовое и прогрессивное</a:t>
            </a:r>
            <a:endParaRPr lang="ru-RU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500570"/>
            <a:ext cx="4143404" cy="214311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Попытка проведения мероприятий, которые искоренили бы недостатки существующей системы и решили наиболее острые проблемы</a:t>
            </a:r>
            <a:endParaRPr lang="ru-RU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911037">
            <a:off x="833741" y="3784393"/>
            <a:ext cx="642942" cy="834014"/>
          </a:xfrm>
          <a:prstGeom prst="curved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20490481">
            <a:off x="7620309" y="3723145"/>
            <a:ext cx="642942" cy="857256"/>
          </a:xfrm>
          <a:prstGeom prst="curvedLef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_01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Укрепление самодержавной власти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1214422"/>
            <a:ext cx="6072230" cy="10001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Собственная Его Императорского    Величества канцелярия.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</a:rPr>
              <a:t> 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928926" y="2500306"/>
            <a:ext cx="6000792" cy="5778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готовило бумаги для докладов царю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928926" y="3143249"/>
            <a:ext cx="6000792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для кодификации законов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928926" y="3786191"/>
            <a:ext cx="6000792" cy="5000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орган политического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сыска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928926" y="4357694"/>
            <a:ext cx="6000792" cy="5715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рук. учебными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заведениями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928926" y="5000637"/>
            <a:ext cx="6000792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для проведения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реформы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гос.крестьян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928926" y="5715016"/>
            <a:ext cx="6000792" cy="571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для управления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Закавказьем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2071670" y="2428868"/>
            <a:ext cx="785818" cy="642942"/>
          </a:xfrm>
          <a:prstGeom prst="diamond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2071670" y="3071810"/>
            <a:ext cx="785818" cy="642942"/>
          </a:xfrm>
          <a:prstGeom prst="diamond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2071670" y="3714752"/>
            <a:ext cx="785818" cy="642942"/>
          </a:xfrm>
          <a:prstGeom prst="diamond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2143108" y="4357694"/>
            <a:ext cx="785818" cy="642942"/>
          </a:xfrm>
          <a:prstGeom prst="diamond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2143108" y="5000636"/>
            <a:ext cx="785818" cy="642942"/>
          </a:xfrm>
          <a:prstGeom prst="diamond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2143108" y="5643578"/>
            <a:ext cx="785818" cy="642942"/>
          </a:xfrm>
          <a:prstGeom prst="diamond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-1357354" y="4214818"/>
            <a:ext cx="400052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2910" y="2786058"/>
            <a:ext cx="142876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2910" y="3429000"/>
            <a:ext cx="142876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2910" y="4000504"/>
            <a:ext cx="142876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2910" y="4714884"/>
            <a:ext cx="142876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2910" y="5357826"/>
            <a:ext cx="142876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2910" y="6000768"/>
            <a:ext cx="142876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 animBg="1"/>
      <p:bldP spid="20487" grpId="0" animBg="1"/>
      <p:bldP spid="204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857628"/>
            <a:ext cx="8215370" cy="2668575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 декабре 1826 года создан секретный комитет под руководством реформатора Кочубея, которому было поручено составить проект государственной реформы. Сделать это </a:t>
            </a:r>
            <a:r>
              <a:rPr lang="ru-RU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комитету </a:t>
            </a:r>
            <a:r>
              <a:rPr lang="ru-RU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не </a:t>
            </a:r>
            <a:r>
              <a:rPr lang="ru-RU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удалось.</a:t>
            </a:r>
            <a:endParaRPr lang="ru-RU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142976" y="428604"/>
            <a:ext cx="2024063" cy="2902665"/>
            <a:chOff x="4195" y="391"/>
            <a:chExt cx="1275" cy="173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5124" name="Picture 4" descr="kochubey_v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5" y="391"/>
              <a:ext cx="1275" cy="1543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  <a:softEdge rad="112500"/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4377" y="1888"/>
              <a:ext cx="1037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В.П. Кочубей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5126" name="Picture 6" descr="прика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04"/>
            <a:ext cx="4500594" cy="31135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1038</Words>
  <Application>Microsoft Office PowerPoint</Application>
  <PresentationFormat>Экран (4:3)</PresentationFormat>
  <Paragraphs>155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Algerian</vt:lpstr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ПЛАН</vt:lpstr>
      <vt:lpstr>Задание на урок</vt:lpstr>
      <vt:lpstr>Презентация PowerPoint</vt:lpstr>
      <vt:lpstr>Правление  Николая I (1825-1855) </vt:lpstr>
      <vt:lpstr>Презентация PowerPoint</vt:lpstr>
      <vt:lpstr>Презентация PowerPoint</vt:lpstr>
      <vt:lpstr>Укрепление самодержавной власти </vt:lpstr>
      <vt:lpstr>Презентация PowerPoint</vt:lpstr>
      <vt:lpstr> КОДИФИКАЦИЯ - форма систематизации законодательства, результат которой — составление нового сводного акта. </vt:lpstr>
      <vt:lpstr> Борьба с революционными настроениями </vt:lpstr>
      <vt:lpstr>Презентация PowerPoint</vt:lpstr>
      <vt:lpstr> Реформа государственных крестьян </vt:lpstr>
      <vt:lpstr> Реформа государственных крестьян </vt:lpstr>
      <vt:lpstr>Как решался вопрос с крепостным правом?</vt:lpstr>
      <vt:lpstr>- Как Николай I относился к крепостному праву? - Почему он не освободил крестьян?  </vt:lpstr>
      <vt:lpstr> Православие -  «первенствующая и главенствующая» вера в России, основа императорской власти.  </vt:lpstr>
      <vt:lpstr>Презентация PowerPoint</vt:lpstr>
      <vt:lpstr>Презентация PowerPoint</vt:lpstr>
      <vt:lpstr>Что было основной чертой правления Николая I?</vt:lpstr>
      <vt:lpstr>Презентация PowerPoint</vt:lpstr>
      <vt:lpstr>Справиться с революционным влиянием Запада правительство Николая I намеревалось с помощью:</vt:lpstr>
      <vt:lpstr>К чему привели меры Николая I в области просвещения и печати?  </vt:lpstr>
      <vt:lpstr>Николай I заявлял: «Россией правят столоначальники». Это свидетельствовало о том, что в период его правления:  </vt:lpstr>
      <vt:lpstr>Задание: найти ошибку в документе.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2016-08-18T13:01:29Z</dcterms:created>
  <dcterms:modified xsi:type="dcterms:W3CDTF">2020-04-17T16:51:36Z</dcterms:modified>
</cp:coreProperties>
</file>