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  <p:sldId id="260" r:id="rId4"/>
    <p:sldId id="261" r:id="rId5"/>
    <p:sldId id="264" r:id="rId6"/>
    <p:sldId id="274" r:id="rId7"/>
    <p:sldId id="267" r:id="rId8"/>
    <p:sldId id="263" r:id="rId9"/>
    <p:sldId id="269" r:id="rId10"/>
    <p:sldId id="268" r:id="rId11"/>
    <p:sldId id="276" r:id="rId12"/>
    <p:sldId id="266" r:id="rId13"/>
    <p:sldId id="265" r:id="rId14"/>
    <p:sldId id="262" r:id="rId15"/>
    <p:sldId id="270" r:id="rId16"/>
    <p:sldId id="271" r:id="rId17"/>
    <p:sldId id="273" r:id="rId18"/>
    <p:sldId id="277" r:id="rId19"/>
    <p:sldId id="272" r:id="rId20"/>
    <p:sldId id="278" r:id="rId21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5BE67-4B20-442C-9783-A6DF7ED65D9D}" type="datetimeFigureOut">
              <a:rPr lang="uk-UA"/>
              <a:pPr>
                <a:defRPr/>
              </a:pPr>
              <a:t>11.05.2020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37678-A228-4244-B2F5-98852CA0DDD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E2C40-E679-473D-9D4C-F8162503B2EC}" type="datetimeFigureOut">
              <a:rPr lang="uk-UA"/>
              <a:pPr>
                <a:defRPr/>
              </a:pPr>
              <a:t>11.05.2020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9B3F8-46DC-4CD8-B471-24FE6AE30AE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B84C6-9532-4947-A0F3-7C8750A376E9}" type="datetimeFigureOut">
              <a:rPr lang="uk-UA"/>
              <a:pPr>
                <a:defRPr/>
              </a:pPr>
              <a:t>11.05.2020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FF361-7208-4698-B570-9B37D6DFF87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6982B-C2F2-428B-8A0A-4A08A3377AE7}" type="datetimeFigureOut">
              <a:rPr lang="uk-UA"/>
              <a:pPr>
                <a:defRPr/>
              </a:pPr>
              <a:t>11.05.2020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18E17-5ADA-4519-AFB5-0A3F5BB3B6F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4793D-C1C1-4920-AECF-A138B164A044}" type="datetimeFigureOut">
              <a:rPr lang="uk-UA"/>
              <a:pPr>
                <a:defRPr/>
              </a:pPr>
              <a:t>11.05.2020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286A8-9172-4A10-96FF-CFCC0FECBEF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72126-0FDC-49D2-99A7-5B25547777DF}" type="datetimeFigureOut">
              <a:rPr lang="uk-UA"/>
              <a:pPr>
                <a:defRPr/>
              </a:pPr>
              <a:t>11.05.2020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2B811-8E93-4102-B463-41CEE876B16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FEF21-1FAD-4469-BAD6-0E13B3CFA4EE}" type="datetimeFigureOut">
              <a:rPr lang="uk-UA"/>
              <a:pPr>
                <a:defRPr/>
              </a:pPr>
              <a:t>11.05.2020</a:t>
            </a:fld>
            <a:endParaRPr lang="uk-UA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FED2A-1CD0-4A58-8703-6C081892D0B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B13FB-1CCD-4851-82E7-561D5BFC6DC4}" type="datetimeFigureOut">
              <a:rPr lang="uk-UA"/>
              <a:pPr>
                <a:defRPr/>
              </a:pPr>
              <a:t>11.05.2020</a:t>
            </a:fld>
            <a:endParaRPr lang="uk-UA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738A2-B685-41BB-B34F-AC0F6FD25F1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9E0F1-8174-4646-8D44-78E58F391B7D}" type="datetimeFigureOut">
              <a:rPr lang="uk-UA"/>
              <a:pPr>
                <a:defRPr/>
              </a:pPr>
              <a:t>11.05.2020</a:t>
            </a:fld>
            <a:endParaRPr lang="uk-UA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9ED2A-6EE1-43F3-9914-2E685628C62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561A3-589A-400B-8C5D-41D5FEE5A542}" type="datetimeFigureOut">
              <a:rPr lang="uk-UA"/>
              <a:pPr>
                <a:defRPr/>
              </a:pPr>
              <a:t>11.05.2020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4EA35-7278-45B1-B118-06416F8EC5F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208CD-4405-498C-9CCF-393E17261258}" type="datetimeFigureOut">
              <a:rPr lang="uk-UA"/>
              <a:pPr>
                <a:defRPr/>
              </a:pPr>
              <a:t>11.05.2020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1B2F5-30D9-4381-9A9E-060C111BA94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6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4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uk-UA" smtClean="0"/>
          </a:p>
        </p:txBody>
      </p:sp>
      <p:sp>
        <p:nvSpPr>
          <p:cNvPr id="13316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20D6BF-B4ED-4801-819E-5F6D0CEE1F2C}" type="datetimeFigureOut">
              <a:rPr lang="uk-UA"/>
              <a:pPr>
                <a:defRPr/>
              </a:pPr>
              <a:t>11.05.2020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42C311-268A-4A1B-8D1C-3C54A4AF8DE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862"/>
          </a:xfrm>
        </p:spPr>
        <p:txBody>
          <a:bodyPr/>
          <a:lstStyle/>
          <a:p>
            <a:r>
              <a:rPr lang="ru-RU" smtClean="0">
                <a:latin typeface="Arial" charset="0"/>
              </a:rPr>
              <a:t>Задание 18</a:t>
            </a:r>
            <a:br>
              <a:rPr lang="ru-RU" smtClean="0">
                <a:latin typeface="Arial" charset="0"/>
              </a:rPr>
            </a:br>
            <a:r>
              <a:rPr lang="ru-RU" sz="2400" smtClean="0">
                <a:latin typeface="Arial" charset="0"/>
              </a:rPr>
              <a:t>Знаки препинания при выделении вводных слов и обращений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</a:t>
            </a:r>
            <a:r>
              <a:rPr lang="ru-RU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Вводные слова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это слова или словосочетания, при помощи которых говорящий выражает своё отношение к высказываемой мысли.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11525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4"/>
                </a:solidFill>
              </a:rPr>
              <a:t>Сложные случаи пунктуации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5038"/>
            <a:ext cx="8229600" cy="3921125"/>
          </a:xfrm>
        </p:spPr>
        <p:txBody>
          <a:bodyPr rtlCol="0">
            <a:normAutofit fontScale="85000" lnSpcReduction="20000"/>
          </a:bodyPr>
          <a:lstStyle/>
          <a:p>
            <a:pPr algn="just" fontAlgn="auto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    Если вводное слово стоит в начале или в конце обособленного оборота, то никаким знаком от оборота оно не отделяется: </a:t>
            </a:r>
            <a:r>
              <a:rPr lang="ru-RU" b="1" i="1" dirty="0" smtClean="0">
                <a:latin typeface="Times New Roman"/>
                <a:ea typeface="Calibri"/>
                <a:cs typeface="Times New Roman"/>
              </a:rPr>
              <a:t>Посреди поляны росло большое дерево, судя по всему вяз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. </a:t>
            </a:r>
          </a:p>
          <a:p>
            <a:pPr algn="just" fontAlgn="auto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latin typeface="Times New Roman"/>
                <a:ea typeface="Calibri"/>
                <a:cs typeface="Times New Roman"/>
              </a:rPr>
              <a:t>    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Если же вводное слово стоит в середине обособленного оборота, то оно выделяется запятыми на общем основании: </a:t>
            </a:r>
            <a:r>
              <a:rPr lang="ru-RU" b="1" i="1" dirty="0" smtClean="0">
                <a:latin typeface="Times New Roman"/>
                <a:ea typeface="Calibri"/>
                <a:cs typeface="Times New Roman"/>
              </a:rPr>
              <a:t>Ребёнок, испугавшийся, по-видимому, лошади, подбежал к матери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.</a:t>
            </a:r>
            <a:endParaRPr lang="ru-RU" sz="2800" b="1" dirty="0" smtClean="0">
              <a:ea typeface="Calibri"/>
              <a:cs typeface="Times New Roman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4"/>
                </a:solidFill>
              </a:rPr>
              <a:t/>
            </a:r>
            <a:br>
              <a:rPr lang="ru-RU" b="1" dirty="0" smtClean="0">
                <a:solidFill>
                  <a:schemeClr val="accent4"/>
                </a:solidFill>
              </a:rPr>
            </a:br>
            <a:r>
              <a:rPr lang="ru-RU" b="1" dirty="0" smtClean="0">
                <a:solidFill>
                  <a:schemeClr val="accent4"/>
                </a:solidFill>
              </a:rPr>
              <a:t>Различайте омонимичные формы</a:t>
            </a:r>
            <a:endParaRPr lang="ru-RU" dirty="0"/>
          </a:p>
        </p:txBody>
      </p:sp>
      <p:sp>
        <p:nvSpPr>
          <p:cNvPr id="36866" name="Содержимое 3"/>
          <p:cNvSpPr>
            <a:spLocks noGrp="1"/>
          </p:cNvSpPr>
          <p:nvPr>
            <p:ph sz="half" idx="1"/>
          </p:nvPr>
        </p:nvSpPr>
        <p:spPr>
          <a:ln w="38100">
            <a:solidFill>
              <a:srgbClr val="00B050"/>
            </a:solidFill>
          </a:ln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smtClean="0"/>
              <a:t>Вводные слова можно изъять из предложения или заменить их другими синонимичными вводными словами</a:t>
            </a:r>
          </a:p>
        </p:txBody>
      </p:sp>
      <p:sp>
        <p:nvSpPr>
          <p:cNvPr id="36867" name="Содержимое 4"/>
          <p:cNvSpPr>
            <a:spLocks noGrp="1"/>
          </p:cNvSpPr>
          <p:nvPr>
            <p:ph sz="half" idx="2"/>
          </p:nvPr>
        </p:nvSpPr>
        <p:spPr>
          <a:ln w="38100">
            <a:solidFill>
              <a:srgbClr val="00B050"/>
            </a:solidFill>
          </a:ln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smtClean="0"/>
              <a:t>Члены предложения изъять или заменить без изменения смысла предложения нельзя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0806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4"/>
                </a:solidFill>
              </a:rPr>
              <a:t>Различайте омонимичные формы</a:t>
            </a:r>
            <a:endParaRPr lang="ru-RU" b="1" dirty="0">
              <a:solidFill>
                <a:schemeClr val="accent4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388" y="1844675"/>
          <a:ext cx="8785225" cy="4537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0893"/>
                <a:gridCol w="4324083"/>
              </a:tblGrid>
              <a:tr h="7593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Является вводным словом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Не является вводным словом </a:t>
                      </a:r>
                      <a:endParaRPr lang="ru-RU" sz="20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8873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latin typeface="Times New Roman"/>
                          <a:ea typeface="Calibri"/>
                          <a:cs typeface="Times New Roman"/>
                        </a:rPr>
                        <a:t>кажется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071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Кажется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, весна в этом году будет ранняя.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кажется = вероятно, наверное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Зимой в морозный день солнце 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кажется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особенно ярким.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873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latin typeface="Times New Roman"/>
                          <a:ea typeface="Calibri"/>
                          <a:cs typeface="Times New Roman"/>
                        </a:rPr>
                        <a:t>наконец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925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Зимой у детей есть множество развлечений: лыжи, коньки, санки и, 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наконец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, игра в снежки.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наконец = и ещё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Вечером мы 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наконец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добрались до опушки леса.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наконец = в конце концов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100806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4"/>
                </a:solidFill>
              </a:rPr>
              <a:t>Различайте омонимичные формы</a:t>
            </a:r>
            <a:endParaRPr lang="ru-RU" b="1" dirty="0">
              <a:solidFill>
                <a:schemeClr val="accent4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16113"/>
          <a:ext cx="8229600" cy="4402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158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Является вводным словом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Не является вводным словом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41589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latin typeface="Times New Roman"/>
                          <a:ea typeface="Calibri"/>
                          <a:cs typeface="Times New Roman"/>
                        </a:rPr>
                        <a:t>однако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724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Сотри, 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однако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, Вера, будь осторожна (И.С.Тургенев).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Стоит в середине или в конце предложения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Мы не надеялись никогда более встретиться, 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однако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встретились (М.Ю.Лермонтов).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однако = но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589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latin typeface="Times New Roman"/>
                          <a:ea typeface="Calibri"/>
                          <a:cs typeface="Times New Roman"/>
                        </a:rPr>
                        <a:t>значит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724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Если зима морозная и снежная, 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значит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, лето будет тёплым и урожайным.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значит = следовательно, стало быть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Бороться – 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значит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победить.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значит = означает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12239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4"/>
                </a:solidFill>
              </a:rPr>
              <a:t>Никогда не являются вводными</a:t>
            </a:r>
            <a:endParaRPr lang="ru-RU" b="1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675"/>
            <a:ext cx="8229600" cy="4608513"/>
          </a:xfrm>
          <a:ln w="5715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3000" smtClean="0">
                <a:latin typeface="Times New Roman" pitchFamily="18" charset="0"/>
              </a:rPr>
              <a:t>    Авось, будто, буквально, большей частью, вдруг, ведь, вдобавок, вот, вроде бы, вряд ли, всё равно, в довершение,  в конечном счёте, всё-таки, даже, именно, иногда, исключительно, как бы, как будто, к тому же, лишь, между тем, наверняка, на редкость, небось, непременно, определённо, отчасти, поистине, по-прежнему, по крайней мере, поэтому, просто, пусть, решительно, словно, только, тем не менее, якобы.</a:t>
            </a:r>
            <a:endParaRPr lang="ru-RU" sz="30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94138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4"/>
                </a:solidFill>
              </a:rPr>
              <a:t>Обращение </a:t>
            </a:r>
            <a:endParaRPr lang="ru-RU" b="1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700" b="1" smtClean="0">
                <a:latin typeface="Times New Roman" pitchFamily="18" charset="0"/>
              </a:rPr>
              <a:t>   </a:t>
            </a:r>
            <a:r>
              <a:rPr lang="ru-RU" sz="2700" b="1" smtClean="0">
                <a:solidFill>
                  <a:srgbClr val="8064A2"/>
                </a:solidFill>
                <a:latin typeface="Times New Roman" pitchFamily="18" charset="0"/>
              </a:rPr>
              <a:t>Обращение</a:t>
            </a:r>
            <a:r>
              <a:rPr lang="ru-RU" sz="2700" smtClean="0">
                <a:latin typeface="Times New Roman" pitchFamily="18" charset="0"/>
              </a:rPr>
              <a:t> – это слово или сочетание слов, называющее адресата речи, то есть того, к кому обращена речь. Обращения употребляются с целью привлечь внимание лица (лиц) к высказыванию или для уточнения адресата высказывания: </a:t>
            </a:r>
            <a:r>
              <a:rPr lang="ru-RU" sz="2700" b="1" i="1" smtClean="0">
                <a:latin typeface="Times New Roman" pitchFamily="18" charset="0"/>
              </a:rPr>
              <a:t>О чём ты думаешь, Павел?</a:t>
            </a:r>
            <a:r>
              <a:rPr lang="ru-RU" sz="2700" b="1" smtClean="0">
                <a:latin typeface="Times New Roman" pitchFamily="18" charset="0"/>
              </a:rPr>
              <a:t> </a:t>
            </a:r>
            <a:r>
              <a:rPr lang="ru-RU" sz="2700" smtClean="0">
                <a:latin typeface="Times New Roman" pitchFamily="18" charset="0"/>
              </a:rPr>
              <a:t>(Н.Островский).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700" smtClean="0">
                <a:latin typeface="Times New Roman" pitchFamily="18" charset="0"/>
              </a:rPr>
              <a:t>     В качестве обращений употребляются имена, отчества и фамилии людей, названия лиц по степени родства, названия (клички) животных, предметов или явлений неживой природы, географические названия и т.д.</a:t>
            </a:r>
            <a:endParaRPr lang="ru-RU" sz="27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algn="just" fontAlgn="auto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Обращения выражаются существительными или субстантивированными словами в форме именительного падежа: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Ты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помнишь, </a:t>
            </a:r>
            <a:r>
              <a:rPr lang="ru-RU" b="1" i="1" dirty="0" smtClean="0">
                <a:latin typeface="Times New Roman"/>
                <a:ea typeface="Calibri"/>
                <a:cs typeface="Times New Roman"/>
              </a:rPr>
              <a:t>Алёша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, дороги Смоленщины?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 (К. Симонов);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Отпусти меня, </a:t>
            </a:r>
            <a:r>
              <a:rPr lang="ru-RU" b="1" i="1" dirty="0" smtClean="0">
                <a:latin typeface="Times New Roman"/>
                <a:ea typeface="Calibri"/>
                <a:cs typeface="Times New Roman"/>
              </a:rPr>
              <a:t>родная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, на простор широкий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 (Н.А.Некрасов).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  </a:t>
            </a:r>
            <a:endParaRPr lang="ru-RU" sz="2800" dirty="0" smtClean="0">
              <a:ea typeface="Calibri"/>
              <a:cs typeface="Times New Roman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/>
                <a:ea typeface="Calibri"/>
              </a:rPr>
              <a:t>Личные местоимения ТЫ и Вы не являются обращениями (они выполняют роль подлежащего в предложении).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713" y="620713"/>
            <a:ext cx="6923087" cy="9366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4"/>
                </a:solidFill>
              </a:rPr>
              <a:t/>
            </a:r>
            <a:br>
              <a:rPr lang="ru-RU" b="1" dirty="0" smtClean="0">
                <a:solidFill>
                  <a:schemeClr val="accent4"/>
                </a:solidFill>
              </a:rPr>
            </a:br>
            <a:r>
              <a:rPr lang="ru-RU" b="1" dirty="0" smtClean="0">
                <a:solidFill>
                  <a:schemeClr val="accent4"/>
                </a:solidFill>
              </a:rPr>
              <a:t>Пунктуация при обращении</a:t>
            </a:r>
            <a:r>
              <a:rPr lang="ru-RU" dirty="0" smtClean="0">
                <a:solidFill>
                  <a:schemeClr val="accent4"/>
                </a:solidFill>
              </a:rPr>
              <a:t/>
            </a:r>
            <a:br>
              <a:rPr lang="ru-RU" dirty="0" smtClean="0">
                <a:solidFill>
                  <a:schemeClr val="accent4"/>
                </a:solidFill>
              </a:rPr>
            </a:b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775"/>
            <a:ext cx="8435975" cy="4752975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Обращение вместе со всеми относящимися к нему словами выделяется (в середине предложения) или отделяется (в начале или в конце предложения) запятыми: </a:t>
            </a:r>
          </a:p>
          <a:p>
            <a:pPr marL="742950" indent="-742950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[О, …]      </a:t>
            </a:r>
            <a:r>
              <a:rPr lang="ru-RU" sz="3800" b="1" i="1" dirty="0" smtClean="0">
                <a:latin typeface="Times New Roman" pitchFamily="18" charset="0"/>
                <a:cs typeface="Times New Roman" pitchFamily="18" charset="0"/>
              </a:rPr>
              <a:t>Приятель дорогой</a:t>
            </a:r>
            <a:r>
              <a:rPr lang="ru-RU" sz="3800" i="1" dirty="0" smtClean="0">
                <a:latin typeface="Times New Roman" pitchFamily="18" charset="0"/>
                <a:cs typeface="Times New Roman" pitchFamily="18" charset="0"/>
              </a:rPr>
              <a:t>, здорово!     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(И.А. Крылов). </a:t>
            </a:r>
          </a:p>
          <a:p>
            <a:pPr marL="742950" indent="-742950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[…,О, …]     </a:t>
            </a:r>
            <a:r>
              <a:rPr lang="ru-RU" sz="3800" i="1" dirty="0" smtClean="0">
                <a:latin typeface="Times New Roman" pitchFamily="18" charset="0"/>
                <a:cs typeface="Times New Roman" pitchFamily="18" charset="0"/>
              </a:rPr>
              <a:t>Вращайся, </a:t>
            </a:r>
            <a:r>
              <a:rPr lang="ru-RU" sz="3800" b="1" i="1" dirty="0" smtClean="0">
                <a:latin typeface="Times New Roman" pitchFamily="18" charset="0"/>
                <a:cs typeface="Times New Roman" pitchFamily="18" charset="0"/>
              </a:rPr>
              <a:t>гордый шар земной</a:t>
            </a:r>
            <a:r>
              <a:rPr lang="ru-RU" sz="3800" i="1" dirty="0" smtClean="0">
                <a:latin typeface="Times New Roman" pitchFamily="18" charset="0"/>
                <a:cs typeface="Times New Roman" pitchFamily="18" charset="0"/>
              </a:rPr>
              <a:t>, и никогда не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i="1" dirty="0" smtClean="0">
                <a:latin typeface="Times New Roman" pitchFamily="18" charset="0"/>
                <a:cs typeface="Times New Roman" pitchFamily="18" charset="0"/>
              </a:rPr>
              <a:t>прекращайся!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(Е. Евтушенко).</a:t>
            </a:r>
          </a:p>
          <a:p>
            <a:pPr marL="742950" indent="-742950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[…,О]     </a:t>
            </a:r>
            <a:r>
              <a:rPr lang="ru-RU" sz="3800" i="1" dirty="0" smtClean="0">
                <a:latin typeface="Times New Roman" pitchFamily="18" charset="0"/>
                <a:cs typeface="Times New Roman" pitchFamily="18" charset="0"/>
              </a:rPr>
              <a:t>Я жду тебя, </a:t>
            </a:r>
            <a:r>
              <a:rPr lang="ru-RU" sz="3800" b="1" i="1" dirty="0" smtClean="0">
                <a:latin typeface="Times New Roman" pitchFamily="18" charset="0"/>
                <a:cs typeface="Times New Roman" pitchFamily="18" charset="0"/>
              </a:rPr>
              <a:t>мой запоздалый друг</a:t>
            </a:r>
            <a:r>
              <a:rPr lang="ru-RU" sz="3800" i="1" dirty="0" smtClean="0">
                <a:latin typeface="Times New Roman" pitchFamily="18" charset="0"/>
                <a:cs typeface="Times New Roman" pitchFamily="18" charset="0"/>
              </a:rPr>
              <a:t>!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(А.С. Пушкин).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4"/>
                </a:solidFill>
              </a:rPr>
              <a:t/>
            </a:r>
            <a:br>
              <a:rPr lang="ru-RU" b="1" dirty="0" smtClean="0">
                <a:solidFill>
                  <a:schemeClr val="accent4"/>
                </a:solidFill>
              </a:rPr>
            </a:br>
            <a:r>
              <a:rPr lang="ru-RU" b="1" dirty="0" smtClean="0">
                <a:solidFill>
                  <a:schemeClr val="accent4"/>
                </a:solidFill>
              </a:rPr>
              <a:t>Пунктуация при обращении</a:t>
            </a:r>
            <a:endParaRPr lang="ru-RU" dirty="0"/>
          </a:p>
        </p:txBody>
      </p:sp>
      <p:sp>
        <p:nvSpPr>
          <p:cNvPr id="4403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Если обращение стоит в начале предложения и произносится с восклицательной интонацией, то после него ставится восклицательный знак:</a:t>
            </a:r>
          </a:p>
          <a:p>
            <a:pPr>
              <a:buFont typeface="Arial" charset="0"/>
              <a:buNone/>
            </a:pP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  Старик</a:t>
            </a: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! я слышал много раз,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   Что ты меня от смерти спас -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   Зачем? ..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(М.Ю.  Лермонтов)</a:t>
            </a:r>
          </a:p>
          <a:p>
            <a:pPr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250" y="476250"/>
            <a:ext cx="7067550" cy="94138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4"/>
                </a:solidFill>
              </a:rPr>
              <a:t>Пунктуация при обращении</a:t>
            </a:r>
            <a:endParaRPr lang="ru-RU" dirty="0"/>
          </a:p>
        </p:txBody>
      </p:sp>
      <p:sp>
        <p:nvSpPr>
          <p:cNvPr id="45058" name="Содержимое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Частица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, стоящая перед обращением, не отделяется от него никаким знаком: </a:t>
            </a: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Как хорошо ты, о 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море ночное</a:t>
            </a: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!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(Ф.И. Тютчев).</a:t>
            </a: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Если частица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выступает в роли междометия (со значением «ах»), то после него ставится запятая: </a:t>
            </a: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О, 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дети</a:t>
            </a: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, зачем вы так шумите?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10080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4"/>
                </a:solidFill>
              </a:rPr>
              <a:t>Вводные слова именного типа </a:t>
            </a:r>
            <a:endParaRPr lang="ru-RU" b="1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могут быть выражены: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Существительными: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без сомнения, по мнению, по словам, по сообщению, по справедливости, по слухам, правда, словом, к досаде, к изумлению, к стыду, к счастью, по крайней мере, с одной стороны, с точки зрения, на взгляд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т.п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Субстантивированными прилагательными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самое главное, самое большое, самое лучшее, самое худшее, самое меньшее, между прочим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т.п.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Местоимениями с предлогами: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кроме того, сверх всего, напротив того, между нами, при всём этом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т.п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4"/>
                </a:solidFill>
              </a:rPr>
              <a:t/>
            </a:r>
            <a:br>
              <a:rPr lang="ru-RU" b="1" dirty="0" smtClean="0">
                <a:solidFill>
                  <a:schemeClr val="accent4"/>
                </a:solidFill>
              </a:rPr>
            </a:br>
            <a:r>
              <a:rPr lang="ru-RU" b="1" dirty="0" smtClean="0">
                <a:solidFill>
                  <a:schemeClr val="accent4"/>
                </a:solidFill>
              </a:rPr>
              <a:t>Пунктуация при обращении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перед повторяющимся обращением стоит частица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то перед ней ставится запятая, а после неё никакого знака не ставится: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Нина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Нин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поди сюда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(К.А.Федин).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неповторяющемся обращении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выступает в роли междометия и отделяется запятой: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За что ж 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любишь, а,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земляк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берёзы да снега?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(К. Симонов).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513" y="274638"/>
            <a:ext cx="6491287" cy="12827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4"/>
                </a:solidFill>
              </a:rPr>
              <a:t>Вводные слова и сочетания глагольного типа </a:t>
            </a:r>
            <a:endParaRPr lang="ru-RU" b="1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1628775"/>
            <a:ext cx="8229600" cy="4525963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могут быть выражены: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Глаголами в личной форме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думаю, полагаю, помнишь, признаюсь, скажем, прямо скажем, уверяю вас, веришь, осмелюсь сказать, поверите, представь себе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т.п.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Глаголами в безличном значении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значит, кажется, думается, помнится, разумеется, выходит, случается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т.п.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Инфинитивом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видать, слыхать, признаться, к слову сказать, лучше сказать, по правде сказать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т.п.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Сочетаниями деепричастия с наречием или существительным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между нами говоря, честно говоря, собственно говоря, мягко выражаясь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т.п.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Наречиями: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бесспорно, возможно, вообще, верно, действительно, кстати, наоборот, по-моему, понятно, во-первых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т.п.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7969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4"/>
                </a:solidFill>
              </a:rPr>
              <a:t>Значения вводных слов</a:t>
            </a:r>
            <a:endParaRPr lang="ru-RU" b="1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8888"/>
          </a:xfrm>
        </p:spPr>
        <p:txBody>
          <a:bodyPr rtlCol="0">
            <a:normAutofit fontScale="4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Выражают различную степень достоверности высказанной мысли: уверенности или неуверенности, выражают своё отношение к сообщению как достоверному, возможному или предполагаемому.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Выражают различные логические связи между частями предложения: указывают на последовательность изложения мыслей, служат для выделения или противопоставления тех или иных частей предложения, обобщения, следствия и т.д.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Указывают на источник сообщения.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Выражают эмоциональное отношение говорящего к содержанию предложения, различные чувства, которые возникают у говорящего или другого лица по поводу сообщаемого.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Указывают на способ выражения мыслей, манеру речи.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Содержат ссылки на обычность излагаемых фактов.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Привлекают внимание собеседника, выражают желание вызвать то или иное отношение к сообщаемому, подчеркнуть что-нибудь.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3574"/>
                <a:gridCol w="6970426"/>
              </a:tblGrid>
              <a:tr h="537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Значение  вводных конструкций</a:t>
                      </a:r>
                      <a:endParaRPr lang="ru-RU" sz="1400" dirty="0">
                        <a:solidFill>
                          <a:schemeClr val="accent4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Примеры </a:t>
                      </a:r>
                      <a:endParaRPr lang="ru-RU" sz="1400" dirty="0">
                        <a:solidFill>
                          <a:schemeClr val="accent4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64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Уверенность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бесспорно, безусловно, без сомнения, конечно, несомненно, разумеется, действительно, естественно, как правило, само собой, само собой разумеется и др.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815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Неуверенность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вероятно, весьма вероятно, возможно, может быть, наверное, кажется, казалось бы, пожалуй, очевидно, видимо, по-видимому, полагаю, должно быть, как оказалось и др.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8964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Источник сообщения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по моему мнению, по-моему, по-твоему, как известно, как говорили, по сообщению кого-либо, по мнению кого-либо, по словам кого-либо, по слухам, по преданию, помнится, с точки зрения, по сведению, по соображению, слышно и др.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8811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Чувства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к счастью, к несчастью, к удивлению, к сожалению, к негодованию, к огорчению, к изумлению, к досаде, на радость, на счастье, на беду, на горе, чего доброго, странное дело, удивительное дело, как нарочно, грешным делом и др.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815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Порядок мыслей, их связь, итог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во-первых, во-вторых, в-третьих, между прочим, кстати, наоборот, итак, значит, следовательно, таким образом, стало быть, с одной стороны, с другой стороны, в частности, вместе с тем и др.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8154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Способ выражения мыслей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другими словами, иными словами,  словом, одним словом, лучше сказать, прямо скажем, так сказать, короче говоря, попросту сказать, грубо выражаясь, словом сказать, с позволения сказать и др.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688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Степень обычности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бывает, бывало, как водится, как правило, как всегда, по обычаю, по обыкновению, случается и др.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862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Привлечение внимания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послушай (те), верите (ли), поверьте, видите ли, знаете, понимаете, вообрази (те), помилуй (те), согласитесь, сделайте милость, допустим, скажем, пожалуйста и др.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7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4"/>
                </a:solidFill>
              </a:rPr>
              <a:t/>
            </a:r>
            <a:br>
              <a:rPr lang="ru-RU" b="1" dirty="0" smtClean="0">
                <a:solidFill>
                  <a:schemeClr val="accent4"/>
                </a:solidFill>
              </a:rPr>
            </a:br>
            <a:r>
              <a:rPr lang="ru-RU" b="1" dirty="0" smtClean="0">
                <a:solidFill>
                  <a:schemeClr val="accent4"/>
                </a:solidFill>
              </a:rPr>
              <a:t>Пунктуация при вводных словах</a:t>
            </a:r>
            <a:endParaRPr lang="ru-RU" dirty="0"/>
          </a:p>
        </p:txBody>
      </p:sp>
      <p:sp>
        <p:nvSpPr>
          <p:cNvPr id="3174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Вводные слова выделяются запятыми</a:t>
            </a:r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r>
              <a:rPr lang="ru-RU" smtClean="0"/>
              <a:t>1. [ ВС,…].</a:t>
            </a:r>
          </a:p>
          <a:p>
            <a:pPr>
              <a:buFont typeface="Arial" charset="0"/>
              <a:buNone/>
            </a:pPr>
            <a:r>
              <a:rPr lang="ru-RU" smtClean="0"/>
              <a:t>2. [ …,ВС,…].</a:t>
            </a:r>
          </a:p>
          <a:p>
            <a:pPr>
              <a:buFont typeface="Arial" charset="0"/>
              <a:buNone/>
            </a:pPr>
            <a:r>
              <a:rPr lang="ru-RU" smtClean="0"/>
              <a:t>3. [ …, ВС].</a:t>
            </a:r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050"/>
            <a:ext cx="8229600" cy="9366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4"/>
                </a:solidFill>
              </a:rPr>
              <a:t>Пунктуация при вводных словах</a:t>
            </a:r>
            <a:endParaRPr lang="ru-RU" b="1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3000" smtClean="0">
                <a:latin typeface="Times New Roman" pitchFamily="18" charset="0"/>
              </a:rPr>
              <a:t>    Вводные слова отделяются запятой от предшествующего сочинительного союза (обычно </a:t>
            </a:r>
            <a:r>
              <a:rPr lang="ru-RU" sz="3000" b="1" i="1" smtClean="0">
                <a:latin typeface="Times New Roman" pitchFamily="18" charset="0"/>
              </a:rPr>
              <a:t>и</a:t>
            </a:r>
            <a:r>
              <a:rPr lang="ru-RU" sz="3000" smtClean="0">
                <a:latin typeface="Times New Roman" pitchFamily="18" charset="0"/>
              </a:rPr>
              <a:t> и </a:t>
            </a:r>
            <a:r>
              <a:rPr lang="ru-RU" sz="3000" b="1" i="1" smtClean="0">
                <a:latin typeface="Times New Roman" pitchFamily="18" charset="0"/>
              </a:rPr>
              <a:t>но</a:t>
            </a:r>
            <a:r>
              <a:rPr lang="ru-RU" sz="3000" smtClean="0">
                <a:latin typeface="Times New Roman" pitchFamily="18" charset="0"/>
              </a:rPr>
              <a:t>), если вводное слово можно опустить или переставить в другое место предложения без нарушения его структуры.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3000" i="1" smtClean="0">
                <a:latin typeface="Times New Roman" pitchFamily="18" charset="0"/>
              </a:rPr>
              <a:t>   </a:t>
            </a:r>
            <a:r>
              <a:rPr lang="ru-RU" sz="3000" b="1" i="1" smtClean="0">
                <a:latin typeface="Times New Roman" pitchFamily="18" charset="0"/>
              </a:rPr>
              <a:t>Терентий пробавлялся мелкой слесарной работой, но, во-первых, работы было мало, и, во-вторых, много времени отнимали неотложные дела</a:t>
            </a:r>
            <a:r>
              <a:rPr lang="ru-RU" sz="3000" b="1" smtClean="0">
                <a:latin typeface="Times New Roman" pitchFamily="18" charset="0"/>
              </a:rPr>
              <a:t> </a:t>
            </a:r>
            <a:r>
              <a:rPr lang="ru-RU" sz="3000" smtClean="0">
                <a:latin typeface="Times New Roman" pitchFamily="18" charset="0"/>
              </a:rPr>
              <a:t>(В.П.Катаев).</a:t>
            </a:r>
            <a:endParaRPr lang="ru-RU" sz="30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7969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4"/>
                </a:solidFill>
              </a:rPr>
              <a:t>Сложные случаи пунктуации</a:t>
            </a:r>
            <a:endParaRPr lang="ru-RU" b="1" dirty="0">
              <a:solidFill>
                <a:schemeClr val="accent4"/>
              </a:solidFill>
            </a:endParaRPr>
          </a:p>
        </p:txBody>
      </p:sp>
      <p:sp>
        <p:nvSpPr>
          <p:cNvPr id="3379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</a:rPr>
              <a:t>Если же изъятие или перестановка невозможны, то запятая после союза не ставится (обычно при союзе </a:t>
            </a:r>
            <a:r>
              <a:rPr lang="ru-RU" b="1" i="1" smtClean="0">
                <a:latin typeface="Times New Roman" pitchFamily="18" charset="0"/>
              </a:rPr>
              <a:t>а</a:t>
            </a:r>
            <a:r>
              <a:rPr lang="ru-RU" smtClean="0">
                <a:latin typeface="Times New Roman" pitchFamily="18" charset="0"/>
              </a:rPr>
              <a:t>). </a:t>
            </a:r>
          </a:p>
          <a:p>
            <a:pPr>
              <a:buFont typeface="Arial" charset="0"/>
              <a:buNone/>
            </a:pPr>
            <a:r>
              <a:rPr lang="ru-RU" i="1" smtClean="0">
                <a:latin typeface="Times New Roman" pitchFamily="18" charset="0"/>
              </a:rPr>
              <a:t>   </a:t>
            </a:r>
            <a:r>
              <a:rPr lang="ru-RU" b="1" i="1" smtClean="0">
                <a:latin typeface="Times New Roman" pitchFamily="18" charset="0"/>
              </a:rPr>
              <a:t>Несчастье нисколько его не изменило, а напротив, он стал ещё крепче и энергичнее</a:t>
            </a:r>
            <a:r>
              <a:rPr lang="ru-RU" b="1" smtClean="0">
                <a:latin typeface="Times New Roman" pitchFamily="18" charset="0"/>
              </a:rPr>
              <a:t> </a:t>
            </a:r>
            <a:r>
              <a:rPr lang="ru-RU" smtClean="0">
                <a:latin typeface="Times New Roman" pitchFamily="18" charset="0"/>
              </a:rPr>
              <a:t>(И.С.Тургенев). 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223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4"/>
                </a:solidFill>
              </a:rPr>
              <a:t>Сложные случаи пунктуации</a:t>
            </a:r>
            <a:endParaRPr lang="ru-RU" dirty="0"/>
          </a:p>
        </p:txBody>
      </p:sp>
      <p:sp>
        <p:nvSpPr>
          <p:cNvPr id="34818" name="Содержимое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algn="just">
              <a:lnSpc>
                <a:spcPct val="115000"/>
              </a:lnSpc>
              <a:buFont typeface="Arial" charset="0"/>
              <a:buNone/>
            </a:pPr>
            <a:r>
              <a:rPr lang="ru-RU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При встрече </a:t>
            </a:r>
            <a:r>
              <a:rPr lang="ru-RU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двух вводных слов </a:t>
            </a:r>
            <a:r>
              <a:rPr lang="ru-RU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запятая между ними ставится: </a:t>
            </a:r>
            <a:r>
              <a:rPr lang="ru-RU" b="1" i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Стало быть, по-вашему, физическим трудом должны заниматься все без исключения?</a:t>
            </a:r>
            <a:r>
              <a:rPr lang="ru-RU" b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(А.П.Чехов).</a:t>
            </a:r>
            <a:endParaRPr lang="ru-RU" sz="2800" smtClean="0">
              <a:ea typeface="Calibri" pitchFamily="34" charset="0"/>
              <a:cs typeface="Times New Roman" pitchFamily="18" charset="0"/>
            </a:endParaRPr>
          </a:p>
          <a:p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1158</Words>
  <Application>Microsoft Office PowerPoint</Application>
  <PresentationFormat>Экран (4:3)</PresentationFormat>
  <Paragraphs>110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Calibri</vt:lpstr>
      <vt:lpstr>Arial</vt:lpstr>
      <vt:lpstr>Times New Roman</vt:lpstr>
      <vt:lpstr>Специальное оформление</vt:lpstr>
      <vt:lpstr>Задание 18 Знаки препинания при выделении вводных слов и обращений</vt:lpstr>
      <vt:lpstr>Вводные слова именного типа </vt:lpstr>
      <vt:lpstr>Вводные слова и сочетания глагольного типа </vt:lpstr>
      <vt:lpstr>Значения вводных слов</vt:lpstr>
      <vt:lpstr>Слайд 5</vt:lpstr>
      <vt:lpstr> Пунктуация при вводных словах</vt:lpstr>
      <vt:lpstr>Пунктуация при вводных словах</vt:lpstr>
      <vt:lpstr>Сложные случаи пунктуации</vt:lpstr>
      <vt:lpstr>Сложные случаи пунктуации</vt:lpstr>
      <vt:lpstr>Сложные случаи пунктуации</vt:lpstr>
      <vt:lpstr> Различайте омонимичные формы</vt:lpstr>
      <vt:lpstr>Различайте омонимичные формы</vt:lpstr>
      <vt:lpstr>Различайте омонимичные формы</vt:lpstr>
      <vt:lpstr>Никогда не являются вводными</vt:lpstr>
      <vt:lpstr>Обращение </vt:lpstr>
      <vt:lpstr>Слайд 16</vt:lpstr>
      <vt:lpstr> Пунктуация при обращении </vt:lpstr>
      <vt:lpstr> Пунктуация при обращении</vt:lpstr>
      <vt:lpstr>Пунктуация при обращении</vt:lpstr>
      <vt:lpstr> Пунктуация при обращении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 презентации</dc:title>
  <dc:creator>Павел</dc:creator>
  <cp:lastModifiedBy>User</cp:lastModifiedBy>
  <cp:revision>24</cp:revision>
  <dcterms:created xsi:type="dcterms:W3CDTF">2009-01-08T12:15:48Z</dcterms:created>
  <dcterms:modified xsi:type="dcterms:W3CDTF">2020-05-11T08:25:18Z</dcterms:modified>
</cp:coreProperties>
</file>