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5" r:id="rId3"/>
  </p:sldMasterIdLst>
  <p:notesMasterIdLst>
    <p:notesMasterId r:id="rId20"/>
  </p:notesMasterIdLst>
  <p:sldIdLst>
    <p:sldId id="256" r:id="rId4"/>
    <p:sldId id="277" r:id="rId5"/>
    <p:sldId id="278" r:id="rId6"/>
    <p:sldId id="259" r:id="rId7"/>
    <p:sldId id="279" r:id="rId8"/>
    <p:sldId id="262" r:id="rId9"/>
    <p:sldId id="288" r:id="rId10"/>
    <p:sldId id="285" r:id="rId11"/>
    <p:sldId id="286" r:id="rId12"/>
    <p:sldId id="268" r:id="rId13"/>
    <p:sldId id="260" r:id="rId14"/>
    <p:sldId id="281" r:id="rId15"/>
    <p:sldId id="282" r:id="rId16"/>
    <p:sldId id="284" r:id="rId17"/>
    <p:sldId id="283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9615804733594048E-3"/>
          <c:y val="0.10493403518263172"/>
          <c:w val="0.52383977984747021"/>
          <c:h val="0.8924070217870014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Использование источников электроэнергии в мире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2"/>
            <c:bubble3D val="0"/>
            <c:explosion val="15"/>
          </c:dPt>
          <c:dPt>
            <c:idx val="3"/>
            <c:bubble3D val="0"/>
            <c:explosion val="0"/>
          </c:dPt>
          <c:dLbls>
            <c:dLbl>
              <c:idx val="2"/>
              <c:layout>
                <c:manualLayout>
                  <c:x val="0"/>
                  <c:y val="1.595365818219580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Нетрадиционные источники</c:v>
                </c:pt>
                <c:pt idx="1">
                  <c:v>Ископаемое топливо (ТЭС)</c:v>
                </c:pt>
                <c:pt idx="2">
                  <c:v>Гидроэнергетика (ГЭС)</c:v>
                </c:pt>
                <c:pt idx="3">
                  <c:v>Атомная энергетика (АЭС)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67</c:v>
                </c:pt>
                <c:pt idx="2">
                  <c:v>16</c:v>
                </c:pt>
                <c:pt idx="3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53488648753874934"/>
          <c:y val="0.16211512846463424"/>
          <c:w val="0.41954790175722917"/>
          <c:h val="0.37622515510849952"/>
        </c:manualLayout>
      </c:layout>
      <c:overlay val="0"/>
      <c:spPr>
        <a:ln>
          <a:solidFill>
            <a:schemeClr val="tx1"/>
          </a:solidFill>
        </a:ln>
      </c:sp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Какие источники будут преобладать через 50 лет?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2830126312335957"/>
                  <c:y val="6.02829724409449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атомная энергетика</c:v>
                </c:pt>
                <c:pt idx="1">
                  <c:v>альтернативные источники (солнце/ветер)</c:v>
                </c:pt>
                <c:pt idx="2">
                  <c:v>традиционная энергетика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36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8F983-BF56-47B6-B0E9-E7127C4E98F4}" type="doc">
      <dgm:prSet loTypeId="urn:microsoft.com/office/officeart/2008/layout/PictureStrips" loCatId="list" qsTypeId="urn:microsoft.com/office/officeart/2005/8/quickstyle/simple5" qsCatId="simple" csTypeId="urn:microsoft.com/office/officeart/2005/8/colors/accent2_2" csCatId="accent2" phldr="1"/>
      <dgm:spPr/>
    </dgm:pt>
    <dgm:pt modelId="{866B23BE-2542-4792-9186-13E25E9EB247}">
      <dgm:prSet phldrT="[Текст]"/>
      <dgm:spPr/>
      <dgm:t>
        <a:bodyPr/>
        <a:lstStyle/>
        <a:p>
          <a:r>
            <a:rPr lang="ru-RU" dirty="0" smtClean="0"/>
            <a:t>Резерфорд: получение ядерной энергии для практического использования никогда не будут возможным</a:t>
          </a:r>
          <a:endParaRPr lang="ru-RU" dirty="0"/>
        </a:p>
      </dgm:t>
    </dgm:pt>
    <dgm:pt modelId="{5A8A97AB-9C97-4551-9478-482D22273119}" type="parTrans" cxnId="{F10B8F23-722D-44C4-BDDA-319B14A7EE29}">
      <dgm:prSet/>
      <dgm:spPr/>
      <dgm:t>
        <a:bodyPr/>
        <a:lstStyle/>
        <a:p>
          <a:endParaRPr lang="ru-RU"/>
        </a:p>
      </dgm:t>
    </dgm:pt>
    <dgm:pt modelId="{C2BE1487-6980-4CCC-B66E-20E15B1325F5}" type="sibTrans" cxnId="{F10B8F23-722D-44C4-BDDA-319B14A7EE29}">
      <dgm:prSet/>
      <dgm:spPr/>
      <dgm:t>
        <a:bodyPr/>
        <a:lstStyle/>
        <a:p>
          <a:endParaRPr lang="ru-RU"/>
        </a:p>
      </dgm:t>
    </dgm:pt>
    <dgm:pt modelId="{2027109C-F6B9-463E-B451-952A53C20040}">
      <dgm:prSet phldrT="[Текст]"/>
      <dgm:spPr/>
      <dgm:t>
        <a:bodyPr/>
        <a:lstStyle/>
        <a:p>
          <a:r>
            <a:rPr lang="ru-RU" dirty="0" smtClean="0"/>
            <a:t>Первый в мире ядерный реактор </a:t>
          </a:r>
          <a:r>
            <a:rPr lang="ru-RU" dirty="0" err="1" smtClean="0"/>
            <a:t>Энрико</a:t>
          </a:r>
          <a:r>
            <a:rPr lang="ru-RU" dirty="0" smtClean="0"/>
            <a:t> Ферми</a:t>
          </a:r>
          <a:endParaRPr lang="ru-RU" dirty="0"/>
        </a:p>
      </dgm:t>
    </dgm:pt>
    <dgm:pt modelId="{768CB915-3BB6-4A0E-A871-4105D77763A2}" type="parTrans" cxnId="{337433A9-826D-4DE7-84EA-19C549D7D381}">
      <dgm:prSet/>
      <dgm:spPr/>
      <dgm:t>
        <a:bodyPr/>
        <a:lstStyle/>
        <a:p>
          <a:endParaRPr lang="ru-RU"/>
        </a:p>
      </dgm:t>
    </dgm:pt>
    <dgm:pt modelId="{EE29C749-94F7-43A9-A73D-24E6F6C45805}" type="sibTrans" cxnId="{337433A9-826D-4DE7-84EA-19C549D7D381}">
      <dgm:prSet/>
      <dgm:spPr/>
      <dgm:t>
        <a:bodyPr/>
        <a:lstStyle/>
        <a:p>
          <a:endParaRPr lang="ru-RU"/>
        </a:p>
      </dgm:t>
    </dgm:pt>
    <dgm:pt modelId="{86385FBB-CF8C-463F-A410-33D9FE0D5E96}">
      <dgm:prSet phldrT="[Текст]"/>
      <dgm:spPr/>
      <dgm:t>
        <a:bodyPr/>
        <a:lstStyle/>
        <a:p>
          <a:r>
            <a:rPr lang="ru-RU" dirty="0" smtClean="0"/>
            <a:t>Первый в Европе ядерный реактор Игоря Васильевича Курчатова</a:t>
          </a:r>
          <a:endParaRPr lang="ru-RU" dirty="0"/>
        </a:p>
      </dgm:t>
    </dgm:pt>
    <dgm:pt modelId="{DAD09A89-65D2-4D8C-8CF5-D8C319BD97B2}" type="parTrans" cxnId="{37D87928-F3A7-4244-83C2-D6EE2AC90BA3}">
      <dgm:prSet/>
      <dgm:spPr/>
      <dgm:t>
        <a:bodyPr/>
        <a:lstStyle/>
        <a:p>
          <a:endParaRPr lang="ru-RU"/>
        </a:p>
      </dgm:t>
    </dgm:pt>
    <dgm:pt modelId="{3DC9957B-DCF7-47D1-A720-3A67C02BAFC3}" type="sibTrans" cxnId="{37D87928-F3A7-4244-83C2-D6EE2AC90BA3}">
      <dgm:prSet/>
      <dgm:spPr/>
      <dgm:t>
        <a:bodyPr/>
        <a:lstStyle/>
        <a:p>
          <a:endParaRPr lang="ru-RU"/>
        </a:p>
      </dgm:t>
    </dgm:pt>
    <dgm:pt modelId="{34106064-7ED5-4B4C-9E6B-829E5F43C788}">
      <dgm:prSet/>
      <dgm:spPr/>
      <dgm:t>
        <a:bodyPr/>
        <a:lstStyle/>
        <a:p>
          <a:r>
            <a:rPr lang="ru-RU" dirty="0" smtClean="0"/>
            <a:t>Первая в мире атомная электростанция в Обнинске</a:t>
          </a:r>
          <a:endParaRPr lang="ru-RU" dirty="0"/>
        </a:p>
      </dgm:t>
    </dgm:pt>
    <dgm:pt modelId="{D8AEB455-A251-4B69-8B67-3344FEA40AA2}" type="parTrans" cxnId="{BAB9A66C-035B-4EDE-99A2-9956F2617D54}">
      <dgm:prSet/>
      <dgm:spPr/>
      <dgm:t>
        <a:bodyPr/>
        <a:lstStyle/>
        <a:p>
          <a:endParaRPr lang="ru-RU"/>
        </a:p>
      </dgm:t>
    </dgm:pt>
    <dgm:pt modelId="{8C7BD15C-9494-4C58-8113-A60438985A50}" type="sibTrans" cxnId="{BAB9A66C-035B-4EDE-99A2-9956F2617D54}">
      <dgm:prSet/>
      <dgm:spPr/>
      <dgm:t>
        <a:bodyPr/>
        <a:lstStyle/>
        <a:p>
          <a:endParaRPr lang="ru-RU"/>
        </a:p>
      </dgm:t>
    </dgm:pt>
    <dgm:pt modelId="{76E9825C-2AF2-4F8F-ACB4-02EBAF78FD5A}" type="pres">
      <dgm:prSet presAssocID="{4EF8F983-BF56-47B6-B0E9-E7127C4E98F4}" presName="Name0" presStyleCnt="0">
        <dgm:presLayoutVars>
          <dgm:dir/>
          <dgm:resizeHandles val="exact"/>
        </dgm:presLayoutVars>
      </dgm:prSet>
      <dgm:spPr/>
    </dgm:pt>
    <dgm:pt modelId="{A204E8D0-ADBF-4454-BD6C-6456043754B8}" type="pres">
      <dgm:prSet presAssocID="{866B23BE-2542-4792-9186-13E25E9EB247}" presName="composite" presStyleCnt="0"/>
      <dgm:spPr/>
    </dgm:pt>
    <dgm:pt modelId="{085F2E69-490C-4DAB-8FA7-A67FEF1170DE}" type="pres">
      <dgm:prSet presAssocID="{866B23BE-2542-4792-9186-13E25E9EB247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2EE02-BDA2-4A9A-AAAA-A66DEA380631}" type="pres">
      <dgm:prSet presAssocID="{866B23BE-2542-4792-9186-13E25E9EB247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92F6D5A8-2A18-4B8C-BAFC-BF9DD753BEFE}" type="pres">
      <dgm:prSet presAssocID="{C2BE1487-6980-4CCC-B66E-20E15B1325F5}" presName="sibTrans" presStyleCnt="0"/>
      <dgm:spPr/>
    </dgm:pt>
    <dgm:pt modelId="{3C9CC8B2-CB3B-43E8-AD48-064BC94AD145}" type="pres">
      <dgm:prSet presAssocID="{2027109C-F6B9-463E-B451-952A53C20040}" presName="composite" presStyleCnt="0"/>
      <dgm:spPr/>
    </dgm:pt>
    <dgm:pt modelId="{59638B0A-AFDC-4240-831F-900092A719CA}" type="pres">
      <dgm:prSet presAssocID="{2027109C-F6B9-463E-B451-952A53C2004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B1D08-92F1-4829-9BD7-57E54FF00918}" type="pres">
      <dgm:prSet presAssocID="{2027109C-F6B9-463E-B451-952A53C20040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D8C65968-7650-4B1B-9283-0F1451FC1114}" type="pres">
      <dgm:prSet presAssocID="{EE29C749-94F7-43A9-A73D-24E6F6C45805}" presName="sibTrans" presStyleCnt="0"/>
      <dgm:spPr/>
    </dgm:pt>
    <dgm:pt modelId="{4D3FE54A-7C44-497F-A83A-822A56B7D5C9}" type="pres">
      <dgm:prSet presAssocID="{86385FBB-CF8C-463F-A410-33D9FE0D5E96}" presName="composite" presStyleCnt="0"/>
      <dgm:spPr/>
    </dgm:pt>
    <dgm:pt modelId="{CADC0E2D-B8B9-45E3-8367-843C37462A02}" type="pres">
      <dgm:prSet presAssocID="{86385FBB-CF8C-463F-A410-33D9FE0D5E96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DB847-4990-48C4-879C-18E362943065}" type="pres">
      <dgm:prSet presAssocID="{86385FBB-CF8C-463F-A410-33D9FE0D5E96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BA3C7844-EC9B-4E36-9234-5482385678A6}" type="pres">
      <dgm:prSet presAssocID="{3DC9957B-DCF7-47D1-A720-3A67C02BAFC3}" presName="sibTrans" presStyleCnt="0"/>
      <dgm:spPr/>
    </dgm:pt>
    <dgm:pt modelId="{9C19B9C9-C3C4-47EA-AC90-D4EB13EEA486}" type="pres">
      <dgm:prSet presAssocID="{34106064-7ED5-4B4C-9E6B-829E5F43C788}" presName="composite" presStyleCnt="0"/>
      <dgm:spPr/>
    </dgm:pt>
    <dgm:pt modelId="{7D612357-3DFC-4BCC-8BCE-E426A618222B}" type="pres">
      <dgm:prSet presAssocID="{34106064-7ED5-4B4C-9E6B-829E5F43C788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EA6ED-0D85-4E7B-82F0-CB6EDCB8E011}" type="pres">
      <dgm:prSet presAssocID="{34106064-7ED5-4B4C-9E6B-829E5F43C788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6337EE94-3154-4BE6-A836-E82207AFD45E}" type="presOf" srcId="{34106064-7ED5-4B4C-9E6B-829E5F43C788}" destId="{7D612357-3DFC-4BCC-8BCE-E426A618222B}" srcOrd="0" destOrd="0" presId="urn:microsoft.com/office/officeart/2008/layout/PictureStrips"/>
    <dgm:cxn modelId="{37D87928-F3A7-4244-83C2-D6EE2AC90BA3}" srcId="{4EF8F983-BF56-47B6-B0E9-E7127C4E98F4}" destId="{86385FBB-CF8C-463F-A410-33D9FE0D5E96}" srcOrd="2" destOrd="0" parTransId="{DAD09A89-65D2-4D8C-8CF5-D8C319BD97B2}" sibTransId="{3DC9957B-DCF7-47D1-A720-3A67C02BAFC3}"/>
    <dgm:cxn modelId="{F10B8F23-722D-44C4-BDDA-319B14A7EE29}" srcId="{4EF8F983-BF56-47B6-B0E9-E7127C4E98F4}" destId="{866B23BE-2542-4792-9186-13E25E9EB247}" srcOrd="0" destOrd="0" parTransId="{5A8A97AB-9C97-4551-9478-482D22273119}" sibTransId="{C2BE1487-6980-4CCC-B66E-20E15B1325F5}"/>
    <dgm:cxn modelId="{3DA96825-3955-4E6D-AE14-07BA80AED098}" type="presOf" srcId="{4EF8F983-BF56-47B6-B0E9-E7127C4E98F4}" destId="{76E9825C-2AF2-4F8F-ACB4-02EBAF78FD5A}" srcOrd="0" destOrd="0" presId="urn:microsoft.com/office/officeart/2008/layout/PictureStrips"/>
    <dgm:cxn modelId="{BAB9A66C-035B-4EDE-99A2-9956F2617D54}" srcId="{4EF8F983-BF56-47B6-B0E9-E7127C4E98F4}" destId="{34106064-7ED5-4B4C-9E6B-829E5F43C788}" srcOrd="3" destOrd="0" parTransId="{D8AEB455-A251-4B69-8B67-3344FEA40AA2}" sibTransId="{8C7BD15C-9494-4C58-8113-A60438985A50}"/>
    <dgm:cxn modelId="{F64638BE-465C-45A6-9775-7A62C8BF0EF0}" type="presOf" srcId="{86385FBB-CF8C-463F-A410-33D9FE0D5E96}" destId="{CADC0E2D-B8B9-45E3-8367-843C37462A02}" srcOrd="0" destOrd="0" presId="urn:microsoft.com/office/officeart/2008/layout/PictureStrips"/>
    <dgm:cxn modelId="{DDBD685A-922C-4BA4-BD6F-217436CEA24C}" type="presOf" srcId="{2027109C-F6B9-463E-B451-952A53C20040}" destId="{59638B0A-AFDC-4240-831F-900092A719CA}" srcOrd="0" destOrd="0" presId="urn:microsoft.com/office/officeart/2008/layout/PictureStrips"/>
    <dgm:cxn modelId="{337433A9-826D-4DE7-84EA-19C549D7D381}" srcId="{4EF8F983-BF56-47B6-B0E9-E7127C4E98F4}" destId="{2027109C-F6B9-463E-B451-952A53C20040}" srcOrd="1" destOrd="0" parTransId="{768CB915-3BB6-4A0E-A871-4105D77763A2}" sibTransId="{EE29C749-94F7-43A9-A73D-24E6F6C45805}"/>
    <dgm:cxn modelId="{78AEF616-527C-4AD1-B7A3-C5EDD8A807A0}" type="presOf" srcId="{866B23BE-2542-4792-9186-13E25E9EB247}" destId="{085F2E69-490C-4DAB-8FA7-A67FEF1170DE}" srcOrd="0" destOrd="0" presId="urn:microsoft.com/office/officeart/2008/layout/PictureStrips"/>
    <dgm:cxn modelId="{13AE664A-7E37-4780-84EB-1E9D25F9B45E}" type="presParOf" srcId="{76E9825C-2AF2-4F8F-ACB4-02EBAF78FD5A}" destId="{A204E8D0-ADBF-4454-BD6C-6456043754B8}" srcOrd="0" destOrd="0" presId="urn:microsoft.com/office/officeart/2008/layout/PictureStrips"/>
    <dgm:cxn modelId="{576CBFCA-5348-4357-94B7-BF0A4D6B787C}" type="presParOf" srcId="{A204E8D0-ADBF-4454-BD6C-6456043754B8}" destId="{085F2E69-490C-4DAB-8FA7-A67FEF1170DE}" srcOrd="0" destOrd="0" presId="urn:microsoft.com/office/officeart/2008/layout/PictureStrips"/>
    <dgm:cxn modelId="{CCA20D35-AEE5-47B9-83CD-88D23EA0CE84}" type="presParOf" srcId="{A204E8D0-ADBF-4454-BD6C-6456043754B8}" destId="{72A2EE02-BDA2-4A9A-AAAA-A66DEA380631}" srcOrd="1" destOrd="0" presId="urn:microsoft.com/office/officeart/2008/layout/PictureStrips"/>
    <dgm:cxn modelId="{D886909A-A2D1-48B9-9D30-45B9493B074A}" type="presParOf" srcId="{76E9825C-2AF2-4F8F-ACB4-02EBAF78FD5A}" destId="{92F6D5A8-2A18-4B8C-BAFC-BF9DD753BEFE}" srcOrd="1" destOrd="0" presId="urn:microsoft.com/office/officeart/2008/layout/PictureStrips"/>
    <dgm:cxn modelId="{8DD90B27-7E79-4141-8508-B4D4C1330A23}" type="presParOf" srcId="{76E9825C-2AF2-4F8F-ACB4-02EBAF78FD5A}" destId="{3C9CC8B2-CB3B-43E8-AD48-064BC94AD145}" srcOrd="2" destOrd="0" presId="urn:microsoft.com/office/officeart/2008/layout/PictureStrips"/>
    <dgm:cxn modelId="{69BC4C66-0E4E-4E47-8DC0-D6861E024150}" type="presParOf" srcId="{3C9CC8B2-CB3B-43E8-AD48-064BC94AD145}" destId="{59638B0A-AFDC-4240-831F-900092A719CA}" srcOrd="0" destOrd="0" presId="urn:microsoft.com/office/officeart/2008/layout/PictureStrips"/>
    <dgm:cxn modelId="{4DDF80DE-46EA-4271-941F-ABA15F7B2B1D}" type="presParOf" srcId="{3C9CC8B2-CB3B-43E8-AD48-064BC94AD145}" destId="{EEEB1D08-92F1-4829-9BD7-57E54FF00918}" srcOrd="1" destOrd="0" presId="urn:microsoft.com/office/officeart/2008/layout/PictureStrips"/>
    <dgm:cxn modelId="{A496AB3C-3012-4245-B73C-6A07F0FA54C1}" type="presParOf" srcId="{76E9825C-2AF2-4F8F-ACB4-02EBAF78FD5A}" destId="{D8C65968-7650-4B1B-9283-0F1451FC1114}" srcOrd="3" destOrd="0" presId="urn:microsoft.com/office/officeart/2008/layout/PictureStrips"/>
    <dgm:cxn modelId="{46DB0783-E0DB-480D-980B-21EBEE93FCEF}" type="presParOf" srcId="{76E9825C-2AF2-4F8F-ACB4-02EBAF78FD5A}" destId="{4D3FE54A-7C44-497F-A83A-822A56B7D5C9}" srcOrd="4" destOrd="0" presId="urn:microsoft.com/office/officeart/2008/layout/PictureStrips"/>
    <dgm:cxn modelId="{6BEBE0F9-601E-4B28-A6ED-3AC8A1F71E31}" type="presParOf" srcId="{4D3FE54A-7C44-497F-A83A-822A56B7D5C9}" destId="{CADC0E2D-B8B9-45E3-8367-843C37462A02}" srcOrd="0" destOrd="0" presId="urn:microsoft.com/office/officeart/2008/layout/PictureStrips"/>
    <dgm:cxn modelId="{48782A0C-6455-42D8-ADBB-726912ACCCE2}" type="presParOf" srcId="{4D3FE54A-7C44-497F-A83A-822A56B7D5C9}" destId="{88DDB847-4990-48C4-879C-18E362943065}" srcOrd="1" destOrd="0" presId="urn:microsoft.com/office/officeart/2008/layout/PictureStrips"/>
    <dgm:cxn modelId="{771241AD-1BFF-4CF6-8C48-16378A48903F}" type="presParOf" srcId="{76E9825C-2AF2-4F8F-ACB4-02EBAF78FD5A}" destId="{BA3C7844-EC9B-4E36-9234-5482385678A6}" srcOrd="5" destOrd="0" presId="urn:microsoft.com/office/officeart/2008/layout/PictureStrips"/>
    <dgm:cxn modelId="{AECA5A6A-448B-4C32-A95D-F0DB2233BACE}" type="presParOf" srcId="{76E9825C-2AF2-4F8F-ACB4-02EBAF78FD5A}" destId="{9C19B9C9-C3C4-47EA-AC90-D4EB13EEA486}" srcOrd="6" destOrd="0" presId="urn:microsoft.com/office/officeart/2008/layout/PictureStrips"/>
    <dgm:cxn modelId="{9C7D28A2-DCAE-4F13-887E-ADB4B23841EE}" type="presParOf" srcId="{9C19B9C9-C3C4-47EA-AC90-D4EB13EEA486}" destId="{7D612357-3DFC-4BCC-8BCE-E426A618222B}" srcOrd="0" destOrd="0" presId="urn:microsoft.com/office/officeart/2008/layout/PictureStrips"/>
    <dgm:cxn modelId="{FC02620C-D3BB-4690-881D-737878F71FF7}" type="presParOf" srcId="{9C19B9C9-C3C4-47EA-AC90-D4EB13EEA486}" destId="{992EA6ED-0D85-4E7B-82F0-CB6EDCB8E01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6DD99F-16E7-4F3E-8A08-3074FC6E7E6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CD03CD-05E6-4460-BE7A-1BF38D608E68}">
      <dgm:prSet phldrT="[Текст]"/>
      <dgm:spPr/>
      <dgm:t>
        <a:bodyPr/>
        <a:lstStyle/>
        <a:p>
          <a:r>
            <a:rPr lang="ru-RU" dirty="0" smtClean="0"/>
            <a:t>задачи обезвреживания радиоактивных отходов:</a:t>
          </a:r>
          <a:endParaRPr lang="ru-RU" dirty="0"/>
        </a:p>
      </dgm:t>
    </dgm:pt>
    <dgm:pt modelId="{3D91B999-F1CB-4F95-80C9-850F12C408AC}" type="parTrans" cxnId="{331C7A24-BA09-482B-97E2-894AB9BEA3B7}">
      <dgm:prSet/>
      <dgm:spPr/>
      <dgm:t>
        <a:bodyPr/>
        <a:lstStyle/>
        <a:p>
          <a:endParaRPr lang="ru-RU"/>
        </a:p>
      </dgm:t>
    </dgm:pt>
    <dgm:pt modelId="{A0B4FC8B-576E-41DD-8753-1905423CCEDD}" type="sibTrans" cxnId="{331C7A24-BA09-482B-97E2-894AB9BEA3B7}">
      <dgm:prSet/>
      <dgm:spPr/>
      <dgm:t>
        <a:bodyPr/>
        <a:lstStyle/>
        <a:p>
          <a:endParaRPr lang="ru-RU"/>
        </a:p>
      </dgm:t>
    </dgm:pt>
    <dgm:pt modelId="{A8553A97-0357-44CD-8C91-7504E6554BE4}">
      <dgm:prSet phldrT="[Текст]"/>
      <dgm:spPr/>
      <dgm:t>
        <a:bodyPr/>
        <a:lstStyle/>
        <a:p>
          <a:r>
            <a:rPr lang="ru-RU" dirty="0" smtClean="0"/>
            <a:t>совершенствование технологий с целью уменьшения образования отходов при работе реакторов</a:t>
          </a:r>
          <a:endParaRPr lang="ru-RU" dirty="0"/>
        </a:p>
      </dgm:t>
    </dgm:pt>
    <dgm:pt modelId="{A5B3DF38-893A-43F7-9940-055036A08701}" type="parTrans" cxnId="{6C1E0406-DEAD-4742-AB57-E3C6FFEE81F5}">
      <dgm:prSet/>
      <dgm:spPr/>
      <dgm:t>
        <a:bodyPr/>
        <a:lstStyle/>
        <a:p>
          <a:endParaRPr lang="ru-RU"/>
        </a:p>
      </dgm:t>
    </dgm:pt>
    <dgm:pt modelId="{DB995E5C-14AA-4BDA-A0EF-5B7A5A59AEDE}" type="sibTrans" cxnId="{6C1E0406-DEAD-4742-AB57-E3C6FFEE81F5}">
      <dgm:prSet/>
      <dgm:spPr/>
      <dgm:t>
        <a:bodyPr/>
        <a:lstStyle/>
        <a:p>
          <a:endParaRPr lang="ru-RU"/>
        </a:p>
      </dgm:t>
    </dgm:pt>
    <dgm:pt modelId="{D75C3C0C-EBD5-4E3C-BA96-8D42E842327F}">
      <dgm:prSet phldrT="[Текст]"/>
      <dgm:spPr/>
      <dgm:t>
        <a:bodyPr/>
        <a:lstStyle/>
        <a:p>
          <a:r>
            <a:rPr lang="ru-RU" dirty="0" smtClean="0"/>
            <a:t>переработка отходов для их консолидации и уменьшения опасности от распространения в окружающей среде</a:t>
          </a:r>
          <a:endParaRPr lang="ru-RU" dirty="0"/>
        </a:p>
      </dgm:t>
    </dgm:pt>
    <dgm:pt modelId="{5F1238E9-9540-4D7E-BEB2-36DD33872094}" type="parTrans" cxnId="{01346D29-FEF6-4ACB-8A4F-00A04FE33123}">
      <dgm:prSet/>
      <dgm:spPr/>
      <dgm:t>
        <a:bodyPr/>
        <a:lstStyle/>
        <a:p>
          <a:endParaRPr lang="ru-RU"/>
        </a:p>
      </dgm:t>
    </dgm:pt>
    <dgm:pt modelId="{3E9D73BA-2AFC-4111-8B82-4018D79CFF70}" type="sibTrans" cxnId="{01346D29-FEF6-4ACB-8A4F-00A04FE33123}">
      <dgm:prSet/>
      <dgm:spPr/>
      <dgm:t>
        <a:bodyPr/>
        <a:lstStyle/>
        <a:p>
          <a:endParaRPr lang="ru-RU"/>
        </a:p>
      </dgm:t>
    </dgm:pt>
    <dgm:pt modelId="{0B5AAD27-C614-4839-8285-95BBE8E8A560}">
      <dgm:prSet phldrT="[Текст]"/>
      <dgm:spPr/>
      <dgm:t>
        <a:bodyPr/>
        <a:lstStyle/>
        <a:p>
          <a:r>
            <a:rPr lang="ru-RU" dirty="0" smtClean="0"/>
            <a:t>надежная изоляция отходов от биосферы за счет создания могильников разных типов</a:t>
          </a:r>
          <a:endParaRPr lang="ru-RU" dirty="0"/>
        </a:p>
      </dgm:t>
    </dgm:pt>
    <dgm:pt modelId="{5EB6F824-19F5-4419-A41C-1E873AA4D4B1}" type="parTrans" cxnId="{4FB1D913-C366-4228-B113-401C674486FD}">
      <dgm:prSet/>
      <dgm:spPr/>
      <dgm:t>
        <a:bodyPr/>
        <a:lstStyle/>
        <a:p>
          <a:endParaRPr lang="ru-RU"/>
        </a:p>
      </dgm:t>
    </dgm:pt>
    <dgm:pt modelId="{2D740701-92C5-4A71-8C5D-1E2BF9E7FDD5}" type="sibTrans" cxnId="{4FB1D913-C366-4228-B113-401C674486FD}">
      <dgm:prSet/>
      <dgm:spPr/>
      <dgm:t>
        <a:bodyPr/>
        <a:lstStyle/>
        <a:p>
          <a:endParaRPr lang="ru-RU"/>
        </a:p>
      </dgm:t>
    </dgm:pt>
    <dgm:pt modelId="{3CDD02A1-0E04-41F1-9E6F-B091E1892CC3}" type="pres">
      <dgm:prSet presAssocID="{3A6DD99F-16E7-4F3E-8A08-3074FC6E7E6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BA9F2D-4425-403A-9A83-A7A4CC3CB2A2}" type="pres">
      <dgm:prSet presAssocID="{9BCD03CD-05E6-4460-BE7A-1BF38D608E68}" presName="thickLine" presStyleLbl="alignNode1" presStyleIdx="0" presStyleCnt="1"/>
      <dgm:spPr/>
    </dgm:pt>
    <dgm:pt modelId="{B6B0E13C-8DD3-4A2C-8C1D-2ED091D99C88}" type="pres">
      <dgm:prSet presAssocID="{9BCD03CD-05E6-4460-BE7A-1BF38D608E68}" presName="horz1" presStyleCnt="0"/>
      <dgm:spPr/>
    </dgm:pt>
    <dgm:pt modelId="{59F61976-09A6-4DE3-834D-28093EA629B6}" type="pres">
      <dgm:prSet presAssocID="{9BCD03CD-05E6-4460-BE7A-1BF38D608E68}" presName="tx1" presStyleLbl="revTx" presStyleIdx="0" presStyleCnt="4"/>
      <dgm:spPr/>
      <dgm:t>
        <a:bodyPr/>
        <a:lstStyle/>
        <a:p>
          <a:endParaRPr lang="ru-RU"/>
        </a:p>
      </dgm:t>
    </dgm:pt>
    <dgm:pt modelId="{CD6C640C-5640-41D8-8C1B-C7F356637406}" type="pres">
      <dgm:prSet presAssocID="{9BCD03CD-05E6-4460-BE7A-1BF38D608E68}" presName="vert1" presStyleCnt="0"/>
      <dgm:spPr/>
    </dgm:pt>
    <dgm:pt modelId="{D731BC82-C1DE-430C-A190-8EF7AF188B28}" type="pres">
      <dgm:prSet presAssocID="{A8553A97-0357-44CD-8C91-7504E6554BE4}" presName="vertSpace2a" presStyleCnt="0"/>
      <dgm:spPr/>
    </dgm:pt>
    <dgm:pt modelId="{FC79A6D2-440A-445D-9761-869D6B2CA92A}" type="pres">
      <dgm:prSet presAssocID="{A8553A97-0357-44CD-8C91-7504E6554BE4}" presName="horz2" presStyleCnt="0"/>
      <dgm:spPr/>
    </dgm:pt>
    <dgm:pt modelId="{5CF38895-AF1D-45FE-8061-BE3A0A41E36F}" type="pres">
      <dgm:prSet presAssocID="{A8553A97-0357-44CD-8C91-7504E6554BE4}" presName="horzSpace2" presStyleCnt="0"/>
      <dgm:spPr/>
    </dgm:pt>
    <dgm:pt modelId="{B509CC04-48A9-42FD-9D86-36FF494FF4EB}" type="pres">
      <dgm:prSet presAssocID="{A8553A97-0357-44CD-8C91-7504E6554BE4}" presName="tx2" presStyleLbl="revTx" presStyleIdx="1" presStyleCnt="4"/>
      <dgm:spPr/>
      <dgm:t>
        <a:bodyPr/>
        <a:lstStyle/>
        <a:p>
          <a:endParaRPr lang="ru-RU"/>
        </a:p>
      </dgm:t>
    </dgm:pt>
    <dgm:pt modelId="{A7A5605B-E252-4501-803A-4D26BCA2C1BA}" type="pres">
      <dgm:prSet presAssocID="{A8553A97-0357-44CD-8C91-7504E6554BE4}" presName="vert2" presStyleCnt="0"/>
      <dgm:spPr/>
    </dgm:pt>
    <dgm:pt modelId="{8C6AC104-7CE0-486B-B246-C622EE8D8033}" type="pres">
      <dgm:prSet presAssocID="{A8553A97-0357-44CD-8C91-7504E6554BE4}" presName="thinLine2b" presStyleLbl="callout" presStyleIdx="0" presStyleCnt="3"/>
      <dgm:spPr/>
    </dgm:pt>
    <dgm:pt modelId="{1C277369-0F57-4FBE-AF42-D49F22AA8028}" type="pres">
      <dgm:prSet presAssocID="{A8553A97-0357-44CD-8C91-7504E6554BE4}" presName="vertSpace2b" presStyleCnt="0"/>
      <dgm:spPr/>
    </dgm:pt>
    <dgm:pt modelId="{5772073E-97E7-4C23-A48F-04E5CB4EBBA1}" type="pres">
      <dgm:prSet presAssocID="{D75C3C0C-EBD5-4E3C-BA96-8D42E842327F}" presName="horz2" presStyleCnt="0"/>
      <dgm:spPr/>
    </dgm:pt>
    <dgm:pt modelId="{72B0562F-1BD9-4834-B77A-0DF254493F7C}" type="pres">
      <dgm:prSet presAssocID="{D75C3C0C-EBD5-4E3C-BA96-8D42E842327F}" presName="horzSpace2" presStyleCnt="0"/>
      <dgm:spPr/>
    </dgm:pt>
    <dgm:pt modelId="{5346AF31-200E-4971-8A46-3C14CBDBF6AA}" type="pres">
      <dgm:prSet presAssocID="{D75C3C0C-EBD5-4E3C-BA96-8D42E842327F}" presName="tx2" presStyleLbl="revTx" presStyleIdx="2" presStyleCnt="4"/>
      <dgm:spPr/>
      <dgm:t>
        <a:bodyPr/>
        <a:lstStyle/>
        <a:p>
          <a:endParaRPr lang="ru-RU"/>
        </a:p>
      </dgm:t>
    </dgm:pt>
    <dgm:pt modelId="{C76E13F4-CB22-42AD-9289-4CB591461B88}" type="pres">
      <dgm:prSet presAssocID="{D75C3C0C-EBD5-4E3C-BA96-8D42E842327F}" presName="vert2" presStyleCnt="0"/>
      <dgm:spPr/>
    </dgm:pt>
    <dgm:pt modelId="{B6D999E6-2EDA-4A8C-A909-D7AA7DB297FF}" type="pres">
      <dgm:prSet presAssocID="{D75C3C0C-EBD5-4E3C-BA96-8D42E842327F}" presName="thinLine2b" presStyleLbl="callout" presStyleIdx="1" presStyleCnt="3"/>
      <dgm:spPr/>
    </dgm:pt>
    <dgm:pt modelId="{316E4AA5-DB87-4B45-B194-44752E5D3C9F}" type="pres">
      <dgm:prSet presAssocID="{D75C3C0C-EBD5-4E3C-BA96-8D42E842327F}" presName="vertSpace2b" presStyleCnt="0"/>
      <dgm:spPr/>
    </dgm:pt>
    <dgm:pt modelId="{47EC7863-87DD-4D6C-903A-AC4DA18C26E3}" type="pres">
      <dgm:prSet presAssocID="{0B5AAD27-C614-4839-8285-95BBE8E8A560}" presName="horz2" presStyleCnt="0"/>
      <dgm:spPr/>
    </dgm:pt>
    <dgm:pt modelId="{F545371F-BC0F-4782-8D2F-0A866CBC3C3B}" type="pres">
      <dgm:prSet presAssocID="{0B5AAD27-C614-4839-8285-95BBE8E8A560}" presName="horzSpace2" presStyleCnt="0"/>
      <dgm:spPr/>
    </dgm:pt>
    <dgm:pt modelId="{EC49B5BA-BFF7-494D-980A-C971AE301D88}" type="pres">
      <dgm:prSet presAssocID="{0B5AAD27-C614-4839-8285-95BBE8E8A560}" presName="tx2" presStyleLbl="revTx" presStyleIdx="3" presStyleCnt="4"/>
      <dgm:spPr/>
      <dgm:t>
        <a:bodyPr/>
        <a:lstStyle/>
        <a:p>
          <a:endParaRPr lang="ru-RU"/>
        </a:p>
      </dgm:t>
    </dgm:pt>
    <dgm:pt modelId="{8B1FDBA7-89D9-4C48-8CEF-AB5E75D1B548}" type="pres">
      <dgm:prSet presAssocID="{0B5AAD27-C614-4839-8285-95BBE8E8A560}" presName="vert2" presStyleCnt="0"/>
      <dgm:spPr/>
    </dgm:pt>
    <dgm:pt modelId="{9E925CE3-12FF-4363-8AAC-19FF59F1526E}" type="pres">
      <dgm:prSet presAssocID="{0B5AAD27-C614-4839-8285-95BBE8E8A560}" presName="thinLine2b" presStyleLbl="callout" presStyleIdx="2" presStyleCnt="3"/>
      <dgm:spPr/>
    </dgm:pt>
    <dgm:pt modelId="{E27F648E-24F1-4DC8-862E-278BB8B38788}" type="pres">
      <dgm:prSet presAssocID="{0B5AAD27-C614-4839-8285-95BBE8E8A560}" presName="vertSpace2b" presStyleCnt="0"/>
      <dgm:spPr/>
    </dgm:pt>
  </dgm:ptLst>
  <dgm:cxnLst>
    <dgm:cxn modelId="{7977451C-F9D4-4D3E-B7CF-5EFDCC6AD0AF}" type="presOf" srcId="{A8553A97-0357-44CD-8C91-7504E6554BE4}" destId="{B509CC04-48A9-42FD-9D86-36FF494FF4EB}" srcOrd="0" destOrd="0" presId="urn:microsoft.com/office/officeart/2008/layout/LinedList"/>
    <dgm:cxn modelId="{EEC30946-AE2E-4497-8521-E44BFF370FD1}" type="presOf" srcId="{D75C3C0C-EBD5-4E3C-BA96-8D42E842327F}" destId="{5346AF31-200E-4971-8A46-3C14CBDBF6AA}" srcOrd="0" destOrd="0" presId="urn:microsoft.com/office/officeart/2008/layout/LinedList"/>
    <dgm:cxn modelId="{4FB1D913-C366-4228-B113-401C674486FD}" srcId="{9BCD03CD-05E6-4460-BE7A-1BF38D608E68}" destId="{0B5AAD27-C614-4839-8285-95BBE8E8A560}" srcOrd="2" destOrd="0" parTransId="{5EB6F824-19F5-4419-A41C-1E873AA4D4B1}" sibTransId="{2D740701-92C5-4A71-8C5D-1E2BF9E7FDD5}"/>
    <dgm:cxn modelId="{331C7A24-BA09-482B-97E2-894AB9BEA3B7}" srcId="{3A6DD99F-16E7-4F3E-8A08-3074FC6E7E64}" destId="{9BCD03CD-05E6-4460-BE7A-1BF38D608E68}" srcOrd="0" destOrd="0" parTransId="{3D91B999-F1CB-4F95-80C9-850F12C408AC}" sibTransId="{A0B4FC8B-576E-41DD-8753-1905423CCEDD}"/>
    <dgm:cxn modelId="{01346D29-FEF6-4ACB-8A4F-00A04FE33123}" srcId="{9BCD03CD-05E6-4460-BE7A-1BF38D608E68}" destId="{D75C3C0C-EBD5-4E3C-BA96-8D42E842327F}" srcOrd="1" destOrd="0" parTransId="{5F1238E9-9540-4D7E-BEB2-36DD33872094}" sibTransId="{3E9D73BA-2AFC-4111-8B82-4018D79CFF70}"/>
    <dgm:cxn modelId="{3F1DDDA6-65E5-479F-B9B6-50826C497673}" type="presOf" srcId="{0B5AAD27-C614-4839-8285-95BBE8E8A560}" destId="{EC49B5BA-BFF7-494D-980A-C971AE301D88}" srcOrd="0" destOrd="0" presId="urn:microsoft.com/office/officeart/2008/layout/LinedList"/>
    <dgm:cxn modelId="{BE975727-5D6A-48FA-9ADF-D43B8285D29C}" type="presOf" srcId="{9BCD03CD-05E6-4460-BE7A-1BF38D608E68}" destId="{59F61976-09A6-4DE3-834D-28093EA629B6}" srcOrd="0" destOrd="0" presId="urn:microsoft.com/office/officeart/2008/layout/LinedList"/>
    <dgm:cxn modelId="{6C1E0406-DEAD-4742-AB57-E3C6FFEE81F5}" srcId="{9BCD03CD-05E6-4460-BE7A-1BF38D608E68}" destId="{A8553A97-0357-44CD-8C91-7504E6554BE4}" srcOrd="0" destOrd="0" parTransId="{A5B3DF38-893A-43F7-9940-055036A08701}" sibTransId="{DB995E5C-14AA-4BDA-A0EF-5B7A5A59AEDE}"/>
    <dgm:cxn modelId="{3E75AAE6-76E0-45EA-BD50-4570741E4C53}" type="presOf" srcId="{3A6DD99F-16E7-4F3E-8A08-3074FC6E7E64}" destId="{3CDD02A1-0E04-41F1-9E6F-B091E1892CC3}" srcOrd="0" destOrd="0" presId="urn:microsoft.com/office/officeart/2008/layout/LinedList"/>
    <dgm:cxn modelId="{48BBE09E-735B-484A-B22B-092E3BF2BD6D}" type="presParOf" srcId="{3CDD02A1-0E04-41F1-9E6F-B091E1892CC3}" destId="{C1BA9F2D-4425-403A-9A83-A7A4CC3CB2A2}" srcOrd="0" destOrd="0" presId="urn:microsoft.com/office/officeart/2008/layout/LinedList"/>
    <dgm:cxn modelId="{9D917057-B030-453C-AD4D-2304DDF8687F}" type="presParOf" srcId="{3CDD02A1-0E04-41F1-9E6F-B091E1892CC3}" destId="{B6B0E13C-8DD3-4A2C-8C1D-2ED091D99C88}" srcOrd="1" destOrd="0" presId="urn:microsoft.com/office/officeart/2008/layout/LinedList"/>
    <dgm:cxn modelId="{3D71A8AD-1DA9-49DC-B70D-AEB3788E309E}" type="presParOf" srcId="{B6B0E13C-8DD3-4A2C-8C1D-2ED091D99C88}" destId="{59F61976-09A6-4DE3-834D-28093EA629B6}" srcOrd="0" destOrd="0" presId="urn:microsoft.com/office/officeart/2008/layout/LinedList"/>
    <dgm:cxn modelId="{6E515B7F-8468-4376-86E9-4B7BCC85B83C}" type="presParOf" srcId="{B6B0E13C-8DD3-4A2C-8C1D-2ED091D99C88}" destId="{CD6C640C-5640-41D8-8C1B-C7F356637406}" srcOrd="1" destOrd="0" presId="urn:microsoft.com/office/officeart/2008/layout/LinedList"/>
    <dgm:cxn modelId="{A094E41B-E736-443C-B355-25768EA5DFCB}" type="presParOf" srcId="{CD6C640C-5640-41D8-8C1B-C7F356637406}" destId="{D731BC82-C1DE-430C-A190-8EF7AF188B28}" srcOrd="0" destOrd="0" presId="urn:microsoft.com/office/officeart/2008/layout/LinedList"/>
    <dgm:cxn modelId="{863849CF-0216-49FB-A2F8-C727908F4383}" type="presParOf" srcId="{CD6C640C-5640-41D8-8C1B-C7F356637406}" destId="{FC79A6D2-440A-445D-9761-869D6B2CA92A}" srcOrd="1" destOrd="0" presId="urn:microsoft.com/office/officeart/2008/layout/LinedList"/>
    <dgm:cxn modelId="{DD472006-591B-4459-A57D-5DEC6A956184}" type="presParOf" srcId="{FC79A6D2-440A-445D-9761-869D6B2CA92A}" destId="{5CF38895-AF1D-45FE-8061-BE3A0A41E36F}" srcOrd="0" destOrd="0" presId="urn:microsoft.com/office/officeart/2008/layout/LinedList"/>
    <dgm:cxn modelId="{995ACA85-4011-47A0-8505-8AE6A8224C0E}" type="presParOf" srcId="{FC79A6D2-440A-445D-9761-869D6B2CA92A}" destId="{B509CC04-48A9-42FD-9D86-36FF494FF4EB}" srcOrd="1" destOrd="0" presId="urn:microsoft.com/office/officeart/2008/layout/LinedList"/>
    <dgm:cxn modelId="{CA063103-19CF-4007-ABDB-BF72E39D142A}" type="presParOf" srcId="{FC79A6D2-440A-445D-9761-869D6B2CA92A}" destId="{A7A5605B-E252-4501-803A-4D26BCA2C1BA}" srcOrd="2" destOrd="0" presId="urn:microsoft.com/office/officeart/2008/layout/LinedList"/>
    <dgm:cxn modelId="{5ECBA323-B0F5-40C5-90E5-ED6CBBAF3E8A}" type="presParOf" srcId="{CD6C640C-5640-41D8-8C1B-C7F356637406}" destId="{8C6AC104-7CE0-486B-B246-C622EE8D8033}" srcOrd="2" destOrd="0" presId="urn:microsoft.com/office/officeart/2008/layout/LinedList"/>
    <dgm:cxn modelId="{F77CAFD0-6B63-4CA1-96CE-DC4671AB5F0D}" type="presParOf" srcId="{CD6C640C-5640-41D8-8C1B-C7F356637406}" destId="{1C277369-0F57-4FBE-AF42-D49F22AA8028}" srcOrd="3" destOrd="0" presId="urn:microsoft.com/office/officeart/2008/layout/LinedList"/>
    <dgm:cxn modelId="{8C7C2F8E-BD81-4687-A96C-1FCA684EA611}" type="presParOf" srcId="{CD6C640C-5640-41D8-8C1B-C7F356637406}" destId="{5772073E-97E7-4C23-A48F-04E5CB4EBBA1}" srcOrd="4" destOrd="0" presId="urn:microsoft.com/office/officeart/2008/layout/LinedList"/>
    <dgm:cxn modelId="{817F938C-387A-4CB7-AC68-67C64E6333E2}" type="presParOf" srcId="{5772073E-97E7-4C23-A48F-04E5CB4EBBA1}" destId="{72B0562F-1BD9-4834-B77A-0DF254493F7C}" srcOrd="0" destOrd="0" presId="urn:microsoft.com/office/officeart/2008/layout/LinedList"/>
    <dgm:cxn modelId="{4DEC3BF2-86AE-4C4F-BEB0-2168D446358C}" type="presParOf" srcId="{5772073E-97E7-4C23-A48F-04E5CB4EBBA1}" destId="{5346AF31-200E-4971-8A46-3C14CBDBF6AA}" srcOrd="1" destOrd="0" presId="urn:microsoft.com/office/officeart/2008/layout/LinedList"/>
    <dgm:cxn modelId="{13FA21A6-E3FE-4065-9481-7E61AE3B3513}" type="presParOf" srcId="{5772073E-97E7-4C23-A48F-04E5CB4EBBA1}" destId="{C76E13F4-CB22-42AD-9289-4CB591461B88}" srcOrd="2" destOrd="0" presId="urn:microsoft.com/office/officeart/2008/layout/LinedList"/>
    <dgm:cxn modelId="{378B61E9-0CDC-4B83-92C3-E7B2D0AE0658}" type="presParOf" srcId="{CD6C640C-5640-41D8-8C1B-C7F356637406}" destId="{B6D999E6-2EDA-4A8C-A909-D7AA7DB297FF}" srcOrd="5" destOrd="0" presId="urn:microsoft.com/office/officeart/2008/layout/LinedList"/>
    <dgm:cxn modelId="{BC69E3A0-1258-4266-BA3F-9989E5EC6547}" type="presParOf" srcId="{CD6C640C-5640-41D8-8C1B-C7F356637406}" destId="{316E4AA5-DB87-4B45-B194-44752E5D3C9F}" srcOrd="6" destOrd="0" presId="urn:microsoft.com/office/officeart/2008/layout/LinedList"/>
    <dgm:cxn modelId="{176C4A55-AABC-4AA1-8F53-186C3A251DA5}" type="presParOf" srcId="{CD6C640C-5640-41D8-8C1B-C7F356637406}" destId="{47EC7863-87DD-4D6C-903A-AC4DA18C26E3}" srcOrd="7" destOrd="0" presId="urn:microsoft.com/office/officeart/2008/layout/LinedList"/>
    <dgm:cxn modelId="{C9DF2866-479D-41FF-A37E-70E52B64B013}" type="presParOf" srcId="{47EC7863-87DD-4D6C-903A-AC4DA18C26E3}" destId="{F545371F-BC0F-4782-8D2F-0A866CBC3C3B}" srcOrd="0" destOrd="0" presId="urn:microsoft.com/office/officeart/2008/layout/LinedList"/>
    <dgm:cxn modelId="{E852F245-403B-4992-840F-F665B95DEE6C}" type="presParOf" srcId="{47EC7863-87DD-4D6C-903A-AC4DA18C26E3}" destId="{EC49B5BA-BFF7-494D-980A-C971AE301D88}" srcOrd="1" destOrd="0" presId="urn:microsoft.com/office/officeart/2008/layout/LinedList"/>
    <dgm:cxn modelId="{27F5406C-7CB7-466B-A132-E114241BED15}" type="presParOf" srcId="{47EC7863-87DD-4D6C-903A-AC4DA18C26E3}" destId="{8B1FDBA7-89D9-4C48-8CEF-AB5E75D1B548}" srcOrd="2" destOrd="0" presId="urn:microsoft.com/office/officeart/2008/layout/LinedList"/>
    <dgm:cxn modelId="{FE95A9D6-5270-4FB9-B979-4412DE519BCA}" type="presParOf" srcId="{CD6C640C-5640-41D8-8C1B-C7F356637406}" destId="{9E925CE3-12FF-4363-8AAC-19FF59F1526E}" srcOrd="8" destOrd="0" presId="urn:microsoft.com/office/officeart/2008/layout/LinedList"/>
    <dgm:cxn modelId="{29D616FB-B62A-43FE-ADD0-E498D74525BD}" type="presParOf" srcId="{CD6C640C-5640-41D8-8C1B-C7F356637406}" destId="{E27F648E-24F1-4DC8-862E-278BB8B3878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F2E69-490C-4DAB-8FA7-A67FEF1170DE}">
      <dsp:nvSpPr>
        <dsp:cNvPr id="0" name=""/>
        <dsp:cNvSpPr/>
      </dsp:nvSpPr>
      <dsp:spPr>
        <a:xfrm>
          <a:off x="626435" y="817187"/>
          <a:ext cx="3726954" cy="1164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87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Резерфорд: получение ядерной энергии для практического использования никогда не будут возможным</a:t>
          </a:r>
          <a:endParaRPr lang="ru-RU" sz="1600" kern="1200" dirty="0"/>
        </a:p>
      </dsp:txBody>
      <dsp:txXfrm>
        <a:off x="626435" y="817187"/>
        <a:ext cx="3726954" cy="1164673"/>
      </dsp:txXfrm>
    </dsp:sp>
    <dsp:sp modelId="{72A2EE02-BDA2-4A9A-AAAA-A66DEA380631}">
      <dsp:nvSpPr>
        <dsp:cNvPr id="0" name=""/>
        <dsp:cNvSpPr/>
      </dsp:nvSpPr>
      <dsp:spPr>
        <a:xfrm>
          <a:off x="471146" y="648957"/>
          <a:ext cx="815271" cy="12229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638B0A-AFDC-4240-831F-900092A719CA}">
      <dsp:nvSpPr>
        <dsp:cNvPr id="0" name=""/>
        <dsp:cNvSpPr/>
      </dsp:nvSpPr>
      <dsp:spPr>
        <a:xfrm>
          <a:off x="626435" y="2283381"/>
          <a:ext cx="3726954" cy="1164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87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Первый в мире ядерный реактор </a:t>
          </a:r>
          <a:r>
            <a:rPr lang="ru-RU" sz="1600" kern="1200" dirty="0" err="1" smtClean="0"/>
            <a:t>Энрико</a:t>
          </a:r>
          <a:r>
            <a:rPr lang="ru-RU" sz="1600" kern="1200" dirty="0" smtClean="0"/>
            <a:t> Ферми</a:t>
          </a:r>
          <a:endParaRPr lang="ru-RU" sz="1600" kern="1200" dirty="0"/>
        </a:p>
      </dsp:txBody>
      <dsp:txXfrm>
        <a:off x="626435" y="2283381"/>
        <a:ext cx="3726954" cy="1164673"/>
      </dsp:txXfrm>
    </dsp:sp>
    <dsp:sp modelId="{EEEB1D08-92F1-4829-9BD7-57E54FF00918}">
      <dsp:nvSpPr>
        <dsp:cNvPr id="0" name=""/>
        <dsp:cNvSpPr/>
      </dsp:nvSpPr>
      <dsp:spPr>
        <a:xfrm>
          <a:off x="471146" y="2115151"/>
          <a:ext cx="815271" cy="1222906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DC0E2D-B8B9-45E3-8367-843C37462A02}">
      <dsp:nvSpPr>
        <dsp:cNvPr id="0" name=""/>
        <dsp:cNvSpPr/>
      </dsp:nvSpPr>
      <dsp:spPr>
        <a:xfrm>
          <a:off x="626435" y="3749575"/>
          <a:ext cx="3726954" cy="1164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87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Первый в Европе ядерный реактор Игоря Васильевича Курчатова</a:t>
          </a:r>
          <a:endParaRPr lang="ru-RU" sz="1600" kern="1200" dirty="0"/>
        </a:p>
      </dsp:txBody>
      <dsp:txXfrm>
        <a:off x="626435" y="3749575"/>
        <a:ext cx="3726954" cy="1164673"/>
      </dsp:txXfrm>
    </dsp:sp>
    <dsp:sp modelId="{88DDB847-4990-48C4-879C-18E362943065}">
      <dsp:nvSpPr>
        <dsp:cNvPr id="0" name=""/>
        <dsp:cNvSpPr/>
      </dsp:nvSpPr>
      <dsp:spPr>
        <a:xfrm>
          <a:off x="471146" y="3581345"/>
          <a:ext cx="815271" cy="12229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D612357-3DFC-4BCC-8BCE-E426A618222B}">
      <dsp:nvSpPr>
        <dsp:cNvPr id="0" name=""/>
        <dsp:cNvSpPr/>
      </dsp:nvSpPr>
      <dsp:spPr>
        <a:xfrm>
          <a:off x="626435" y="5215769"/>
          <a:ext cx="3726954" cy="11646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8872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Первая в мире атомная электростанция в Обнинске</a:t>
          </a:r>
          <a:endParaRPr lang="ru-RU" sz="1600" kern="1200" dirty="0"/>
        </a:p>
      </dsp:txBody>
      <dsp:txXfrm>
        <a:off x="626435" y="5215769"/>
        <a:ext cx="3726954" cy="1164673"/>
      </dsp:txXfrm>
    </dsp:sp>
    <dsp:sp modelId="{992EA6ED-0D85-4E7B-82F0-CB6EDCB8E011}">
      <dsp:nvSpPr>
        <dsp:cNvPr id="0" name=""/>
        <dsp:cNvSpPr/>
      </dsp:nvSpPr>
      <dsp:spPr>
        <a:xfrm>
          <a:off x="471146" y="5047539"/>
          <a:ext cx="815271" cy="122290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accent2">
              <a:tint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A9F2D-4425-403A-9A83-A7A4CC3CB2A2}">
      <dsp:nvSpPr>
        <dsp:cNvPr id="0" name=""/>
        <dsp:cNvSpPr/>
      </dsp:nvSpPr>
      <dsp:spPr>
        <a:xfrm>
          <a:off x="0" y="0"/>
          <a:ext cx="79928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F61976-09A6-4DE3-834D-28093EA629B6}">
      <dsp:nvSpPr>
        <dsp:cNvPr id="0" name=""/>
        <dsp:cNvSpPr/>
      </dsp:nvSpPr>
      <dsp:spPr>
        <a:xfrm>
          <a:off x="0" y="0"/>
          <a:ext cx="1598577" cy="24482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задачи обезвреживания радиоактивных отходов:</a:t>
          </a:r>
          <a:endParaRPr lang="ru-RU" sz="1400" kern="1200" dirty="0"/>
        </a:p>
      </dsp:txBody>
      <dsp:txXfrm>
        <a:off x="0" y="0"/>
        <a:ext cx="1598577" cy="2448272"/>
      </dsp:txXfrm>
    </dsp:sp>
    <dsp:sp modelId="{B509CC04-48A9-42FD-9D86-36FF494FF4EB}">
      <dsp:nvSpPr>
        <dsp:cNvPr id="0" name=""/>
        <dsp:cNvSpPr/>
      </dsp:nvSpPr>
      <dsp:spPr>
        <a:xfrm>
          <a:off x="1718470" y="38254"/>
          <a:ext cx="6274417" cy="76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совершенствование технологий с целью уменьшения образования отходов при работе реакторов</a:t>
          </a:r>
          <a:endParaRPr lang="ru-RU" sz="1700" kern="1200" dirty="0"/>
        </a:p>
      </dsp:txBody>
      <dsp:txXfrm>
        <a:off x="1718470" y="38254"/>
        <a:ext cx="6274417" cy="765085"/>
      </dsp:txXfrm>
    </dsp:sp>
    <dsp:sp modelId="{8C6AC104-7CE0-486B-B246-C622EE8D8033}">
      <dsp:nvSpPr>
        <dsp:cNvPr id="0" name=""/>
        <dsp:cNvSpPr/>
      </dsp:nvSpPr>
      <dsp:spPr>
        <a:xfrm>
          <a:off x="1598577" y="803339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6AF31-200E-4971-8A46-3C14CBDBF6AA}">
      <dsp:nvSpPr>
        <dsp:cNvPr id="0" name=""/>
        <dsp:cNvSpPr/>
      </dsp:nvSpPr>
      <dsp:spPr>
        <a:xfrm>
          <a:off x="1718470" y="841593"/>
          <a:ext cx="6274417" cy="76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переработка отходов для их консолидации и уменьшения опасности от распространения в окружающей среде</a:t>
          </a:r>
          <a:endParaRPr lang="ru-RU" sz="1700" kern="1200" dirty="0"/>
        </a:p>
      </dsp:txBody>
      <dsp:txXfrm>
        <a:off x="1718470" y="841593"/>
        <a:ext cx="6274417" cy="765085"/>
      </dsp:txXfrm>
    </dsp:sp>
    <dsp:sp modelId="{B6D999E6-2EDA-4A8C-A909-D7AA7DB297FF}">
      <dsp:nvSpPr>
        <dsp:cNvPr id="0" name=""/>
        <dsp:cNvSpPr/>
      </dsp:nvSpPr>
      <dsp:spPr>
        <a:xfrm>
          <a:off x="1598577" y="1606678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9B5BA-BFF7-494D-980A-C971AE301D88}">
      <dsp:nvSpPr>
        <dsp:cNvPr id="0" name=""/>
        <dsp:cNvSpPr/>
      </dsp:nvSpPr>
      <dsp:spPr>
        <a:xfrm>
          <a:off x="1718470" y="1644932"/>
          <a:ext cx="6274417" cy="76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надежная изоляция отходов от биосферы за счет создания могильников разных типов</a:t>
          </a:r>
          <a:endParaRPr lang="ru-RU" sz="1700" kern="1200" dirty="0"/>
        </a:p>
      </dsp:txBody>
      <dsp:txXfrm>
        <a:off x="1718470" y="1644932"/>
        <a:ext cx="6274417" cy="765085"/>
      </dsp:txXfrm>
    </dsp:sp>
    <dsp:sp modelId="{9E925CE3-12FF-4363-8AAC-19FF59F1526E}">
      <dsp:nvSpPr>
        <dsp:cNvPr id="0" name=""/>
        <dsp:cNvSpPr/>
      </dsp:nvSpPr>
      <dsp:spPr>
        <a:xfrm>
          <a:off x="1598577" y="2410017"/>
          <a:ext cx="639431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F019C-6EA8-44FA-8651-E5007BCACF87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EB582-DF75-4075-95CA-AB06EEC17B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0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03765-CAE3-4A53-BC8D-4DD6AEBF84D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7BD69-56CA-4D4E-86A3-5F0D3542C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em.ru/?reg=0&amp;cod=7" TargetMode="External"/><Relationship Id="rId13" Type="http://schemas.openxmlformats.org/officeDocument/2006/relationships/image" Target="../media/image19.png"/><Relationship Id="rId3" Type="http://schemas.openxmlformats.org/officeDocument/2006/relationships/hyperlink" Target="http://www.pem.ru/?reg=0&amp;cod=2" TargetMode="External"/><Relationship Id="rId7" Type="http://schemas.openxmlformats.org/officeDocument/2006/relationships/hyperlink" Target="http://www.pem.ru/?reg=0&amp;cod=6" TargetMode="External"/><Relationship Id="rId12" Type="http://schemas.openxmlformats.org/officeDocument/2006/relationships/image" Target="../media/image18.png"/><Relationship Id="rId2" Type="http://schemas.openxmlformats.org/officeDocument/2006/relationships/hyperlink" Target="http://www.pem.ru/?reg=0&amp;cod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em.ru/?reg=0&amp;cod=5" TargetMode="External"/><Relationship Id="rId11" Type="http://schemas.openxmlformats.org/officeDocument/2006/relationships/hyperlink" Target="http://www.pem.ru/?reg=0&amp;cod=11" TargetMode="External"/><Relationship Id="rId5" Type="http://schemas.openxmlformats.org/officeDocument/2006/relationships/hyperlink" Target="http://www.pem.ru/?reg=0&amp;cod=4" TargetMode="External"/><Relationship Id="rId10" Type="http://schemas.openxmlformats.org/officeDocument/2006/relationships/hyperlink" Target="http://www.pem.ru/?reg=0&amp;cod=10" TargetMode="External"/><Relationship Id="rId4" Type="http://schemas.openxmlformats.org/officeDocument/2006/relationships/hyperlink" Target="http://www.pem.ru/?reg=0&amp;cod=3" TargetMode="External"/><Relationship Id="rId9" Type="http://schemas.openxmlformats.org/officeDocument/2006/relationships/hyperlink" Target="http://www.pem.ru/?reg=0&amp;cod=8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285720" y="4500570"/>
            <a:ext cx="8858280" cy="214314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Book Antiqua" pitchFamily="18" charset="0"/>
              </a:rPr>
              <a:t>Атомная энергетика.</a:t>
            </a:r>
            <a:br>
              <a:rPr lang="ru-RU" dirty="0" smtClean="0">
                <a:latin typeface="Book Antiqua" pitchFamily="18" charset="0"/>
              </a:rPr>
            </a:br>
            <a:r>
              <a:rPr lang="ru-RU" dirty="0" smtClean="0">
                <a:latin typeface="Book Antiqua" pitchFamily="18" charset="0"/>
              </a:rPr>
              <a:t/>
            </a:r>
            <a:br>
              <a:rPr lang="ru-RU" dirty="0" smtClean="0">
                <a:latin typeface="Book Antiqua" pitchFamily="18" charset="0"/>
              </a:rPr>
            </a:br>
            <a:endParaRPr lang="ru-RU" sz="22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АЭС России</a:t>
            </a:r>
            <a:endParaRPr lang="ru-RU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1037856"/>
          </a:xfrm>
        </p:spPr>
        <p:txBody>
          <a:bodyPr/>
          <a:lstStyle/>
          <a:p>
            <a:pPr algn="just"/>
            <a:r>
              <a:rPr lang="ru-RU" sz="2000" dirty="0" smtClean="0"/>
              <a:t>В России имеется 10 атомных электростанций (АЭС), и практически все они расположены в густонаселенной европейской части страны.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2420888"/>
            <a:ext cx="49502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2"/>
              </a:rPr>
              <a:t>Балаковская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2"/>
              </a:rPr>
              <a:t>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3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3"/>
              </a:rPr>
              <a:t>Белоярская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4"/>
            </a:endParaRPr>
          </a:p>
          <a:p>
            <a:pPr algn="ctr"/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4"/>
              </a:rPr>
              <a:t>Билибинская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4"/>
              </a:rPr>
              <a:t>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5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5"/>
              </a:rPr>
              <a:t>Калининская АЭС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6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6"/>
              </a:rPr>
              <a:t>Кольская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7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7"/>
              </a:rPr>
              <a:t>Курская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8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8"/>
              </a:rPr>
              <a:t>Ленинградская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9"/>
            </a:endParaRPr>
          </a:p>
          <a:p>
            <a:pPr algn="ctr"/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9"/>
              </a:rPr>
              <a:t>Нововоронежская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9"/>
              </a:rPr>
              <a:t>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10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10"/>
              </a:rPr>
              <a:t>Ростовская (</a:t>
            </a:r>
            <a:r>
              <a:rPr lang="ru-RU" sz="2500" dirty="0" err="1" smtClean="0">
                <a:solidFill>
                  <a:srgbClr val="DFD731"/>
                </a:solidFill>
                <a:latin typeface="Garamond" pitchFamily="18" charset="0"/>
                <a:hlinkClick r:id="rId10"/>
              </a:rPr>
              <a:t>Волгодонская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10"/>
              </a:rPr>
              <a:t>)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 smtClean="0">
              <a:solidFill>
                <a:srgbClr val="DFD731"/>
              </a:solidFill>
              <a:latin typeface="Garamond" pitchFamily="18" charset="0"/>
              <a:hlinkClick r:id="rId11"/>
            </a:endParaRPr>
          </a:p>
          <a:p>
            <a:pPr algn="ctr"/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  <a:hlinkClick r:id="rId11"/>
              </a:rPr>
              <a:t>Смоленская АЭС</a:t>
            </a:r>
            <a:r>
              <a:rPr lang="ru-RU" sz="2500" dirty="0" smtClean="0">
                <a:solidFill>
                  <a:srgbClr val="DFD731"/>
                </a:solidFill>
                <a:latin typeface="Garamond" pitchFamily="18" charset="0"/>
              </a:rPr>
              <a:t> </a:t>
            </a:r>
            <a:endParaRPr lang="ru-RU" sz="2500" dirty="0">
              <a:solidFill>
                <a:srgbClr val="DFD731"/>
              </a:solidFill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323528" y="2780928"/>
            <a:ext cx="2906266" cy="19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6012160" y="2492896"/>
            <a:ext cx="2736304" cy="185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12160" y="4365104"/>
            <a:ext cx="2880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Огни Смоленской атомной электростанции.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4869160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Курская АЭС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50"/>
                </a:solidFill>
                <a:latin typeface="Arial Narrow" pitchFamily="34" charset="0"/>
              </a:rPr>
              <a:t>Наиболее мощные АЭС в мире</a:t>
            </a:r>
            <a:endParaRPr lang="ru-RU" sz="4400" dirty="0">
              <a:solidFill>
                <a:srgbClr val="00B050"/>
              </a:solidFill>
              <a:latin typeface="Arial Narrow" pitchFamily="34" charset="0"/>
            </a:endParaRPr>
          </a:p>
        </p:txBody>
      </p:sp>
      <p:graphicFrame>
        <p:nvGraphicFramePr>
          <p:cNvPr id="4" name="Group 321"/>
          <p:cNvGraphicFramePr>
            <a:graphicFrameLocks/>
          </p:cNvGraphicFramePr>
          <p:nvPr/>
        </p:nvGraphicFramePr>
        <p:xfrm>
          <a:off x="1043608" y="1039890"/>
          <a:ext cx="7200799" cy="5818110"/>
        </p:xfrm>
        <a:graphic>
          <a:graphicData uri="http://schemas.openxmlformats.org/drawingml/2006/table">
            <a:tbl>
              <a:tblPr/>
              <a:tblGrid>
                <a:gridCol w="2976581"/>
                <a:gridCol w="1191382"/>
                <a:gridCol w="1643933"/>
                <a:gridCol w="1388903"/>
              </a:tblGrid>
              <a:tr h="6551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Название АЭС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Страна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Мощность, МВт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Количество блоков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983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«Фукусима» (Fukushima)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Япония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8815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983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«Брус» (Bruce)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Канада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6818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66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«Гравелин» (Gravelines)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5460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66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«Палюэль» (Paluel)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5320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66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«Катном» (Cattenom)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5200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983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«Запорожская»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Украина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4765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66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«Бюже» (Bugey)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4140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5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983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«Пикеринг» (Pickering)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Канада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4116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8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66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«Пало Верде» (Palo Verde)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США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3810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983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«Курская»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Россия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3700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29836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«Ленинградская»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Россия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3700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566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«Трикастен» (Tricastin)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3660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848872" cy="59046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Проблемы использования АЭС:</a:t>
            </a:r>
          </a:p>
          <a:p>
            <a:r>
              <a:rPr lang="ru-RU" dirty="0" smtClean="0"/>
              <a:t>содействие распространению ядерного оружия</a:t>
            </a:r>
          </a:p>
          <a:p>
            <a:r>
              <a:rPr lang="ru-RU" dirty="0" smtClean="0"/>
              <a:t>возможность аварий</a:t>
            </a:r>
          </a:p>
          <a:p>
            <a:r>
              <a:rPr lang="ru-RU" dirty="0" smtClean="0"/>
              <a:t>радиоактивные отходы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37809698"/>
              </p:ext>
            </p:extLst>
          </p:nvPr>
        </p:nvGraphicFramePr>
        <p:xfrm>
          <a:off x="611560" y="2708920"/>
          <a:ext cx="799288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3" y="3762253"/>
            <a:ext cx="1510195" cy="13229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3533" y="5301208"/>
            <a:ext cx="2734331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Установки для отверждения жидких отходов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91881" y="5301208"/>
            <a:ext cx="2520280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err="1" smtClean="0"/>
              <a:t>Остеклование</a:t>
            </a:r>
            <a:r>
              <a:rPr lang="ru-RU" dirty="0" smtClean="0"/>
              <a:t> отходов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56177" y="5301208"/>
            <a:ext cx="2376263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Очистка газообразных отходов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3533" y="5301208"/>
            <a:ext cx="79189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МАГАТЭ </a:t>
            </a:r>
            <a:r>
              <a:rPr lang="ru-RU" dirty="0"/>
              <a:t>(англ. </a:t>
            </a:r>
            <a:r>
              <a:rPr lang="ru-RU" dirty="0" smtClean="0"/>
              <a:t>IAEA) </a:t>
            </a:r>
            <a:r>
              <a:rPr lang="ru-RU" dirty="0"/>
              <a:t>— международная организация для развития сотрудничества в области мирного использования атомной энергии.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571480"/>
            <a:ext cx="8093971" cy="60704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285860"/>
            <a:ext cx="8100392" cy="52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2" y="0"/>
            <a:ext cx="9196412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12" y="0"/>
            <a:ext cx="9196412" cy="6858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006" y="-99392"/>
            <a:ext cx="5164038" cy="38884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691" y="-89468"/>
            <a:ext cx="4297878" cy="38884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5399" y="2636911"/>
            <a:ext cx="3012511" cy="422108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1727" y="3709574"/>
            <a:ext cx="2971028" cy="31484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59" y="4581128"/>
            <a:ext cx="3600401" cy="22768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68" y="2544549"/>
            <a:ext cx="3888431" cy="2657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628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0" y="0"/>
            <a:ext cx="914567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47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9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16616" y="620688"/>
            <a:ext cx="429816" cy="72008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28161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2988840" y="3573016"/>
            <a:ext cx="1581944" cy="1768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0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Одной из важнейших проблем, стоящих перед человечеством является проблема источников энергии. Потребление энергии растет столь быстро, что известные нам источники топлива могут оказаться исчерпанными в короткие сроки.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23928271"/>
              </p:ext>
            </p:extLst>
          </p:nvPr>
        </p:nvGraphicFramePr>
        <p:xfrm>
          <a:off x="539552" y="1861914"/>
          <a:ext cx="8136904" cy="47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ая выноска 6"/>
          <p:cNvSpPr/>
          <p:nvPr/>
        </p:nvSpPr>
        <p:spPr>
          <a:xfrm>
            <a:off x="5436096" y="4653136"/>
            <a:ext cx="2880320" cy="1584176"/>
          </a:xfrm>
          <a:prstGeom prst="wedgeRectCallout">
            <a:avLst>
              <a:gd name="adj1" fmla="val -71094"/>
              <a:gd name="adj2" fmla="val -26538"/>
            </a:avLst>
          </a:prstGeom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270999"/>
              </p:ext>
            </p:extLst>
          </p:nvPr>
        </p:nvGraphicFramePr>
        <p:xfrm>
          <a:off x="5676292" y="4687024"/>
          <a:ext cx="2568116" cy="146304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84058"/>
                <a:gridCol w="1284058"/>
              </a:tblGrid>
              <a:tr h="284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Топливо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%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22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Нефть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Газ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422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Уголь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41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7538183" y="5049180"/>
            <a:ext cx="172819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40 лет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38183" y="5399379"/>
            <a:ext cx="172819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60 лет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38183" y="5759419"/>
            <a:ext cx="1728192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350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9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процесс 6"/>
          <p:cNvSpPr/>
          <p:nvPr/>
        </p:nvSpPr>
        <p:spPr>
          <a:xfrm>
            <a:off x="275540" y="4077072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1946 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4716016" y="97023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Развитие атомной энергетики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275540" y="1124744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1937 г.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75540" y="2564904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1942 г.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75540" y="5661248"/>
            <a:ext cx="1368152" cy="4320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1954 г.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01082773"/>
              </p:ext>
            </p:extLst>
          </p:nvPr>
        </p:nvGraphicFramePr>
        <p:xfrm>
          <a:off x="755576" y="0"/>
          <a:ext cx="4824536" cy="70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65" y="764704"/>
            <a:ext cx="3787817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964" y="3861048"/>
            <a:ext cx="3787817" cy="2896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Нашивка 17"/>
          <p:cNvSpPr/>
          <p:nvPr/>
        </p:nvSpPr>
        <p:spPr>
          <a:xfrm>
            <a:off x="4788024" y="2250601"/>
            <a:ext cx="720080" cy="1224136"/>
          </a:xfrm>
          <a:prstGeom prst="chevron">
            <a:avLst>
              <a:gd name="adj" fmla="val 441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4788024" y="5157192"/>
            <a:ext cx="720080" cy="1224136"/>
          </a:xfrm>
          <a:prstGeom prst="chevron">
            <a:avLst>
              <a:gd name="adj" fmla="val 441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76255" y="3294717"/>
            <a:ext cx="2498817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Чикаго, США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5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52928" cy="93610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Дата ввода первых мощностей АЭС по странам</a:t>
            </a:r>
            <a:r>
              <a:rPr lang="ru-RU" sz="3600" b="1" dirty="0" smtClean="0">
                <a:solidFill>
                  <a:srgbClr val="0000FF"/>
                </a:solidFill>
                <a:latin typeface="Garamond" pitchFamily="18" charset="0"/>
              </a:rPr>
              <a:t/>
            </a:r>
            <a:br>
              <a:rPr lang="ru-RU" sz="3600" b="1" dirty="0" smtClean="0">
                <a:solidFill>
                  <a:srgbClr val="0000FF"/>
                </a:solidFill>
                <a:latin typeface="Garamond" pitchFamily="18" charset="0"/>
              </a:rPr>
            </a:br>
            <a:endParaRPr lang="ru-RU" dirty="0"/>
          </a:p>
        </p:txBody>
      </p:sp>
      <p:graphicFrame>
        <p:nvGraphicFramePr>
          <p:cNvPr id="4" name="Group 214"/>
          <p:cNvGraphicFramePr>
            <a:graphicFrameLocks noGrp="1"/>
          </p:cNvGraphicFramePr>
          <p:nvPr/>
        </p:nvGraphicFramePr>
        <p:xfrm>
          <a:off x="755576" y="980728"/>
          <a:ext cx="7562850" cy="5638800"/>
        </p:xfrm>
        <a:graphic>
          <a:graphicData uri="http://schemas.openxmlformats.org/drawingml/2006/table">
            <a:tbl>
              <a:tblPr/>
              <a:tblGrid>
                <a:gridCol w="3819525"/>
                <a:gridCol w="3743325"/>
              </a:tblGrid>
              <a:tr h="2018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Дата ввода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первых мощностей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Страна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1954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СССР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1956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Великобритания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1957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США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1963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Италия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1965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Франция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1966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ФРГ, Япония, ГДР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1967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Канада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1968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Испания, Нидерланды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1969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Швейцария, Индия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1971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Швеция, Пакистан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1974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Бельгия, Болгария, Аргентина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1977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Финляндия,Юж.Корея,о.Тайвань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1979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aramond" pitchFamily="18" charset="0"/>
                          <a:cs typeface="Times New Roman" pitchFamily="18" charset="0"/>
                        </a:rPr>
                        <a:t>Чехословакия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t="8152" r="-1582"/>
          <a:stretch/>
        </p:blipFill>
        <p:spPr>
          <a:xfrm>
            <a:off x="5076056" y="1772817"/>
            <a:ext cx="2771801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848872" cy="59046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b="1" dirty="0" smtClean="0"/>
              <a:t>Преимущества атомных электростанций:</a:t>
            </a:r>
          </a:p>
          <a:p>
            <a:r>
              <a:rPr lang="ru-RU" dirty="0" smtClean="0"/>
              <a:t>требуется небольшое количество топлива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дешевая эксплуатация (но дорогое строительство)</a:t>
            </a:r>
          </a:p>
          <a:p>
            <a:r>
              <a:rPr lang="ru-RU" dirty="0" smtClean="0"/>
              <a:t>относительная экологическая чистота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89" y="1772817"/>
            <a:ext cx="2771800" cy="1904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034689" y="3676923"/>
            <a:ext cx="27718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Энергия 1 г урана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057" y="3676923"/>
            <a:ext cx="277180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Энергия 2,5 т нефти</a:t>
            </a:r>
            <a:endParaRPr lang="ru-RU" dirty="0"/>
          </a:p>
        </p:txBody>
      </p:sp>
      <p:sp>
        <p:nvSpPr>
          <p:cNvPr id="10" name="Равно 9"/>
          <p:cNvSpPr/>
          <p:nvPr/>
        </p:nvSpPr>
        <p:spPr>
          <a:xfrm>
            <a:off x="3923928" y="2436837"/>
            <a:ext cx="1080121" cy="832197"/>
          </a:xfrm>
          <a:prstGeom prst="mathEqua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5301208"/>
            <a:ext cx="770485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Б</a:t>
            </a:r>
            <a:r>
              <a:rPr lang="ru-RU" dirty="0" smtClean="0"/>
              <a:t>ольшая часть радионуклидов, содержащихся в выбросах АЭС, быстро распадается, превращаясь в нерадиоактивные. Количество долгоживущих радионуклидов и мощность их излучения невелики.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-142900"/>
            <a:ext cx="9144000" cy="6858000"/>
          </a:xfrm>
          <a:prstGeom prst="rect">
            <a:avLst/>
          </a:prstGeom>
          <a:solidFill>
            <a:schemeClr val="dk1">
              <a:alpha val="5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57166"/>
            <a:ext cx="8093971" cy="6096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571480"/>
            <a:ext cx="8100392" cy="599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-171400"/>
            <a:ext cx="854075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dirty="0" smtClean="0">
                <a:solidFill>
                  <a:schemeClr val="tx1"/>
                </a:solidFill>
                <a:latin typeface="Arial Narrow" pitchFamily="34" charset="0"/>
              </a:rPr>
              <a:t>Атомные Электростанции</a:t>
            </a:r>
          </a:p>
        </p:txBody>
      </p:sp>
      <p:sp>
        <p:nvSpPr>
          <p:cNvPr id="10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9513" y="1600200"/>
            <a:ext cx="8784975" cy="4709120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ru-RU" sz="2800" dirty="0" smtClean="0"/>
              <a:t>   </a:t>
            </a:r>
            <a:r>
              <a:rPr lang="ru-RU" sz="2900" dirty="0" smtClean="0"/>
              <a:t>АЭС различаются по: </a:t>
            </a:r>
          </a:p>
          <a:p>
            <a:pPr>
              <a:buNone/>
              <a:defRPr/>
            </a:pPr>
            <a:endParaRPr lang="ru-RU" sz="2900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ru-RU" sz="2900" dirty="0" smtClean="0"/>
              <a:t>типу контура – одноконтурные, двухконтурные и трехконтурные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900" dirty="0" smtClean="0"/>
              <a:t>типу реактора – на тепловых или быстрых нейтронах;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900" dirty="0" smtClean="0"/>
              <a:t>параметров и типа паровых турбин – АЭС  с  турбинами  на насыщенном или перегретом паре и т. п.;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900" dirty="0" smtClean="0"/>
              <a:t>параметрам  и  типу  теплоносителя  –  с  газовым  теплоносителем,</a:t>
            </a:r>
          </a:p>
          <a:p>
            <a:pPr>
              <a:buNone/>
              <a:defRPr/>
            </a:pPr>
            <a:r>
              <a:rPr lang="en-US" sz="2900" dirty="0" smtClean="0"/>
              <a:t>     </a:t>
            </a:r>
            <a:r>
              <a:rPr lang="ru-RU" sz="2900" dirty="0" smtClean="0"/>
              <a:t>теплоносителем «вода под давлением», жидкометаллическим и др.;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900" dirty="0" smtClean="0"/>
              <a:t>конструктивным особенностям реактора – с реакторами канального или корпусного  типа,  кипящим  с   естественной   или принудительной циркуляцией и др.;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sz="2900" dirty="0" smtClean="0"/>
              <a:t>типу  замедлителя  реактора  –  графитовый,  тяжеловодный  или  др. замедлитель.</a:t>
            </a:r>
          </a:p>
          <a:p>
            <a:pPr eaLnBrk="1" hangingPunct="1">
              <a:buFont typeface="Arial" charset="0"/>
              <a:buNone/>
              <a:defRPr/>
            </a:pPr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Достоинства и недостатки АЭС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dirty="0" smtClean="0">
                <a:solidFill>
                  <a:srgbClr val="C00000"/>
                </a:solidFill>
              </a:rPr>
              <a:t>+</a:t>
            </a:r>
            <a:r>
              <a:rPr lang="ru-RU" sz="3200" dirty="0" smtClean="0"/>
              <a:t>»</a:t>
            </a:r>
          </a:p>
          <a:p>
            <a:r>
              <a:rPr lang="ru-RU" sz="2000" dirty="0" smtClean="0"/>
              <a:t>для работы АЭС требуется очень небольшое кол-во топлива</a:t>
            </a:r>
          </a:p>
          <a:p>
            <a:r>
              <a:rPr lang="ru-RU" sz="2000" dirty="0" smtClean="0"/>
              <a:t>их эксплуатация  обходится значительно дешевле, чем тепловых</a:t>
            </a:r>
          </a:p>
          <a:p>
            <a:r>
              <a:rPr lang="ru-RU" sz="2000" dirty="0" smtClean="0"/>
              <a:t>экологическая чистота</a:t>
            </a:r>
          </a:p>
          <a:p>
            <a:r>
              <a:rPr lang="ru-RU" sz="2000" dirty="0" smtClean="0"/>
              <a:t>ориентация на потребителя</a:t>
            </a:r>
          </a:p>
          <a:p>
            <a:r>
              <a:rPr lang="ru-RU" sz="2000" dirty="0" smtClean="0"/>
              <a:t>ликвидация проблем с электроэнергией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«</a:t>
            </a:r>
            <a:r>
              <a:rPr lang="ru-RU" sz="3200" dirty="0" smtClean="0">
                <a:solidFill>
                  <a:srgbClr val="C00000"/>
                </a:solidFill>
              </a:rPr>
              <a:t>-</a:t>
            </a:r>
            <a:r>
              <a:rPr lang="ru-RU" sz="3200" dirty="0" smtClean="0"/>
              <a:t>»</a:t>
            </a:r>
          </a:p>
          <a:p>
            <a:r>
              <a:rPr lang="ru-RU" sz="2000" dirty="0" smtClean="0"/>
              <a:t>содействие распространению ядерного оружия</a:t>
            </a:r>
          </a:p>
          <a:p>
            <a:r>
              <a:rPr lang="ru-RU" sz="2000" dirty="0" smtClean="0"/>
              <a:t>радиоактивные отходы</a:t>
            </a:r>
          </a:p>
          <a:p>
            <a:r>
              <a:rPr lang="ru-RU" sz="2000" dirty="0" smtClean="0"/>
              <a:t>возможность аварий</a:t>
            </a:r>
          </a:p>
          <a:p>
            <a:r>
              <a:rPr lang="ru-RU" sz="2000" dirty="0" smtClean="0"/>
              <a:t>небольшой срок эксплуатации (35 лет)</a:t>
            </a:r>
          </a:p>
          <a:p>
            <a:r>
              <a:rPr lang="ru-RU" sz="2000" dirty="0" smtClean="0"/>
              <a:t>длительный срок демонтажной работы</a:t>
            </a:r>
          </a:p>
          <a:p>
            <a:r>
              <a:rPr lang="ru-RU" sz="2000" dirty="0" smtClean="0"/>
              <a:t>строительство АЭС – дорогое удовольствие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0"/>
                            </p:stCondLst>
                            <p:childTnLst>
                              <p:par>
                                <p:cTn id="7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000"/>
                            </p:stCondLst>
                            <p:childTnLst>
                              <p:par>
                                <p:cTn id="8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(ТЭС)тепловая электростанция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F:\0_51d68_1f8b4a46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7086600" cy="4667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848872" cy="5904656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b="1" dirty="0" smtClean="0"/>
              <a:t>Сравнение с типами ЭС:</a:t>
            </a:r>
          </a:p>
          <a:p>
            <a:r>
              <a:rPr lang="ru-RU" dirty="0" smtClean="0"/>
              <a:t>углевые ТЭС – основной источник поступление в среду радионуклидов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опасность выпадения кислотных дождей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гибель рыбы и других организмов в результате перекрытия рек для установки ГЭС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03679" y="1929606"/>
            <a:ext cx="758474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угле всегда содержатся микропримеси радиоактивных элементов, которые выносятся вместе с продуктами сгорания, оседают и накапливаются на зольных полях возле ТЭС.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0219" y="3356992"/>
            <a:ext cx="758474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 топливе для ТЭС содержится от 1,5% до 5% серы. При сгорании топлива образуется </a:t>
            </a:r>
            <a:r>
              <a:rPr lang="ru-RU" b="1" dirty="0" smtClean="0"/>
              <a:t>сернистый ангидрид </a:t>
            </a:r>
            <a:r>
              <a:rPr lang="ru-RU" dirty="0" smtClean="0"/>
              <a:t>(</a:t>
            </a:r>
            <a:r>
              <a:rPr lang="en-US" b="1" dirty="0" smtClean="0"/>
              <a:t>SO</a:t>
            </a:r>
            <a:r>
              <a:rPr lang="ru-RU" b="1" baseline="-25000" dirty="0" smtClean="0"/>
              <a:t>2</a:t>
            </a:r>
            <a:r>
              <a:rPr lang="en-US" dirty="0" smtClean="0"/>
              <a:t>) – </a:t>
            </a:r>
            <a:r>
              <a:rPr lang="ru-RU" dirty="0" smtClean="0"/>
              <a:t>бесцветный токсичный газ, который попадает в атмосферу и контактирует с атмосферной влагой, образуя раствор или аэрозоль </a:t>
            </a:r>
            <a:r>
              <a:rPr lang="ru-RU" b="1" dirty="0" smtClean="0"/>
              <a:t>серной кислоты </a:t>
            </a:r>
            <a:r>
              <a:rPr lang="ru-RU" dirty="0" smtClean="0"/>
              <a:t>(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r>
              <a:rPr lang="en-US" dirty="0" smtClean="0"/>
              <a:t>)</a:t>
            </a:r>
            <a:r>
              <a:rPr lang="ru-RU" dirty="0" smtClean="0"/>
              <a:t>, который затем выпадает на землю вместе с дождями.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10219" y="4816095"/>
            <a:ext cx="7584745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/>
              <a:t>S + O</a:t>
            </a:r>
            <a:r>
              <a:rPr lang="en-US" b="1" baseline="-25000" dirty="0"/>
              <a:t>2</a:t>
            </a:r>
            <a:r>
              <a:rPr lang="en-US" b="1" dirty="0"/>
              <a:t> = SO</a:t>
            </a:r>
            <a:r>
              <a:rPr lang="en-US" b="1" baseline="-25000" dirty="0"/>
              <a:t>2</a:t>
            </a:r>
            <a:endParaRPr lang="ru-RU" b="1" dirty="0"/>
          </a:p>
          <a:p>
            <a:pPr algn="ctr"/>
            <a:r>
              <a:rPr lang="en-US" b="1" dirty="0"/>
              <a:t>2SO</a:t>
            </a:r>
            <a:r>
              <a:rPr lang="en-US" b="1" baseline="-25000" dirty="0"/>
              <a:t>2</a:t>
            </a:r>
            <a:r>
              <a:rPr lang="en-US" b="1" dirty="0"/>
              <a:t> + 2H</a:t>
            </a:r>
            <a:r>
              <a:rPr lang="en-US" b="1" baseline="-25000" dirty="0"/>
              <a:t>2</a:t>
            </a:r>
            <a:r>
              <a:rPr lang="en-US" b="1" dirty="0"/>
              <a:t>O + O</a:t>
            </a:r>
            <a:r>
              <a:rPr lang="en-US" b="1" baseline="-25000" dirty="0"/>
              <a:t>2</a:t>
            </a:r>
            <a:r>
              <a:rPr lang="en-US" b="1" dirty="0"/>
              <a:t> = </a:t>
            </a: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>
              <a:alpha val="53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4" y="404664"/>
            <a:ext cx="8100392" cy="60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742</Words>
  <Application>Microsoft Office PowerPoint</Application>
  <PresentationFormat>Экран (4:3)</PresentationFormat>
  <Paragraphs>199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Arial Narrow</vt:lpstr>
      <vt:lpstr>Book Antiqua</vt:lpstr>
      <vt:lpstr>Calibri</vt:lpstr>
      <vt:lpstr>Garamond</vt:lpstr>
      <vt:lpstr>Georgia</vt:lpstr>
      <vt:lpstr>Lucida Sans</vt:lpstr>
      <vt:lpstr>Times New Roman</vt:lpstr>
      <vt:lpstr>Wingdings</vt:lpstr>
      <vt:lpstr>Wingdings 2</vt:lpstr>
      <vt:lpstr>Wingdings 3</vt:lpstr>
      <vt:lpstr>Тема Office</vt:lpstr>
      <vt:lpstr>Официальная</vt:lpstr>
      <vt:lpstr>Апекс</vt:lpstr>
      <vt:lpstr>Атомная энергетика.  </vt:lpstr>
      <vt:lpstr>Презентация PowerPoint</vt:lpstr>
      <vt:lpstr>Презентация PowerPoint</vt:lpstr>
      <vt:lpstr>Дата ввода первых мощностей АЭС по странам </vt:lpstr>
      <vt:lpstr>Презентация PowerPoint</vt:lpstr>
      <vt:lpstr>Атомные Электростанции</vt:lpstr>
      <vt:lpstr>Достоинства и недостатки АЭС</vt:lpstr>
      <vt:lpstr>(ТЭС)тепловая электростанция</vt:lpstr>
      <vt:lpstr>Презентация PowerPoint</vt:lpstr>
      <vt:lpstr>АЭС России</vt:lpstr>
      <vt:lpstr>Наиболее мощные АЭС в мире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Атомная энергетика</dc:title>
  <cp:lastModifiedBy>Пользователь</cp:lastModifiedBy>
  <cp:revision>41</cp:revision>
  <dcterms:modified xsi:type="dcterms:W3CDTF">2020-04-25T11:20:41Z</dcterms:modified>
</cp:coreProperties>
</file>