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79" r:id="rId3"/>
    <p:sldId id="257" r:id="rId4"/>
    <p:sldId id="258" r:id="rId5"/>
    <p:sldId id="259" r:id="rId6"/>
    <p:sldId id="260" r:id="rId7"/>
    <p:sldId id="264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5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1BB7A-748C-4E39-9C18-96377218F2A2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8778D-7742-4B12-A568-21367B708F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742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8778D-7742-4B12-A568-21367B708F0A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BE8B3D5-1014-4A59-929F-0E16C6A0E3E5}" type="datetimeFigureOut">
              <a:rPr lang="ru-RU" smtClean="0"/>
              <a:t>17.03.20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F464585-98DF-43EC-B0FB-5F5A72D0E79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Русская литература конца 1980-х – начала 2000-х годов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Время художественного плюрализма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5881840"/>
          </a:xfrm>
        </p:spPr>
        <p:txBody>
          <a:bodyPr>
            <a:noAutofit/>
          </a:bodyPr>
          <a:lstStyle/>
          <a:p>
            <a:r>
              <a:rPr lang="ru-RU" sz="1900" dirty="0" smtClean="0"/>
              <a:t>Следующее поколение – писатели 70-х годов («отроки «оттепели», юноши шестидесятых») были лишены всякой творческой свободы. Они испытывали на себе постоянное давление цензуры, идеологических штампов и на определенный период стали «замолчанным», «заткнутым» поколением. Наиболее яркими представителями семидесятников стали И. А. Бродский, С. Д. Довлатов, А. Г. Битов, Вен. Ерофеев, В. С. Маканин, Саша Соколов, Д. А. </a:t>
            </a:r>
            <a:r>
              <a:rPr lang="ru-RU" sz="1900" dirty="0" err="1" smtClean="0"/>
              <a:t>Пригов</a:t>
            </a:r>
            <a:r>
              <a:rPr lang="ru-RU" sz="1900" dirty="0" smtClean="0"/>
              <a:t>, Л. С. Петрушевская, В. С. Токарева. В книге «Русские цветы зла» Вик. Ерофеев, имея в виду ценностные ориентиры литературы этой поры, писал: «С середины 70-х годов началась эра невиданных доселе сомнений не только в новом человеке, но и в человеке вообще. Новая русская литература засомневалась во всем без исключения: в любви, детях, вере, церкви, культуре, красоте, благородстве, материнстве, народной мудрости… Уже не ГУЛАГ, а сама распадающаяся Россия становится метафорой жизни». Писатели-«семидесятники» могли рассчитывать лишь на собственные способы издания своих произведений, путем «самиздата» и «</a:t>
            </a:r>
            <a:r>
              <a:rPr lang="ru-RU" sz="1900" dirty="0" err="1" smtClean="0"/>
              <a:t>тамиздата</a:t>
            </a:r>
            <a:r>
              <a:rPr lang="ru-RU" sz="1900" dirty="0" smtClean="0"/>
              <a:t>». Так были напечатаны написанная в прозе «поэма» Вен. Ерофеева «Москва – Петушки», романы А. Г. </a:t>
            </a:r>
            <a:r>
              <a:rPr lang="ru-RU" sz="1900" dirty="0" err="1" smtClean="0"/>
              <a:t>Битова</a:t>
            </a:r>
            <a:r>
              <a:rPr lang="ru-RU" sz="1900" dirty="0" smtClean="0"/>
              <a:t> «Пушкинский дом» и Саши Соколова «Школа для </a:t>
            </a:r>
            <a:r>
              <a:rPr lang="ru-RU" sz="1900" dirty="0" err="1" smtClean="0"/>
              <a:t>дураков</a:t>
            </a:r>
            <a:r>
              <a:rPr lang="ru-RU" sz="1900" dirty="0" smtClean="0"/>
              <a:t>», фантастика братьев Стругацких, ряд произведений писателей русского зарубежья. Лишь в конце 80-х годов эти произведения были официально опубликованы.</a:t>
            </a:r>
            <a:endParaRPr lang="ru-RU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Перестройка открыла дорогу в литературу новому поколению писателей, у которого появилась возможность художественного исследования жизни и человека в бесцензурном пространстве. В произведениях Ю. </a:t>
            </a:r>
            <a:r>
              <a:rPr lang="ru-RU" dirty="0" err="1" smtClean="0"/>
              <a:t>Мамлеева</a:t>
            </a:r>
            <a:r>
              <a:rPr lang="ru-RU" dirty="0" smtClean="0"/>
              <a:t> и Т. Толстой, Т. </a:t>
            </a:r>
            <a:r>
              <a:rPr lang="ru-RU" dirty="0" err="1" smtClean="0"/>
              <a:t>Кибирова</a:t>
            </a:r>
            <a:r>
              <a:rPr lang="ru-RU" dirty="0" smtClean="0"/>
              <a:t> и Л. Рубинштейна, В. Пелевина и С. </a:t>
            </a:r>
            <a:r>
              <a:rPr lang="ru-RU" dirty="0" err="1" smtClean="0"/>
              <a:t>Каледина</a:t>
            </a:r>
            <a:r>
              <a:rPr lang="ru-RU" dirty="0" smtClean="0"/>
              <a:t>, Л. Улицкой и О. </a:t>
            </a:r>
            <a:r>
              <a:rPr lang="ru-RU" dirty="0" err="1" smtClean="0"/>
              <a:t>Славниковой</a:t>
            </a:r>
            <a:r>
              <a:rPr lang="ru-RU" dirty="0" smtClean="0"/>
              <a:t>, вошедших в литературу в 80—90-е годы, а также в книгах А. Уткина, А. </a:t>
            </a:r>
            <a:r>
              <a:rPr lang="ru-RU" dirty="0" err="1" smtClean="0"/>
              <a:t>Геласимова</a:t>
            </a:r>
            <a:r>
              <a:rPr lang="ru-RU" dirty="0" smtClean="0"/>
              <a:t>, О. </a:t>
            </a:r>
            <a:r>
              <a:rPr lang="ru-RU" dirty="0" err="1" smtClean="0"/>
              <a:t>Сульчинской</a:t>
            </a:r>
            <a:r>
              <a:rPr lang="ru-RU" dirty="0" smtClean="0"/>
              <a:t>, Е. </a:t>
            </a:r>
            <a:r>
              <a:rPr lang="ru-RU" dirty="0" err="1" smtClean="0"/>
              <a:t>Садур</a:t>
            </a:r>
            <a:r>
              <a:rPr lang="ru-RU" dirty="0" smtClean="0"/>
              <a:t>, Б. </a:t>
            </a:r>
            <a:r>
              <a:rPr lang="ru-RU" dirty="0" err="1" smtClean="0"/>
              <a:t>Ширянова</a:t>
            </a:r>
            <a:r>
              <a:rPr lang="ru-RU" dirty="0" smtClean="0"/>
              <a:t>, А. </a:t>
            </a:r>
            <a:r>
              <a:rPr lang="ru-RU" dirty="0" err="1" smtClean="0"/>
              <a:t>Гостева</a:t>
            </a:r>
            <a:r>
              <a:rPr lang="ru-RU" dirty="0" smtClean="0"/>
              <a:t> и др., заявивших о себе в конце 90-х годов и в начале XXI столетия, возрождается интерес к «униженным и оскорбленным», к «маленькому человеку», проявляется внимание к ранее запретным темам, обнажается неблагополучие современной жизни. В предисловии к антологии современной прозы Вик. Ерофеев оценивает молодых писателей как «первое за всю историю России поколение свободных людей, без государственной и внутренней цензуры».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435280" cy="5904656"/>
          </a:xfrm>
        </p:spPr>
        <p:txBody>
          <a:bodyPr>
            <a:normAutofit fontScale="92500" lnSpcReduction="10000"/>
          </a:bodyPr>
          <a:lstStyle/>
          <a:p>
            <a:r>
              <a:rPr lang="ru-RU" sz="2200" b="1" dirty="0" smtClean="0"/>
              <a:t>Постмодернизм. </a:t>
            </a:r>
            <a:r>
              <a:rPr lang="ru-RU" sz="2200" dirty="0" smtClean="0"/>
              <a:t>Попытки теоретического осмысления новой ситуации в литературе (и шире – в культуре) привели к появлению в литературной критике первой половины 90-х годов термина </a:t>
            </a:r>
            <a:r>
              <a:rPr lang="ru-RU" sz="2200" i="1" dirty="0" smtClean="0"/>
              <a:t>постмодернизм.</a:t>
            </a:r>
            <a:r>
              <a:rPr lang="ru-RU" sz="2200" dirty="0" smtClean="0"/>
              <a:t> Концепция постмодернизма заставляет вспомнить литературную ситуацию конца XIX столетия, когда на смену классическому реализму пришел модернизм с его стремлением к свободному самораскрытию авторов и обновлению художественного языка. Сходные явления произошли и в культуре конца XX века, когда на смену устойчивому мировоззрению в русле ушедшего в небытие социалистического реализма пришел постмодернизм с характерными для него независимостью критических суждений, эстетическим плюрализмом, разочарованием в гуманистических ценностях и общепризнанных авторитетах.</a:t>
            </a:r>
          </a:p>
          <a:p>
            <a:r>
              <a:rPr lang="ru-RU" sz="2200" dirty="0" smtClean="0"/>
              <a:t>Постмодернизм как философское, культурологическое течение возник во Франции в 60-е годы прошлого века в ситуации сопротивления интеллектуалов натиску массовой культуры. Наиболее известными зарубежными писателями-постмодернистами стали Х.-Л. Борхес, М. </a:t>
            </a:r>
            <a:r>
              <a:rPr lang="ru-RU" sz="2200" dirty="0" err="1" smtClean="0"/>
              <a:t>Кундера</a:t>
            </a:r>
            <a:r>
              <a:rPr lang="ru-RU" sz="2200" dirty="0" smtClean="0"/>
              <a:t>, Дж. Фаулз, У. Эко.</a:t>
            </a:r>
            <a:endParaRPr lang="ru-RU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Искусство постмодернизма иронично, саркастично, гротескно, пародийно. Художественный мир зачастую строится на заимствовании и переосмыслении чужих языков, культурных традиций, цитат. В литературе постмодернизма характерной особенностью становится </a:t>
            </a:r>
            <a:r>
              <a:rPr lang="ru-RU" i="1" dirty="0" err="1" smtClean="0"/>
              <a:t>интертекстуальностъ</a:t>
            </a:r>
            <a:r>
              <a:rPr lang="ru-RU" i="1" dirty="0" smtClean="0"/>
              <a:t>,</a:t>
            </a:r>
            <a:r>
              <a:rPr lang="ru-RU" dirty="0" smtClean="0"/>
              <a:t> когда границы между своим и чужим текстом становятся зыбкими, едва различимыми. Уже в заглавиях ряда произведений читатель наталкивается на чужие слова, взятые, например, из русского фольклора (сборники «На златом крыльце сидели…» Т. Толстой и «Вышел месяц из тумана» М. Вишневецкой) или заставляющие вспомнить произведения и героев русской литературы XIX и XX веков (роман «Клуб одиноких сердец унтера Пришибеева» С. </a:t>
            </a:r>
            <a:r>
              <a:rPr lang="ru-RU" dirty="0" err="1" smtClean="0"/>
              <a:t>Солоуха</a:t>
            </a:r>
            <a:r>
              <a:rPr lang="ru-RU" dirty="0" smtClean="0"/>
              <a:t>, книга «Накануне </a:t>
            </a:r>
            <a:r>
              <a:rPr lang="ru-RU" dirty="0" err="1" smtClean="0"/>
              <a:t>накануне</a:t>
            </a:r>
            <a:r>
              <a:rPr lang="ru-RU" dirty="0" smtClean="0"/>
              <a:t>» Е. Попова, пьеса «Вишневый садик» А. </a:t>
            </a:r>
            <a:r>
              <a:rPr lang="ru-RU" dirty="0" err="1" smtClean="0"/>
              <a:t>Слаповского</a:t>
            </a:r>
            <a:r>
              <a:rPr lang="ru-RU" dirty="0" smtClean="0"/>
              <a:t>, сборник рассказов «Голова профессора Шишкина» М. Москвиной, роман «Чапаев и Пустота» В. Пелевина, роман О. </a:t>
            </a:r>
            <a:r>
              <a:rPr lang="ru-RU" dirty="0" err="1" smtClean="0"/>
              <a:t>Славниковой</a:t>
            </a:r>
            <a:r>
              <a:rPr lang="ru-RU" dirty="0" smtClean="0"/>
              <a:t> «Бессмертный. Повесть о настоящем человеке» и др.).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Произведения поэтов-постмодернистов отличаются высокой «цитатной плотностью». Так, первая строка одного их стихотворений </a:t>
            </a:r>
            <a:r>
              <a:rPr lang="ru-RU" b="1" dirty="0" smtClean="0"/>
              <a:t>Т. </a:t>
            </a:r>
            <a:r>
              <a:rPr lang="ru-RU" b="1" dirty="0" err="1" smtClean="0"/>
              <a:t>Кибирова</a:t>
            </a:r>
            <a:r>
              <a:rPr lang="ru-RU" b="1" dirty="0" smtClean="0"/>
              <a:t> «Я лиру посвятил сюсюканью. Оно…»</a:t>
            </a:r>
            <a:r>
              <a:rPr lang="ru-RU" dirty="0" smtClean="0"/>
              <a:t> напоминает пародийно трактованную строку из некрасовского стихотворения. В стихотворениях поэта цитирование носит не только текстовой, но и ритмико-интонационный характер. Вот первая строфа из его стихотворения </a:t>
            </a:r>
            <a:r>
              <a:rPr lang="ru-RU" b="1" dirty="0" smtClean="0"/>
              <a:t>«</a:t>
            </a:r>
            <a:r>
              <a:rPr lang="ru-RU" b="1" dirty="0" err="1" smtClean="0"/>
              <a:t>Шаганэ</a:t>
            </a:r>
            <a:r>
              <a:rPr lang="ru-RU" b="1" dirty="0" smtClean="0"/>
              <a:t> ты моя, </a:t>
            </a:r>
            <a:r>
              <a:rPr lang="ru-RU" b="1" dirty="0" err="1" smtClean="0"/>
              <a:t>Шаганэ</a:t>
            </a:r>
            <a:r>
              <a:rPr lang="ru-RU" b="1" dirty="0" smtClean="0"/>
              <a:t>…»,</a:t>
            </a:r>
            <a:r>
              <a:rPr lang="ru-RU" dirty="0" smtClean="0"/>
              <a:t> в котором есенинские строки являются одним из «нервных узлов» произведения:</a:t>
            </a:r>
          </a:p>
          <a:p>
            <a:pPr algn="ctr">
              <a:buNone/>
            </a:pPr>
            <a:r>
              <a:rPr lang="ru-RU" dirty="0" err="1" smtClean="0"/>
              <a:t>Шаганэ</a:t>
            </a:r>
            <a:r>
              <a:rPr lang="ru-RU" dirty="0" smtClean="0"/>
              <a:t> ты моя, </a:t>
            </a:r>
            <a:r>
              <a:rPr lang="ru-RU" dirty="0" err="1" smtClean="0"/>
              <a:t>Шаганэ</a:t>
            </a:r>
            <a:r>
              <a:rPr lang="ru-RU" dirty="0" smtClean="0"/>
              <a:t>,</a:t>
            </a:r>
          </a:p>
          <a:p>
            <a:pPr algn="ctr">
              <a:buNone/>
            </a:pPr>
            <a:r>
              <a:rPr lang="ru-RU" dirty="0" smtClean="0"/>
              <a:t>потому что я с Севера, что ли,</a:t>
            </a:r>
          </a:p>
          <a:p>
            <a:pPr algn="ctr">
              <a:buNone/>
            </a:pPr>
            <a:r>
              <a:rPr lang="ru-RU" dirty="0" smtClean="0"/>
              <a:t>по афганскому минному полю</a:t>
            </a:r>
          </a:p>
          <a:p>
            <a:pPr algn="ctr">
              <a:buNone/>
            </a:pPr>
            <a:r>
              <a:rPr lang="ru-RU" dirty="0" smtClean="0"/>
              <a:t>я ползу с вещмешком на спине…</a:t>
            </a:r>
          </a:p>
          <a:p>
            <a:pPr algn="ctr">
              <a:buNone/>
            </a:pPr>
            <a:r>
              <a:rPr lang="ru-RU" dirty="0" err="1" smtClean="0"/>
              <a:t>Шаганэ</a:t>
            </a:r>
            <a:r>
              <a:rPr lang="ru-RU" dirty="0" smtClean="0"/>
              <a:t> ты моя, </a:t>
            </a:r>
            <a:r>
              <a:rPr lang="ru-RU" dirty="0" err="1" smtClean="0"/>
              <a:t>Шаганэ</a:t>
            </a:r>
            <a:r>
              <a:rPr lang="ru-RU" dirty="0" smtClean="0"/>
              <a:t>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04664"/>
            <a:ext cx="9144000" cy="5881840"/>
          </a:xfrm>
        </p:spPr>
        <p:txBody>
          <a:bodyPr>
            <a:noAutofit/>
          </a:bodyPr>
          <a:lstStyle/>
          <a:p>
            <a:r>
              <a:rPr lang="ru-RU" sz="2000" dirty="0" err="1" smtClean="0"/>
              <a:t>Интертекстуальность</a:t>
            </a:r>
            <a:r>
              <a:rPr lang="ru-RU" sz="2000" dirty="0" smtClean="0"/>
              <a:t> пронизывает и постмодернистскую прозу. Большая часть текста романа Т. Н. Толстой «</a:t>
            </a:r>
            <a:r>
              <a:rPr lang="ru-RU" sz="2000" dirty="0" err="1" smtClean="0"/>
              <a:t>Кысь</a:t>
            </a:r>
            <a:r>
              <a:rPr lang="ru-RU" sz="2000" dirty="0" smtClean="0"/>
              <a:t>» состоит из чужих слов. Особенно часто используются в произведении стихотворные строки поэтов XIX и XX века. Роман повествует о Взрыве, который напоминает читателю чернобыльскую катастрофу и ее тяжкие последствия. Взрыв оказывает губительное воздействие не только на цивилизацию, но и нарушает привычные связи между литературой и человеком. Один из героев романа Бенедикт, напоминающий фольклорный образ </a:t>
            </a:r>
            <a:r>
              <a:rPr lang="ru-RU" sz="2000" dirty="0" err="1" smtClean="0"/>
              <a:t>Ивана-дурака</a:t>
            </a:r>
            <a:r>
              <a:rPr lang="ru-RU" sz="2000" dirty="0" smtClean="0"/>
              <a:t>, в начале произведения являющийся простым переписчиком, а в конце – исполняющим обязанности всесильного министра, одержим жаждой чтения. Но оно не насыщает героя, способного лишь поверхностно воспринимать смысл прочитанного. Знаменательны слова героя, произнесенные в конце романа, в которых перемешаны строки из книг: «Я только книгу хотел – ничего больше, – только книгу, только слово, всегда только слово, – дайте мне его, нет его у меня!.. Что, что в имени тебе моем? Зачем кружится </a:t>
            </a:r>
            <a:r>
              <a:rPr lang="ru-RU" sz="2000" dirty="0" err="1" smtClean="0"/>
              <a:t>ветр</a:t>
            </a:r>
            <a:r>
              <a:rPr lang="ru-RU" sz="2000" dirty="0" smtClean="0"/>
              <a:t> в овраге? чего, ну чего тебе надобно, старче? Что ты жадно глядишь на дорогу? Что тревожишь ты меня? скучно, Нина! Достать чернил и плакать! Отворите мне темницу! Иль мне в лоб шлагбаум влепит непроворный инвалид? Я здесь! Я невинен! Я с вами! Я с вами!»</a:t>
            </a:r>
            <a:endParaRPr lang="ru-RU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229600" cy="4325112"/>
          </a:xfrm>
        </p:spPr>
        <p:txBody>
          <a:bodyPr/>
          <a:lstStyle/>
          <a:p>
            <a:r>
              <a:rPr lang="ru-RU" dirty="0" smtClean="0"/>
              <a:t>Слово является одним из героев романа. В городке </a:t>
            </a:r>
            <a:r>
              <a:rPr lang="ru-RU" dirty="0" err="1" smtClean="0"/>
              <a:t>Федор-Кузьмичске</a:t>
            </a:r>
            <a:r>
              <a:rPr lang="ru-RU" dirty="0" smtClean="0"/>
              <a:t> санитарами изымаются из обращения книги, зараженные радиоактивными элементами. И обитатели городка лишаются книг, лишаются Слова как важной составляющей духовности человека. Это уродует людей и делает невозможным постижение смысла жизни, прикосновение к высшим категориям бытия.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Для поэтики постмодернизма характерно восприятие мира как хаоса при отсутствии ценностных ориентиров, неверие в будущее. Оживленные дискуссии в критике вызвала повесть </a:t>
            </a:r>
            <a:r>
              <a:rPr lang="ru-RU" b="1" dirty="0" smtClean="0"/>
              <a:t>В. С. Маканина «Лаз»,</a:t>
            </a:r>
            <a:r>
              <a:rPr lang="ru-RU" dirty="0" smtClean="0"/>
              <a:t> которая увидела свет в начале 90-х годов. Главный герой повести Ключарев владеет тайной некоего «лаза», который позволяет ему покидать темный и страшный город, в котором живут его больной сын и жена, и проникать в другой мир, где обитают люди, жаждущие информации, и где много необходимых вещей и продуктов. В произведении постоянно сравниваются два мира, что невольно воспринимается как противопоставление России с ее тогдашними пустыми прилавками («Товаров нет. Просьба не бить окна» – такие надписи сопровождают обитателей верхнего города) и заграницы с ее изобилием и стабильностью. Сам автор определяет замысел произведения как «рассказ о раздвоении русского общества. С одной стороны – это элита, интеллигенция, с другой – почти уголовный мир». Маканин показывает, что главной душевной эмоцией человека является страх. Повесть «Лаз» (как и другие произведения писателя) пронизывает острый конфликт мыслящего человека и толпы: «Лица толпы жестоки, угрюмы. Монолита нет – внутри себя толпа разная, и все же это толпа, с ее непредсказуемой готовностью, с ее повышенной внушаемостью. Лица вдруг белы от гнева, от злобы, задеревеневшие кулаки наготове, и тычки кулаком свирепы, прямо в глаз». Толпа, страшная своей непредсказуемостью, представляет угрозу для личности. Повесть Маканина «Лаз» является метафорой социальных отношений не только 90-х годов, но и всего XX века – </a:t>
            </a:r>
            <a:r>
              <a:rPr lang="ru-RU" dirty="0" err="1" smtClean="0"/>
              <a:t>века</a:t>
            </a:r>
            <a:r>
              <a:rPr lang="ru-RU" dirty="0" smtClean="0"/>
              <a:t> исторических катастроф и хаоса.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К концу XX столетия большую популярность приобретает жанр </a:t>
            </a:r>
            <a:r>
              <a:rPr lang="ru-RU" i="1" dirty="0" smtClean="0"/>
              <a:t>антиутопии,</a:t>
            </a:r>
            <a:r>
              <a:rPr lang="ru-RU" dirty="0" smtClean="0"/>
              <a:t> в котором разрушается миф о возможности построения совершенного общества. Особенностью современных антиутопий является то, что они, по сути дела, дают </a:t>
            </a:r>
            <a:r>
              <a:rPr lang="ru-RU" dirty="0" err="1" smtClean="0"/>
              <a:t>остропародийное</a:t>
            </a:r>
            <a:r>
              <a:rPr lang="ru-RU" dirty="0" smtClean="0"/>
              <a:t> изображение реальной действительности или недавнего прошлого и содержат мрачный прогноз на будущее. Ярким примером антиутопии является роман В. Н. Войновича </a:t>
            </a:r>
            <a:r>
              <a:rPr lang="ru-RU" b="1" dirty="0" smtClean="0"/>
              <a:t>«Москва 2042».</a:t>
            </a:r>
            <a:r>
              <a:rPr lang="ru-RU" dirty="0" smtClean="0"/>
              <a:t> Писатель продолжает сатирические традиции Н. В. Гоголя, М. Е. Салтыкова-Щедрина, М. А. Булгакова и использует достижения современной мировой литературы в этом жанре, нашедшие яркое воплощение в гротескной социально-обличительной прозе Дж. Оруэлла и О. Хаксли. В романе Войновича развернута доведенная до абсурда воображаемая картина советской действительности XXI века. Она дается глазами героя романа писателя-эмигранта Виталия Карцева, который отправляется в Москву 2042 года, чтобы сделать репортаж о своей поездке. Он попадает в коммунистический город Московской ордена Ленина Краснознаменной Коммунистической республики, где правит Коммунистическая партия государственной безопасности (КПГБ), одним из основателей которой является Иисус Христос. 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романе с гротескной остротой развернута тема осмеяния коммунистических вождей. Абсурдно звучат имена персонажей: Берия Ильич Взрослый – первый заместитель </a:t>
            </a:r>
            <a:r>
              <a:rPr lang="ru-RU" dirty="0" err="1" smtClean="0"/>
              <a:t>Гениалиссимуса</a:t>
            </a:r>
            <a:r>
              <a:rPr lang="ru-RU" dirty="0" smtClean="0"/>
              <a:t> по БЕЗО, Главный Маршал </a:t>
            </a:r>
            <a:r>
              <a:rPr lang="ru-RU" dirty="0" err="1" smtClean="0"/>
              <a:t>Москорепа</a:t>
            </a:r>
            <a:r>
              <a:rPr lang="ru-RU" dirty="0" smtClean="0"/>
              <a:t>, </a:t>
            </a:r>
            <a:r>
              <a:rPr lang="ru-RU" dirty="0" err="1" smtClean="0"/>
              <a:t>Пятижды</a:t>
            </a:r>
            <a:r>
              <a:rPr lang="ru-RU" dirty="0" smtClean="0"/>
              <a:t> Герой </a:t>
            </a:r>
            <a:r>
              <a:rPr lang="ru-RU" dirty="0" err="1" smtClean="0"/>
              <a:t>Москорепа</a:t>
            </a:r>
            <a:r>
              <a:rPr lang="ru-RU" dirty="0" smtClean="0"/>
              <a:t>, Герой Коммунистического труда, </a:t>
            </a:r>
            <a:r>
              <a:rPr lang="ru-RU" dirty="0" err="1" smtClean="0"/>
              <a:t>Дзержин</a:t>
            </a:r>
            <a:r>
              <a:rPr lang="ru-RU" dirty="0" smtClean="0"/>
              <a:t> Гаврилович </a:t>
            </a:r>
            <a:r>
              <a:rPr lang="ru-RU" dirty="0" err="1" smtClean="0"/>
              <a:t>Сиромахин</a:t>
            </a:r>
            <a:r>
              <a:rPr lang="ru-RU" dirty="0" smtClean="0"/>
              <a:t> – генерал-майор БЕЗО, </a:t>
            </a:r>
            <a:r>
              <a:rPr lang="ru-RU" dirty="0" err="1" smtClean="0"/>
              <a:t>Коммуний</a:t>
            </a:r>
            <a:r>
              <a:rPr lang="ru-RU" dirty="0" smtClean="0"/>
              <a:t> Иванович </a:t>
            </a:r>
            <a:r>
              <a:rPr lang="ru-RU" dirty="0" err="1" smtClean="0"/>
              <a:t>Смерчев</a:t>
            </a:r>
            <a:r>
              <a:rPr lang="ru-RU" dirty="0" smtClean="0"/>
              <a:t> – генерал-лейтенант литературной службы, </a:t>
            </a:r>
            <a:r>
              <a:rPr lang="ru-RU" dirty="0" err="1" smtClean="0"/>
              <a:t>Главкомпис</a:t>
            </a:r>
            <a:r>
              <a:rPr lang="ru-RU" dirty="0" smtClean="0"/>
              <a:t> республики и др. Абсурдность существования в </a:t>
            </a:r>
            <a:r>
              <a:rPr lang="ru-RU" dirty="0" err="1" smtClean="0"/>
              <a:t>Москорепе</a:t>
            </a:r>
            <a:r>
              <a:rPr lang="ru-RU" dirty="0" smtClean="0"/>
              <a:t> подчеркнута многочисленными лозунгами: «Да здравствует </a:t>
            </a:r>
            <a:r>
              <a:rPr lang="ru-RU" dirty="0" err="1" smtClean="0"/>
              <a:t>Гениалиссимус</a:t>
            </a:r>
            <a:r>
              <a:rPr lang="ru-RU" dirty="0" smtClean="0"/>
              <a:t>!», «Кто сдает продукт вторичный, тот питается отлично!», «Предварительную литературу выучим и </a:t>
            </a:r>
            <a:r>
              <a:rPr lang="ru-RU" dirty="0" err="1" smtClean="0"/>
              <a:t>перевыучим</a:t>
            </a:r>
            <a:r>
              <a:rPr lang="ru-RU" dirty="0" smtClean="0"/>
              <a:t>!», «Составные части нашего </a:t>
            </a:r>
            <a:r>
              <a:rPr lang="ru-RU" dirty="0" err="1" smtClean="0"/>
              <a:t>пятиединства</a:t>
            </a:r>
            <a:r>
              <a:rPr lang="ru-RU" dirty="0" smtClean="0"/>
              <a:t>: народность, партийность, религиозность, бдительность и госбезопасность!». Писатель не проходит и мимо темы литературы в </a:t>
            </a:r>
            <a:r>
              <a:rPr lang="ru-RU" dirty="0" err="1" smtClean="0"/>
              <a:t>Москорепе</a:t>
            </a:r>
            <a:r>
              <a:rPr lang="ru-RU" dirty="0" smtClean="0"/>
              <a:t>, пародируя метод социалистического реализма и отрицая идею свободного творчества в Ордена Ленина Гвардейском Союзе Коммунистических писателей.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ru-RU" b="1" dirty="0" smtClean="0"/>
              <a:t>Литературное развитие 1980 — 2000-х гг. Особенности прозы.</a:t>
            </a:r>
            <a:endParaRPr lang="ru-RU" dirty="0" smtClean="0"/>
          </a:p>
          <a:p>
            <a:pPr fontAlgn="base"/>
            <a:r>
              <a:rPr lang="ru-RU" dirty="0" smtClean="0"/>
              <a:t>Изменение общественно-политического положения в стране: перестройка (1985 — 1991 гг.), распад СССР и возникновение нового государства (с 1992 г.). Публикация «задержанных» произведений </a:t>
            </a:r>
            <a:r>
              <a:rPr lang="ru-RU" dirty="0" err="1" smtClean="0"/>
              <a:t>антисталинского</a:t>
            </a:r>
            <a:r>
              <a:rPr lang="ru-RU" dirty="0" smtClean="0"/>
              <a:t> направления (А.Бек, А.Рыбаков, В.Дудинцев и др.). Возвращение литературы запрещенной, подпольной, эмигрантской. Формирование «другой» истории русской литературы ХХ в.</a:t>
            </a:r>
          </a:p>
          <a:p>
            <a:pPr fontAlgn="base"/>
            <a:r>
              <a:rPr lang="ru-RU" dirty="0" smtClean="0"/>
              <a:t>Усиление публицистического начала в литературе второй половины 80-х гг. Социально-этическая проблематика произведений В.Астафьева, В.Распутина и др.</a:t>
            </a:r>
          </a:p>
          <a:p>
            <a:pPr fontAlgn="base"/>
            <a:r>
              <a:rPr lang="ru-RU" dirty="0" smtClean="0"/>
              <a:t>Изображение различных сторон трагедии общества в сталинскую эпоху в литературе 1980-х гг.: произведения А.Рыбакова, В.Дудинцева, </a:t>
            </a:r>
            <a:r>
              <a:rPr lang="ru-RU" dirty="0" err="1" smtClean="0"/>
              <a:t>Д.Гранина</a:t>
            </a:r>
            <a:r>
              <a:rPr lang="ru-RU" dirty="0" smtClean="0"/>
              <a:t>, А.Приставкина.</a:t>
            </a:r>
          </a:p>
          <a:p>
            <a:pPr fontAlgn="base"/>
            <a:r>
              <a:rPr lang="ru-RU" dirty="0" smtClean="0"/>
              <a:t>Возникновение «другой прозы» (</a:t>
            </a:r>
            <a:r>
              <a:rPr lang="ru-RU" dirty="0" err="1" smtClean="0"/>
              <a:t>С.Чупринин</a:t>
            </a:r>
            <a:r>
              <a:rPr lang="ru-RU" dirty="0" smtClean="0"/>
              <a:t>). Особенности литературного процесса в постсоветский период: дискредитация мифологии советского периода; усложнение эстетического сознания и художественной речи; сосуществование реалистических и модернистских тенденций.</a:t>
            </a:r>
          </a:p>
          <a:p>
            <a:pPr fontAlgn="base"/>
            <a:r>
              <a:rPr lang="ru-RU" dirty="0" smtClean="0"/>
              <a:t>Реалистическая традиция в литературе конца ХХ – начала ХХI вв. Позднее творчество В.Астафьева. Творчество С.Довлатова: психологический портрет эпохи 1980-х гг., проблемы стиля, автобиографического героя. Экзистенциалистская проблематика произведений В.Маканина 1990-х гг.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881840"/>
          </a:xfrm>
        </p:spPr>
        <p:txBody>
          <a:bodyPr>
            <a:noAutofit/>
          </a:bodyPr>
          <a:lstStyle/>
          <a:p>
            <a:r>
              <a:rPr lang="ru-RU" sz="2100" dirty="0" smtClean="0"/>
              <a:t>Многие герои современной постмодернистской литературы живут в виртуальном мире, когда их сознание определяется чужой волей. Таков герой повести </a:t>
            </a:r>
            <a:r>
              <a:rPr lang="ru-RU" sz="2100" b="1" dirty="0" smtClean="0"/>
              <a:t>В. О. Пелевина «</a:t>
            </a:r>
            <a:r>
              <a:rPr lang="ru-RU" sz="2100" b="1" dirty="0" err="1" smtClean="0"/>
              <a:t>Омон</a:t>
            </a:r>
            <a:r>
              <a:rPr lang="ru-RU" sz="2100" b="1" dirty="0" smtClean="0"/>
              <a:t> Ра»</a:t>
            </a:r>
            <a:r>
              <a:rPr lang="ru-RU" sz="2100" dirty="0" smtClean="0"/>
              <a:t> – </a:t>
            </a:r>
            <a:r>
              <a:rPr lang="ru-RU" sz="2100" dirty="0" err="1" smtClean="0"/>
              <a:t>Омон</a:t>
            </a:r>
            <a:r>
              <a:rPr lang="ru-RU" sz="2100" dirty="0" smtClean="0"/>
              <a:t> </a:t>
            </a:r>
            <a:r>
              <a:rPr lang="ru-RU" sz="2100" dirty="0" err="1" smtClean="0"/>
              <a:t>Кривомазов</a:t>
            </a:r>
            <a:r>
              <a:rPr lang="ru-RU" sz="2100" dirty="0" smtClean="0"/>
              <a:t>, названный так отцом, бывшим милиционером. Герой с детства мечтает о полетах в космос, становится курсантом летного училища им. А. Маресьева и впоследствии зачисляется в элитный отряд космонавтов-камикадзе, которым уготована миссия крутить педали лунохода. В повести разрушается миф о героической советской космонавтике. Герой постоянно испытывает на себе колоссальное давление тоталитарной системы, которая убивает в человеке все личное. Вступив в ряды космонавтов, герой, всецело подчиненный системе, получает прозвище Ра (так в египетской мифологии называли верховного бога солнца, который в период египетского Нового царства назывался Амон-Ра). </a:t>
            </a:r>
            <a:r>
              <a:rPr lang="ru-RU" sz="2100" dirty="0" err="1" smtClean="0"/>
              <a:t>Несочетаемость</a:t>
            </a:r>
            <a:r>
              <a:rPr lang="ru-RU" sz="2100" dirty="0" smtClean="0"/>
              <a:t> божественного начала с постоянным давлением на героя со стороны режима усиливает его двойную сущность. Так в названии повести – «</a:t>
            </a:r>
            <a:r>
              <a:rPr lang="ru-RU" sz="2100" dirty="0" err="1" smtClean="0"/>
              <a:t>Омон</a:t>
            </a:r>
            <a:r>
              <a:rPr lang="ru-RU" sz="2100" dirty="0" smtClean="0"/>
              <a:t> Ра» – нашли воплощение две ипостаси героя повести, совмещающего в себе два мира.</a:t>
            </a:r>
            <a:endParaRPr lang="ru-RU" sz="2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5809832"/>
          </a:xfrm>
        </p:spPr>
        <p:txBody>
          <a:bodyPr>
            <a:noAutofit/>
          </a:bodyPr>
          <a:lstStyle/>
          <a:p>
            <a:r>
              <a:rPr lang="ru-RU" sz="2100" dirty="0" smtClean="0"/>
              <a:t>Центральной идеей романа Пелевина </a:t>
            </a:r>
            <a:r>
              <a:rPr lang="ru-RU" sz="2100" b="1" dirty="0" smtClean="0"/>
              <a:t>«</a:t>
            </a:r>
            <a:r>
              <a:rPr lang="ru-RU" sz="2100" b="1" dirty="0" err="1" smtClean="0"/>
              <a:t>Generation</a:t>
            </a:r>
            <a:r>
              <a:rPr lang="ru-RU" sz="2100" b="1" dirty="0" smtClean="0"/>
              <a:t> «П»,</a:t>
            </a:r>
            <a:r>
              <a:rPr lang="ru-RU" sz="2100" dirty="0" smtClean="0"/>
              <a:t> действие которого развертывается в постсоветское время, является идея несвободы, порабощенности сознания. Она находит воплощение в собирательном образе </a:t>
            </a:r>
            <a:r>
              <a:rPr lang="ru-RU" sz="2100" dirty="0" err="1" smtClean="0"/>
              <a:t>Вавилена</a:t>
            </a:r>
            <a:r>
              <a:rPr lang="ru-RU" sz="2100" dirty="0" smtClean="0"/>
              <a:t> Татарского. Такое имя герой получил от отца – страстного поклонника писателя Василия Аксенова и В. И. Ленина. Бедствующий выпускник Литературного института получает по знакомству работу в рекламной фирме. Продвигаясь по служебной лестнице, </a:t>
            </a:r>
            <a:r>
              <a:rPr lang="ru-RU" sz="2100" dirty="0" err="1" smtClean="0"/>
              <a:t>Вавилен</a:t>
            </a:r>
            <a:r>
              <a:rPr lang="ru-RU" sz="2100" dirty="0" smtClean="0"/>
              <a:t> оказывается в Останкине и постепенно убеждается в том, что телевидение – настоящее средство дезинформации и что даже политические деятели, включая президента, заменены анимацией. Рекламная фантасмагория приводит к тому, что в конце романа Татарский на вершине Вавилонской башни венчается с великой богиней </a:t>
            </a:r>
            <a:r>
              <a:rPr lang="ru-RU" sz="2100" dirty="0" err="1" smtClean="0"/>
              <a:t>Иштар</a:t>
            </a:r>
            <a:r>
              <a:rPr lang="ru-RU" sz="2100" dirty="0" smtClean="0"/>
              <a:t> и уже сам становится объектом распространения рекламы через средства массовой дезинформации. В «Поколении «П», которое сам писатель называл «производственным романом о рекламе», противопоставлены два мира – реальный с его вечными соблазнами и мыслимый, доступный лишь тем героям, которым удалось совершить прорыв к новому духовному состоянию.</a:t>
            </a:r>
            <a:endParaRPr lang="ru-RU" sz="2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повести </a:t>
            </a:r>
            <a:r>
              <a:rPr lang="ru-RU" b="1" dirty="0" smtClean="0"/>
              <a:t>«Новая московская философия»</a:t>
            </a:r>
            <a:r>
              <a:rPr lang="ru-RU" dirty="0" smtClean="0"/>
              <a:t> писатель </a:t>
            </a:r>
            <a:r>
              <a:rPr lang="ru-RU" b="1" dirty="0" smtClean="0"/>
              <a:t>В. А. </a:t>
            </a:r>
            <a:r>
              <a:rPr lang="ru-RU" b="1" dirty="0" err="1" smtClean="0"/>
              <a:t>Пьецух</a:t>
            </a:r>
            <a:r>
              <a:rPr lang="ru-RU" dirty="0" smtClean="0"/>
              <a:t> отмечал: «Может быть, впервые за всю историю русского народа у нас явилось поколение людей, у которых нет никаких нравственных ориентиров, которые просто не знают, что хорошо, а что плохо, что нужно, а чего нельзя». Литература конца XX – начала XXI века бедна героями, которые являлись бы носителями положительного идеала. Типический герой современной литературы несет в себе скептическое отношение к миру. Он зачастую слаб и беззащитен, ему не хватает внутренней энергии, он не выдерживает давления мира, он всего лишь «маленький человек». В критике все более утверждается мысль, что подлинным героем произведений современной литературы являются не столько созданные писателем литературные герои, сколько сам автор, создатель художественного произведения. Это приводит к тому, что социальная характеристика зачастую вытесняется характеристикой художественной, так как писатель становится ведущим персонажем.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Художественная литература конца XX – начала XXI века – это прежде всего литература постмодернизма, который как художественное явление вызывает споры в литературоведении. Однако многие художники слова возвращаются к </a:t>
            </a:r>
            <a:r>
              <a:rPr lang="ru-RU" dirty="0" err="1" smtClean="0"/>
              <a:t>предмодернистским</a:t>
            </a:r>
            <a:r>
              <a:rPr lang="ru-RU" dirty="0" smtClean="0"/>
              <a:t> позициям, т. е. к реалистической эстетике, и сознательно используют методы предыдущей эпохи. Например, в повестях </a:t>
            </a:r>
            <a:r>
              <a:rPr lang="ru-RU" b="1" dirty="0" smtClean="0"/>
              <a:t>Ю. М. Полякова «Замыслил я побег…», «Возвращение блудного мужа»</a:t>
            </a:r>
            <a:r>
              <a:rPr lang="ru-RU" dirty="0" smtClean="0"/>
              <a:t> и </a:t>
            </a:r>
            <a:r>
              <a:rPr lang="ru-RU" b="1" dirty="0" smtClean="0"/>
              <a:t>«Грибной царь»</a:t>
            </a:r>
            <a:r>
              <a:rPr lang="ru-RU" dirty="0" smtClean="0"/>
              <a:t> художественно правдиво воссоздается и широкая панорама современной жизни, и тип человека, вынужденного жить в новых обстоятельствах. Драматические ситуации повествования отнюдь не снимают оптимистических надежд писателя на нравственное возрождение человека.</a:t>
            </a:r>
          </a:p>
          <a:p>
            <a:r>
              <a:rPr lang="ru-RU" dirty="0" smtClean="0"/>
              <a:t>Картину современной литературы дополняют такие линии ее развития, как автобиографическая проза, «интенсивная» (экспрессивная) проза, мифологическая причта, фрагментарная проза. Между этими линиями нет непреодолимых границ, и они могут сочетаться в одном произведении.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Новый этап в общественно-политической жизни страны начался с </a:t>
            </a:r>
            <a:r>
              <a:rPr lang="ru-RU" b="1" dirty="0" smtClean="0"/>
              <a:t>перестройки,</a:t>
            </a:r>
            <a:r>
              <a:rPr lang="ru-RU" dirty="0" smtClean="0"/>
              <a:t> которая привела к заметным сдвигам в экономической и политической жизни государства. Огромным достижением политики этого периода стала свобода слова, которая означала, что литература уходит от жестких цензурных ограничений. Преобладающая коммунистическая идеология в искусстве и литературе сменилась эпохой художественного плюрализма. Благодаря политике гласности появилась возможность публикации ранее запрещенных произведений, созданных в недрах советской литературы такими писателями и поэтами, как М. Горький, М. А. Булгаков, А. П. Платонов, О. Э. Мандельштам, Б. Л. Пастернак, А. А. Ахматова, М. И. Цветаева. Публикуется и целый ряд произведений писателей русского зарубежья – И. А. Бунина, И. С. Шмелева, Е. И. Замятина, М. </a:t>
            </a:r>
            <a:r>
              <a:rPr lang="ru-RU" dirty="0" err="1" smtClean="0"/>
              <a:t>Алданова</a:t>
            </a:r>
            <a:r>
              <a:rPr lang="ru-RU" dirty="0" smtClean="0"/>
              <a:t>, В. В. Набокова и др. В литературном процессе конца 80—90-х годов произведения, созданные в 20—70-е годы, составили пласт так называемой </a:t>
            </a:r>
            <a:r>
              <a:rPr lang="ru-RU" b="1" i="1" dirty="0" smtClean="0"/>
              <a:t>возвращенной литературы.</a:t>
            </a:r>
            <a:r>
              <a:rPr lang="ru-RU" dirty="0" smtClean="0"/>
              <a:t> Они воспринимались читателями не только как восстановление «исторической правды», но и как художественное воплощение взглядов, оппозиционных тоталитарному режиму.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92696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Судьбы людей, пострадавших во время сталинских репрессий, нашли отражение в романах «Дети Арбата» А. Н. Рыбакова, «Ночевала тучка золотая…» А. П. Приставкина, «Белые одежды» В. Д. Дудинцева, «Зубр» Д. А. </a:t>
            </a:r>
            <a:r>
              <a:rPr lang="ru-RU" dirty="0" err="1" smtClean="0"/>
              <a:t>Гранина</a:t>
            </a:r>
            <a:r>
              <a:rPr lang="ru-RU" dirty="0" smtClean="0"/>
              <a:t>. Критическим отношением к недавнему прошлому пронизаны романы «Изгой» Б. А. </a:t>
            </a:r>
            <a:r>
              <a:rPr lang="ru-RU" dirty="0" err="1" smtClean="0"/>
              <a:t>Можаева</a:t>
            </a:r>
            <a:r>
              <a:rPr lang="ru-RU" dirty="0" smtClean="0"/>
              <a:t>, «</a:t>
            </a:r>
            <a:r>
              <a:rPr lang="ru-RU" dirty="0" err="1" smtClean="0"/>
              <a:t>Сандро</a:t>
            </a:r>
            <a:r>
              <a:rPr lang="ru-RU" dirty="0" smtClean="0"/>
              <a:t> из Чегема» Ф. А. Искандера, «Упраздненный театр» Б. Ш. Окуджавы, роман-хроника «Московская сага» В. П. Аксенова. Знаковыми произведениями стали поэмы А. А. Ахматовой «Реквием» и А. Т. Твардовского «По праву памяти», посвященные жертвам сталинского террора.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романе </a:t>
            </a:r>
            <a:r>
              <a:rPr lang="ru-RU" b="1" dirty="0" smtClean="0"/>
              <a:t>«Белые одежды» В. Д. Дудинцев</a:t>
            </a:r>
            <a:r>
              <a:rPr lang="ru-RU" dirty="0" smtClean="0"/>
              <a:t> с документальной достоверностью воссоздал картины времени, когда преследовалась отечественная генетика как отрасль биологической науки. В качестве главного ниспровергателя генетики в романе выступает академик-«выдвиженец» </a:t>
            </a:r>
            <a:r>
              <a:rPr lang="ru-RU" dirty="0" err="1" smtClean="0"/>
              <a:t>Кассиан</a:t>
            </a:r>
            <a:r>
              <a:rPr lang="ru-RU" dirty="0" smtClean="0"/>
              <a:t> Рядно, напоминающий реального деятеля тех лет – «народного академика» Т. Лысенко. Противниками жестокого, лицемерного и беспринципного Рядно выступают в романе </a:t>
            </a:r>
            <a:r>
              <a:rPr lang="ru-RU" dirty="0" err="1" smtClean="0"/>
              <a:t>Стригалев</a:t>
            </a:r>
            <a:r>
              <a:rPr lang="ru-RU" dirty="0" smtClean="0"/>
              <a:t>, Посошков, </a:t>
            </a:r>
            <a:r>
              <a:rPr lang="ru-RU" dirty="0" err="1" smtClean="0"/>
              <a:t>Дежкин</a:t>
            </a:r>
            <a:r>
              <a:rPr lang="ru-RU" dirty="0" smtClean="0"/>
              <a:t>, судьбы которых складываются драматически. Недремлющее око власти приводит к аресту и гибели </a:t>
            </a:r>
            <a:r>
              <a:rPr lang="ru-RU" dirty="0" err="1" smtClean="0"/>
              <a:t>Стригалева</a:t>
            </a:r>
            <a:r>
              <a:rPr lang="ru-RU" dirty="0" smtClean="0"/>
              <a:t>. Смерть предпочитает насилию академик Посошков, который перед самоубийством произносит смертный приговор «</a:t>
            </a:r>
            <a:r>
              <a:rPr lang="ru-RU" dirty="0" err="1" smtClean="0"/>
              <a:t>лысенковщине</a:t>
            </a:r>
            <a:r>
              <a:rPr lang="ru-RU" dirty="0" smtClean="0"/>
              <a:t>». «Ходит по краю» мужественный и самоотверженный </a:t>
            </a:r>
            <a:r>
              <a:rPr lang="ru-RU" dirty="0" err="1" smtClean="0"/>
              <a:t>Дежкин</a:t>
            </a:r>
            <a:r>
              <a:rPr lang="ru-RU" dirty="0" smtClean="0"/>
              <a:t>, который скрывается от преследователей, спасая новый сорт картофеля, выведенный </a:t>
            </a:r>
            <a:r>
              <a:rPr lang="ru-RU" dirty="0" err="1" smtClean="0"/>
              <a:t>Стригалевым</a:t>
            </a:r>
            <a:r>
              <a:rPr lang="ru-RU" dirty="0" smtClean="0"/>
              <a:t>. Глубокий философский смысл романа состоит в том, что подлинные завоевания человеческого разума не могут быть уничтожены силами зла.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Очень близким по тематике «Белым одеждам» Дудинцева оказался роман </a:t>
            </a:r>
            <a:r>
              <a:rPr lang="ru-RU" b="1" dirty="0" smtClean="0"/>
              <a:t>Д. А. </a:t>
            </a:r>
            <a:r>
              <a:rPr lang="ru-RU" b="1" dirty="0" err="1" smtClean="0"/>
              <a:t>Гранина</a:t>
            </a:r>
            <a:r>
              <a:rPr lang="ru-RU" b="1" dirty="0" smtClean="0"/>
              <a:t> «Зубр»,</a:t>
            </a:r>
            <a:r>
              <a:rPr lang="ru-RU" dirty="0" smtClean="0"/>
              <a:t> в котором тоже рассматриваются ужасающие последствия «</a:t>
            </a:r>
            <a:r>
              <a:rPr lang="ru-RU" dirty="0" err="1" smtClean="0"/>
              <a:t>лысенковщины</a:t>
            </a:r>
            <a:r>
              <a:rPr lang="ru-RU" dirty="0" smtClean="0"/>
              <a:t>» в науке и научной этике. Писатель изображает драматические переломы в судьбе известного генетика Н. В. Тимофеева-Ресовского, который, по словам автора, «быть великим при жизни… не умел». Его яркая и сложная жизнь определялась тремя главными принципами: верность науке, порядочность, долг перед предками. После Гражданской войны Тимофеев-Ресовский, которого прозвали Зубром, отдается науке, едет на исследования в Германию и остается там, поскольку в России начались гонения на генетиков. По возвращении на родину в 1945 году он был осужден и отправлен в лагерь, где оказался на краю гибели. Лишь возвращение к работе в отдаленной уральской лаборатории спасло ему жизнь. Здесь Зубр осознал размеры урона, нанесенного «</a:t>
            </a:r>
            <a:r>
              <a:rPr lang="ru-RU" dirty="0" err="1" smtClean="0"/>
              <a:t>лысенковщиной</a:t>
            </a:r>
            <a:r>
              <a:rPr lang="ru-RU" dirty="0" smtClean="0"/>
              <a:t>»: «Пострадали – и надолго – агрономия, селекция, животноводство, физиология, медицина, пострадало мышление людей».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Широкое общественное признание получили произведения писателей-«шестидесятников», которые вошли в литературу в период «оттепели» и сумели громко заявить о себе во время кратковременно возникшей свободы слова. К их числу принадлежат А. И. Солженицын, В. П. Астафьев, В. П. Аксенов, Г. Н. </a:t>
            </a:r>
            <a:r>
              <a:rPr lang="ru-RU" dirty="0" err="1" smtClean="0"/>
              <a:t>Владимов</a:t>
            </a:r>
            <a:r>
              <a:rPr lang="ru-RU" dirty="0" smtClean="0"/>
              <a:t>, А. Т. Гладилин, В. Н. Войнович, А. А. Вознесенский, Е. А. Евтушенко, Б. Ш. Окуджава, Ф. А. Искандер и др. Писательские судьбы этих мастеров слова сложились по-разному, но живой интерес к их творчеству сохраняется и сегодня. В литературной критике за ними все более закрепляется статус классиков современной литературы.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/>
          </a:bodyPr>
          <a:lstStyle/>
          <a:p>
            <a:r>
              <a:rPr lang="ru-RU" dirty="0" smtClean="0"/>
              <a:t>Заметное явление в исторической прозе этого периода – монументальное «повествованье в отмеренных сроках» </a:t>
            </a:r>
            <a:r>
              <a:rPr lang="ru-RU" b="1" dirty="0" smtClean="0"/>
              <a:t>«Красное Колесо» А. И. Солженицына,</a:t>
            </a:r>
            <a:r>
              <a:rPr lang="ru-RU" dirty="0" smtClean="0"/>
              <a:t> состоящее из четырех «узлов» – «Август Четырнадцатого», «Октябрь Шестнадцатого», «Март Семнадцатого» и «Апрель Семнадцатого», составивших десять томов. В новаторском по своему характеру повествовании, где реальные исторические лица соединяются с вымышленными, писатель дает самобытную трактовку истории России.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Большой читательский интерес вызвали повесть </a:t>
            </a:r>
            <a:r>
              <a:rPr lang="ru-RU" b="1" dirty="0" smtClean="0"/>
              <a:t>В. Г. Распутина «Пожар», </a:t>
            </a:r>
            <a:r>
              <a:rPr lang="ru-RU" dirty="0" smtClean="0"/>
              <a:t>романы </a:t>
            </a:r>
            <a:r>
              <a:rPr lang="ru-RU" b="1" dirty="0" smtClean="0"/>
              <a:t>В. П. Астафьева «Печальный детектив» </a:t>
            </a:r>
            <a:r>
              <a:rPr lang="ru-RU" dirty="0" smtClean="0"/>
              <a:t>и </a:t>
            </a:r>
            <a:r>
              <a:rPr lang="ru-RU" b="1" dirty="0" smtClean="0"/>
              <a:t>Ч. Т. Айтматова «Плаха», </a:t>
            </a:r>
            <a:r>
              <a:rPr lang="ru-RU" dirty="0" smtClean="0"/>
              <a:t>появившиеся во второй половине 80-х годов. В них воссозданы картины современной действительности, высказана обеспокоенность авторов духовным обнищанием человека, показаны неприглядные стороны бытовой жизни, преступность, алкоголизм, наркомания. Эти произведения с присущей им резко выраженной авторской позицией воспринимались в обществе как предощущение грядущих перемен.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172</TotalTime>
  <Words>781</Words>
  <Application>Microsoft Macintosh PowerPoint</Application>
  <PresentationFormat>Экран (4:3)</PresentationFormat>
  <Paragraphs>37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Городская</vt:lpstr>
      <vt:lpstr>Русская литература конца 1980-х – начала 2000-х годов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Русская литература конца 1980-х – начала 2000-х годов</dc:title>
  <dc:creator>Мастеркова</dc:creator>
  <cp:lastModifiedBy>Саимат Умалатова</cp:lastModifiedBy>
  <cp:revision>18</cp:revision>
  <dcterms:created xsi:type="dcterms:W3CDTF">2018-05-07T06:51:24Z</dcterms:created>
  <dcterms:modified xsi:type="dcterms:W3CDTF">2020-03-17T09:52:19Z</dcterms:modified>
</cp:coreProperties>
</file>