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70" r:id="rId4"/>
    <p:sldId id="271" r:id="rId5"/>
    <p:sldId id="259" r:id="rId6"/>
    <p:sldId id="269" r:id="rId7"/>
    <p:sldId id="272" r:id="rId8"/>
    <p:sldId id="261" r:id="rId9"/>
    <p:sldId id="263" r:id="rId10"/>
    <p:sldId id="266" r:id="rId11"/>
    <p:sldId id="265" r:id="rId12"/>
    <p:sldId id="273" r:id="rId13"/>
    <p:sldId id="267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0BDBBB1-150A-4DF2-9806-0FAC83C5E658}" type="datetimeFigureOut">
              <a:rPr lang="ru-RU"/>
              <a:pPr>
                <a:defRPr/>
              </a:pPr>
              <a:t>16.04.2020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54FB7A6-02E2-4EBA-A6CF-89A3EE6EA5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259A8C-73CF-46FA-A371-3ED9905AA75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06C34-B162-4064-986F-247F42B04310}" type="datetimeFigureOut">
              <a:rPr lang="ru-RU"/>
              <a:pPr>
                <a:defRPr/>
              </a:pPr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DE63F-7A45-4339-853C-8365809FD9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7E201-3DE4-4B5F-AF2B-F4AA8DE84919}" type="datetimeFigureOut">
              <a:rPr lang="ru-RU"/>
              <a:pPr>
                <a:defRPr/>
              </a:pPr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B7DF0-DFF4-40EA-8B4F-2BD84A6670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0E289-0686-4285-8647-17B4303EC8F0}" type="datetimeFigureOut">
              <a:rPr lang="ru-RU"/>
              <a:pPr>
                <a:defRPr/>
              </a:pPr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8C63F-5D48-4CB9-9C8C-783B096CAC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94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E6D7F-D214-443C-B0CA-2218FF5094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14217-BF47-4616-B4D5-13D709FB7706}" type="datetimeFigureOut">
              <a:rPr lang="ru-RU"/>
              <a:pPr>
                <a:defRPr/>
              </a:pPr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A8237-9083-43D0-B50A-DB4A3C3930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EDB39-4183-485D-BE4C-06E4CD1BDC8D}" type="datetimeFigureOut">
              <a:rPr lang="ru-RU"/>
              <a:pPr>
                <a:defRPr/>
              </a:pPr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CB19D-8F9E-4B2F-98CE-877A10B407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46EAB-3DEB-45C1-8DAB-57F9CEF91EDC}" type="datetimeFigureOut">
              <a:rPr lang="ru-RU"/>
              <a:pPr>
                <a:defRPr/>
              </a:pPr>
              <a:t>16.04.2020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5E7FD-6F82-4C5B-8A0F-5DD2AD466F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54B4B-D8BD-4B27-A05D-E5A18779C204}" type="datetimeFigureOut">
              <a:rPr lang="ru-RU"/>
              <a:pPr>
                <a:defRPr/>
              </a:pPr>
              <a:t>16.04.2020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EA4E0-17BE-4CB4-A56D-A785C33B9B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12128-5D5A-429A-8189-079D30A1AB7B}" type="datetimeFigureOut">
              <a:rPr lang="ru-RU"/>
              <a:pPr>
                <a:defRPr/>
              </a:pPr>
              <a:t>16.04.2020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A0CA3-2046-4026-8442-A9DEE3D615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39A40-6BB7-4A84-8CDD-2E7F9B743A50}" type="datetimeFigureOut">
              <a:rPr lang="ru-RU"/>
              <a:pPr>
                <a:defRPr/>
              </a:pPr>
              <a:t>16.04.2020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5D216-CE7B-4718-9B23-9D280A27AB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CE009-E9A7-48B6-9724-9BFA2E062FB6}" type="datetimeFigureOut">
              <a:rPr lang="ru-RU"/>
              <a:pPr>
                <a:defRPr/>
              </a:pPr>
              <a:t>16.04.2020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17826-F224-4A6B-95B6-9B3BEE4C92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510A0-429A-4917-933B-312EC878EEB3}" type="datetimeFigureOut">
              <a:rPr lang="ru-RU"/>
              <a:pPr>
                <a:defRPr/>
              </a:pPr>
              <a:t>16.04.2020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7B6A4-FF9F-4416-A0B2-908B9F5E40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62FCED4-4F03-41C6-AF32-8241E31A7B71}" type="datetimeFigureOut">
              <a:rPr lang="ru-RU"/>
              <a:pPr>
                <a:defRPr/>
              </a:pPr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A3209F9-15DE-4A54-9E8E-B8160E4336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gif"/><Relationship Id="rId3" Type="http://schemas.openxmlformats.org/officeDocument/2006/relationships/image" Target="../media/image1.jpeg"/><Relationship Id="rId7" Type="http://schemas.openxmlformats.org/officeDocument/2006/relationships/image" Target="../media/image3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miles.33b.ru/smile.105706.html" TargetMode="External"/><Relationship Id="rId5" Type="http://schemas.openxmlformats.org/officeDocument/2006/relationships/image" Target="../media/image36.gif"/><Relationship Id="rId4" Type="http://schemas.openxmlformats.org/officeDocument/2006/relationships/hyperlink" Target="http://smiles.33b.ru/smile.108108.html" TargetMode="External"/><Relationship Id="rId9" Type="http://schemas.openxmlformats.org/officeDocument/2006/relationships/image" Target="../media/image3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2.gif"/><Relationship Id="rId7" Type="http://schemas.openxmlformats.org/officeDocument/2006/relationships/image" Target="../media/image1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5" Type="http://schemas.openxmlformats.org/officeDocument/2006/relationships/image" Target="../media/image14.gif"/><Relationship Id="rId10" Type="http://schemas.openxmlformats.org/officeDocument/2006/relationships/image" Target="../media/image18.gif"/><Relationship Id="rId4" Type="http://schemas.openxmlformats.org/officeDocument/2006/relationships/image" Target="../media/image13.gif"/><Relationship Id="rId9" Type="http://schemas.openxmlformats.org/officeDocument/2006/relationships/image" Target="../media/image1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gif"/><Relationship Id="rId7" Type="http://schemas.openxmlformats.org/officeDocument/2006/relationships/image" Target="../media/image3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gif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500174"/>
            <a:ext cx="8072494" cy="242889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7200" b="1" i="1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«Потребление»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17"/>
          <p:cNvSpPr txBox="1">
            <a:spLocks noChangeArrowheads="1"/>
          </p:cNvSpPr>
          <p:nvPr/>
        </p:nvSpPr>
        <p:spPr bwMode="auto">
          <a:xfrm>
            <a:off x="827088" y="2060575"/>
            <a:ext cx="2951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Calibri" pitchFamily="34" charset="0"/>
            </a:endParaRPr>
          </a:p>
        </p:txBody>
      </p:sp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1214414" y="142852"/>
            <a:ext cx="6115064" cy="642942"/>
          </a:xfrm>
          <a:solidFill>
            <a:srgbClr val="FFC000"/>
          </a:solidFill>
          <a:ln w="76200">
            <a:solidFill>
              <a:srgbClr val="C00000"/>
            </a:solidFill>
          </a:ln>
        </p:spPr>
        <p:txBody>
          <a:bodyPr/>
          <a:lstStyle/>
          <a:p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Страховые услуги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с одним вырезанным скругленным углом 19"/>
          <p:cNvSpPr/>
          <p:nvPr/>
        </p:nvSpPr>
        <p:spPr>
          <a:xfrm>
            <a:off x="142844" y="3571876"/>
            <a:ext cx="3571900" cy="1143008"/>
          </a:xfrm>
          <a:prstGeom prst="snip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Arial Black" pitchFamily="34" charset="0"/>
              </a:rPr>
              <a:t>Добровольное страхование</a:t>
            </a:r>
            <a:endParaRPr lang="ru-RU" sz="2400" b="1" i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21" name="Прямоугольник с одним вырезанным скругленным углом 20"/>
          <p:cNvSpPr/>
          <p:nvPr/>
        </p:nvSpPr>
        <p:spPr>
          <a:xfrm flipH="1">
            <a:off x="5143504" y="3357562"/>
            <a:ext cx="3714776" cy="1143008"/>
          </a:xfrm>
          <a:prstGeom prst="snip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Arial Black" pitchFamily="34" charset="0"/>
              </a:rPr>
              <a:t>Обязательное страхование</a:t>
            </a:r>
            <a:endParaRPr lang="ru-RU" sz="2400" b="1" i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22" name="Стрелка вниз 21"/>
          <p:cNvSpPr/>
          <p:nvPr/>
        </p:nvSpPr>
        <p:spPr>
          <a:xfrm>
            <a:off x="1357290" y="3143248"/>
            <a:ext cx="571504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6786578" y="3000372"/>
            <a:ext cx="571504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Picture 21" descr="53a511d4c225eb4223e60e0411c5d99c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4929198"/>
            <a:ext cx="1343025" cy="1247775"/>
          </a:xfrm>
          <a:prstGeom prst="rect">
            <a:avLst/>
          </a:prstGeom>
          <a:noFill/>
        </p:spPr>
      </p:pic>
      <p:pic>
        <p:nvPicPr>
          <p:cNvPr id="26" name="Picture 8" descr="7557d5462dab8a0f3d90d48c06bdc563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28794" y="4786322"/>
            <a:ext cx="1331794" cy="2071678"/>
          </a:xfrm>
          <a:prstGeom prst="rect">
            <a:avLst/>
          </a:prstGeom>
          <a:noFill/>
        </p:spPr>
      </p:pic>
      <p:pic>
        <p:nvPicPr>
          <p:cNvPr id="30" name="Picture 16" descr="car37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111368">
            <a:off x="5258585" y="5772257"/>
            <a:ext cx="1870075" cy="749300"/>
          </a:xfrm>
          <a:prstGeom prst="rect">
            <a:avLst/>
          </a:prstGeom>
          <a:noFill/>
        </p:spPr>
      </p:pic>
      <p:pic>
        <p:nvPicPr>
          <p:cNvPr id="31" name="Picture 1025" descr="Врач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86678" y="4714858"/>
            <a:ext cx="1357322" cy="2143142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85688" y="1142984"/>
            <a:ext cx="88583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Страхование — экономические отношения, включающие образование специального фонда (страхового фонда) средств для возмещения разного рода потерь, ущерба, вызванных неблагоприятными событиями (страховые случаи), путем выплаты страховых сумм.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00166" y="642918"/>
            <a:ext cx="6357938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993300"/>
                </a:solidFill>
              </a:rPr>
              <a:t>Расширение рынка страховых услуг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5852" y="2571744"/>
            <a:ext cx="6858048" cy="135732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4000" b="1" dirty="0" smtClean="0">
                <a:solidFill>
                  <a:srgbClr val="006600"/>
                </a:solidFill>
              </a:rPr>
              <a:t>показатель улучшения уровня жизни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3214678" y="1785926"/>
            <a:ext cx="3143272" cy="714380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3" descr="AG00024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4857760"/>
            <a:ext cx="2232025" cy="1293813"/>
          </a:xfrm>
          <a:prstGeom prst="rect">
            <a:avLst/>
          </a:prstGeom>
          <a:noFill/>
        </p:spPr>
      </p:pic>
      <p:pic>
        <p:nvPicPr>
          <p:cNvPr id="8" name="Picture 8" descr="2b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3" y="4572008"/>
            <a:ext cx="4225047" cy="164307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011222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Защита прав потребителей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5143536" cy="4525963"/>
          </a:xfrm>
        </p:spPr>
        <p:txBody>
          <a:bodyPr/>
          <a:lstStyle/>
          <a:p>
            <a:pPr algn="ctr">
              <a:buFont typeface="Wingdings" pitchFamily="2" charset="2"/>
              <a:buChar char="v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Закон РФ «О защите прав потребителей»</a:t>
            </a:r>
          </a:p>
          <a:p>
            <a:pPr algn="ctr">
              <a:buFont typeface="Wingdings" pitchFamily="2" charset="2"/>
              <a:buChar char="v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Регулирует отношения между потребителями и потребителями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http://urist-sian.ru/img/img1_zashhita_prav_potreb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1142984"/>
            <a:ext cx="3026176" cy="474345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5643578"/>
            <a:ext cx="5072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Стр. 213 «Документ» прочитать, ответить на вопрос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50" y="274638"/>
            <a:ext cx="6357938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993300"/>
                </a:solidFill>
              </a:rPr>
              <a:t>Задание на дом: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714500"/>
            <a:ext cx="6143667" cy="335757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 fontScale="70000" lnSpcReduction="20000"/>
          </a:bodyPr>
          <a:lstStyle/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ru-RU" sz="5400" b="1" dirty="0" smtClean="0">
              <a:solidFill>
                <a:srgbClr val="006600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5400" b="1" dirty="0" smtClean="0">
                <a:solidFill>
                  <a:srgbClr val="006600"/>
                </a:solidFill>
              </a:rPr>
              <a:t>П.25 стр.208-215</a:t>
            </a:r>
            <a:endParaRPr lang="ru-RU" sz="5400" b="1" dirty="0" smtClean="0">
              <a:solidFill>
                <a:srgbClr val="006600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5400" b="1" dirty="0" smtClean="0">
                <a:solidFill>
                  <a:srgbClr val="006600"/>
                </a:solidFill>
              </a:rPr>
              <a:t>подготовить сообщение о том, какими страховыми услугами пользуется ваша семья</a:t>
            </a:r>
          </a:p>
        </p:txBody>
      </p:sp>
      <p:pic>
        <p:nvPicPr>
          <p:cNvPr id="13316" name="Picture 4" descr="Z:\мама\рабочий стол мама\Школа 2008-2011\Матер. по Презинтациям,АНИМАЦИЯ\Анимация для презентаций\школа\6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3786190"/>
            <a:ext cx="2500312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42844" y="3143248"/>
            <a:ext cx="3500430" cy="71438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FF00"/>
                </a:solidFill>
                <a:latin typeface="Bookman Old Style" pitchFamily="18" charset="0"/>
              </a:rPr>
              <a:t>Производственное</a:t>
            </a:r>
            <a:endParaRPr lang="ru-RU" sz="24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57752" y="3857628"/>
            <a:ext cx="4143372" cy="78581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FF00"/>
                </a:solidFill>
                <a:latin typeface="Bookman Old Style" pitchFamily="18" charset="0"/>
              </a:rPr>
              <a:t>Н</a:t>
            </a:r>
            <a:r>
              <a:rPr lang="ru-RU" sz="2400" b="1" dirty="0" smtClean="0">
                <a:solidFill>
                  <a:srgbClr val="FFFF00"/>
                </a:solidFill>
                <a:latin typeface="Bookman Old Style" pitchFamily="18" charset="0"/>
              </a:rPr>
              <a:t>епроизводственное</a:t>
            </a:r>
            <a:endParaRPr lang="ru-RU" sz="24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rot="10800000" flipV="1">
            <a:off x="1428728" y="2285992"/>
            <a:ext cx="2571744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4" idx="2"/>
            <a:endCxn id="7" idx="0"/>
          </p:cNvCxnSpPr>
          <p:nvPr/>
        </p:nvCxnSpPr>
        <p:spPr>
          <a:xfrm rot="16200000" flipH="1">
            <a:off x="6115046" y="3043236"/>
            <a:ext cx="1214446" cy="4143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4071934" y="1785926"/>
            <a:ext cx="4886332" cy="857256"/>
          </a:xfrm>
          <a:solidFill>
            <a:schemeClr val="accent1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Потребление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5" name="Picture 5" descr="j033697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4500570"/>
            <a:ext cx="1428760" cy="1428760"/>
          </a:xfrm>
          <a:prstGeom prst="rect">
            <a:avLst/>
          </a:prstGeom>
          <a:noFill/>
        </p:spPr>
      </p:pic>
      <p:pic>
        <p:nvPicPr>
          <p:cNvPr id="26" name="Picture 4" descr="AG00221_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857760"/>
            <a:ext cx="1465263" cy="1139825"/>
          </a:xfrm>
          <a:prstGeom prst="rect">
            <a:avLst/>
          </a:prstGeom>
          <a:noFill/>
        </p:spPr>
      </p:pic>
      <p:pic>
        <p:nvPicPr>
          <p:cNvPr id="32" name="Picture 25" descr="23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4357694"/>
            <a:ext cx="2714644" cy="2171715"/>
          </a:xfrm>
          <a:prstGeom prst="rect">
            <a:avLst/>
          </a:prstGeom>
          <a:noFill/>
        </p:spPr>
      </p:pic>
      <p:pic>
        <p:nvPicPr>
          <p:cNvPr id="34" name="Picture 45" descr="Рисунок167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15206" y="4714884"/>
            <a:ext cx="1582738" cy="1449388"/>
          </a:xfrm>
          <a:prstGeom prst="rect">
            <a:avLst/>
          </a:prstGeom>
          <a:noFill/>
        </p:spPr>
      </p:pic>
      <p:sp>
        <p:nvSpPr>
          <p:cNvPr id="17" name="Заголовок 13"/>
          <p:cNvSpPr txBox="1">
            <a:spLocks/>
          </p:cNvSpPr>
          <p:nvPr/>
        </p:nvSpPr>
        <p:spPr bwMode="auto">
          <a:xfrm>
            <a:off x="0" y="214290"/>
            <a:ext cx="4857752" cy="10001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Производство 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rot="16200000" flipH="1">
            <a:off x="4071934" y="1357298"/>
            <a:ext cx="500066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868346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Потребление </a:t>
            </a:r>
            <a:endParaRPr lang="ru-RU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— использование благ (товаров и услуг) в целях удовлетворения потребностей.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zhigu.samgd.ru/upload/images/62000/62602/%D0%A3%D1%80%D0%BE%D0%B2%D0%B5%D0%BD%D1%8C%20%D0%B6%D0%B8%D0%B7%D0%BD%D0%B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356566"/>
            <a:ext cx="4305293" cy="3501433"/>
          </a:xfrm>
          <a:prstGeom prst="rect">
            <a:avLst/>
          </a:prstGeom>
          <a:noFill/>
        </p:spPr>
      </p:pic>
      <p:pic>
        <p:nvPicPr>
          <p:cNvPr id="1028" name="Picture 4" descr="http://slavyanskaya-kultura.ru/images/large_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528983"/>
            <a:ext cx="3143272" cy="31432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6" name="Picture 8" descr="http://mobiat.ru/image/data/photo/planshe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86190"/>
            <a:ext cx="3229718" cy="2679602"/>
          </a:xfrm>
          <a:prstGeom prst="rect">
            <a:avLst/>
          </a:prstGeom>
          <a:noFill/>
        </p:spPr>
      </p:pic>
      <p:pic>
        <p:nvPicPr>
          <p:cNvPr id="27654" name="Picture 6" descr="http://vl.charodeji.ru/apps/shop38/add_files/889e6978c8930080898358b6789e11a0_13788162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3786190"/>
            <a:ext cx="2600313" cy="260031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000100" y="0"/>
            <a:ext cx="6758006" cy="785794"/>
          </a:xfrm>
          <a:prstGeom prst="rect">
            <a:avLst/>
          </a:prstGeom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Семейное потребление</a:t>
            </a:r>
          </a:p>
        </p:txBody>
      </p:sp>
      <p:pic>
        <p:nvPicPr>
          <p:cNvPr id="27650" name="Picture 2" descr="https://pp.vk.me/c622227/v622227207/13056/BUuvSjo2V7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857232"/>
            <a:ext cx="2895582" cy="2285190"/>
          </a:xfrm>
          <a:prstGeom prst="rect">
            <a:avLst/>
          </a:prstGeom>
          <a:noFill/>
        </p:spPr>
      </p:pic>
      <p:pic>
        <p:nvPicPr>
          <p:cNvPr id="27652" name="Picture 4" descr="http://computerologia.ru/wp-content/uploads/2013/04/wWqkB6gnr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714356"/>
            <a:ext cx="4143404" cy="2700665"/>
          </a:xfrm>
          <a:prstGeom prst="rect">
            <a:avLst/>
          </a:prstGeom>
          <a:noFill/>
        </p:spPr>
      </p:pic>
      <p:sp>
        <p:nvSpPr>
          <p:cNvPr id="9" name="Стрелка вправо 8"/>
          <p:cNvSpPr/>
          <p:nvPr/>
        </p:nvSpPr>
        <p:spPr>
          <a:xfrm>
            <a:off x="4500562" y="1785926"/>
            <a:ext cx="642942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5230863">
            <a:off x="6623534" y="3260556"/>
            <a:ext cx="642942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0800000">
            <a:off x="4214810" y="4286256"/>
            <a:ext cx="85725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14290"/>
            <a:ext cx="7258072" cy="135732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Семейное потребление</a:t>
            </a:r>
            <a:b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Стоимость расходов ограничена доходами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sz="half" idx="1"/>
          </p:nvPr>
        </p:nvSpPr>
        <p:spPr>
          <a:xfrm>
            <a:off x="214312" y="1714500"/>
            <a:ext cx="4357687" cy="442914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marL="457200" indent="-457200" eaLnBrk="1" fontAlgn="auto" hangingPunct="1">
              <a:spcAft>
                <a:spcPts val="0"/>
              </a:spcAft>
              <a:buNone/>
              <a:defRPr/>
            </a:pPr>
            <a:r>
              <a:rPr lang="ru-RU" sz="2400" b="1" i="1" dirty="0" smtClean="0">
                <a:solidFill>
                  <a:srgbClr val="C00000"/>
                </a:solidFill>
                <a:latin typeface="Georgia" pitchFamily="18" charset="0"/>
              </a:rPr>
              <a:t>Налоги</a:t>
            </a:r>
          </a:p>
          <a:p>
            <a:pPr marL="457200" indent="-457200" eaLnBrk="1" fontAlgn="auto" hangingPunct="1">
              <a:spcAft>
                <a:spcPts val="0"/>
              </a:spcAft>
              <a:buNone/>
              <a:defRPr/>
            </a:pPr>
            <a:r>
              <a:rPr lang="ru-RU" sz="2400" b="1" i="1" dirty="0" smtClean="0">
                <a:solidFill>
                  <a:srgbClr val="C00000"/>
                </a:solidFill>
                <a:latin typeface="Georgia" pitchFamily="18" charset="0"/>
              </a:rPr>
              <a:t>Коммунальные услуги</a:t>
            </a:r>
          </a:p>
          <a:p>
            <a:pPr marL="457200" indent="-457200" eaLnBrk="1" fontAlgn="auto" hangingPunct="1">
              <a:spcAft>
                <a:spcPts val="0"/>
              </a:spcAft>
              <a:buNone/>
              <a:defRPr/>
            </a:pPr>
            <a:r>
              <a:rPr lang="ru-RU" sz="2400" b="1" i="1" dirty="0" smtClean="0">
                <a:solidFill>
                  <a:srgbClr val="C00000"/>
                </a:solidFill>
                <a:latin typeface="Georgia" pitchFamily="18" charset="0"/>
              </a:rPr>
              <a:t>Питание</a:t>
            </a:r>
          </a:p>
          <a:p>
            <a:pPr marL="457200" indent="-457200" eaLnBrk="1" fontAlgn="auto" hangingPunct="1">
              <a:spcAft>
                <a:spcPts val="0"/>
              </a:spcAft>
              <a:buNone/>
              <a:defRPr/>
            </a:pPr>
            <a:r>
              <a:rPr lang="ru-RU" sz="2400" b="1" i="1" dirty="0" smtClean="0">
                <a:solidFill>
                  <a:srgbClr val="C00000"/>
                </a:solidFill>
                <a:latin typeface="Georgia" pitchFamily="18" charset="0"/>
              </a:rPr>
              <a:t>Развлечение</a:t>
            </a:r>
          </a:p>
          <a:p>
            <a:pPr marL="457200" indent="-457200" eaLnBrk="1" fontAlgn="auto" hangingPunct="1">
              <a:spcAft>
                <a:spcPts val="0"/>
              </a:spcAft>
              <a:buNone/>
              <a:defRPr/>
            </a:pPr>
            <a:r>
              <a:rPr lang="ru-RU" sz="2400" b="1" i="1" dirty="0" smtClean="0">
                <a:solidFill>
                  <a:srgbClr val="C00000"/>
                </a:solidFill>
                <a:latin typeface="Georgia" pitchFamily="18" charset="0"/>
              </a:rPr>
              <a:t>Содержание хозяйства</a:t>
            </a:r>
          </a:p>
          <a:p>
            <a:pPr marL="457200" indent="-457200" eaLnBrk="1" fontAlgn="auto" hangingPunct="1">
              <a:spcAft>
                <a:spcPts val="0"/>
              </a:spcAft>
              <a:buNone/>
              <a:defRPr/>
            </a:pPr>
            <a:r>
              <a:rPr lang="ru-RU" sz="2400" b="1" i="1" dirty="0" smtClean="0">
                <a:solidFill>
                  <a:srgbClr val="C00000"/>
                </a:solidFill>
                <a:latin typeface="Georgia" pitchFamily="18" charset="0"/>
              </a:rPr>
              <a:t>Образование и развитие детей</a:t>
            </a:r>
          </a:p>
          <a:p>
            <a:pPr marL="457200" indent="-457200" eaLnBrk="1" fontAlgn="auto" hangingPunct="1">
              <a:spcAft>
                <a:spcPts val="0"/>
              </a:spcAft>
              <a:buNone/>
              <a:defRPr/>
            </a:pPr>
            <a:r>
              <a:rPr lang="ru-RU" sz="2400" b="1" i="1" dirty="0" smtClean="0">
                <a:solidFill>
                  <a:srgbClr val="C00000"/>
                </a:solidFill>
                <a:latin typeface="Georgia" pitchFamily="18" charset="0"/>
              </a:rPr>
              <a:t>Транспортные расходы</a:t>
            </a:r>
          </a:p>
          <a:p>
            <a:pPr marL="457200" indent="-457200" eaLnBrk="1" fontAlgn="auto" hangingPunct="1">
              <a:spcAft>
                <a:spcPts val="0"/>
              </a:spcAft>
              <a:buNone/>
              <a:defRPr/>
            </a:pPr>
            <a:r>
              <a:rPr lang="ru-RU" sz="2400" b="1" i="1" dirty="0" smtClean="0">
                <a:solidFill>
                  <a:srgbClr val="C00000"/>
                </a:solidFill>
                <a:latin typeface="Georgia" pitchFamily="18" charset="0"/>
              </a:rPr>
              <a:t>Бытовые приборы</a:t>
            </a:r>
          </a:p>
          <a:p>
            <a:pPr marL="457200" indent="-457200" eaLnBrk="1" fontAlgn="auto" hangingPunct="1">
              <a:spcAft>
                <a:spcPts val="0"/>
              </a:spcAft>
              <a:buNone/>
              <a:defRPr/>
            </a:pPr>
            <a:r>
              <a:rPr lang="ru-RU" sz="2400" b="1" i="1" dirty="0" smtClean="0">
                <a:solidFill>
                  <a:srgbClr val="C00000"/>
                </a:solidFill>
                <a:latin typeface="Georgia" pitchFamily="18" charset="0"/>
              </a:rPr>
              <a:t>Одежда……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i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i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i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i="1" dirty="0" smtClean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8" name="Picture 4" descr="04_zst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215206" y="1928802"/>
            <a:ext cx="1412068" cy="1662808"/>
          </a:xfrm>
          <a:noFill/>
          <a:ln/>
        </p:spPr>
      </p:pic>
      <p:pic>
        <p:nvPicPr>
          <p:cNvPr id="10" name="Picture 29" descr="236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3786190"/>
            <a:ext cx="2057400" cy="723900"/>
          </a:xfrm>
          <a:prstGeom prst="rect">
            <a:avLst/>
          </a:prstGeom>
          <a:noFill/>
        </p:spPr>
      </p:pic>
      <p:pic>
        <p:nvPicPr>
          <p:cNvPr id="11" name="Picture 8" descr="AG00021_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0"/>
            <a:ext cx="1246188" cy="1714500"/>
          </a:xfrm>
          <a:prstGeom prst="rect">
            <a:avLst/>
          </a:prstGeom>
          <a:noFill/>
        </p:spPr>
      </p:pic>
      <p:pic>
        <p:nvPicPr>
          <p:cNvPr id="12" name="Рисунок 17" descr="fish2.gif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4876" y="4857760"/>
            <a:ext cx="1728790" cy="172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8" descr="sport061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333892" flipH="1">
            <a:off x="4977432" y="3060345"/>
            <a:ext cx="1601788" cy="1309687"/>
          </a:xfrm>
          <a:prstGeom prst="rect">
            <a:avLst/>
          </a:prstGeom>
          <a:noFill/>
        </p:spPr>
      </p:pic>
      <p:pic>
        <p:nvPicPr>
          <p:cNvPr id="15" name="Picture 19" descr="Рисунок11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1446275">
            <a:off x="7117824" y="4763180"/>
            <a:ext cx="1350448" cy="2065668"/>
          </a:xfrm>
          <a:prstGeom prst="rect">
            <a:avLst/>
          </a:prstGeom>
          <a:noFill/>
        </p:spPr>
      </p:pic>
      <p:pic>
        <p:nvPicPr>
          <p:cNvPr id="6151" name="Picture 7" descr="Z:\мама\рабочий стол мама\Школа 2008-2011\Матер. по Презинтациям,АНИМАЦИЯ\Анимация для презентаций\496531-d7e69a7c9ca3492b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57884" y="1714487"/>
            <a:ext cx="1094168" cy="12325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Сбережения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1500174"/>
            <a:ext cx="8229600" cy="4054485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pPr marL="609600" indent="-609600" algn="ctr">
              <a:buFont typeface="Wingdings" pitchFamily="2" charset="2"/>
              <a:buAutoNum type="arabicPeriod"/>
            </a:pP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algn="ctr">
              <a:buFont typeface="Wingdings" pitchFamily="2" charset="2"/>
              <a:buChar char="v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Средства, накопленные для будущего потребления. </a:t>
            </a:r>
          </a:p>
          <a:p>
            <a:pPr marL="609600" indent="-609600" algn="ctr">
              <a:buFont typeface="Wingdings" pitchFamily="2" charset="2"/>
              <a:buChar char="v"/>
            </a:pP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Зачем нужны сбережения?</a:t>
            </a:r>
          </a:p>
        </p:txBody>
      </p:sp>
      <p:pic>
        <p:nvPicPr>
          <p:cNvPr id="8194" name="Picture 2" descr="http://dictionary-economics.ru/image/words/9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357694"/>
            <a:ext cx="3000365" cy="2357430"/>
          </a:xfrm>
          <a:prstGeom prst="rect">
            <a:avLst/>
          </a:prstGeom>
          <a:noFill/>
        </p:spPr>
      </p:pic>
      <p:pic>
        <p:nvPicPr>
          <p:cNvPr id="8196" name="Picture 4" descr="http://www.dohodnoe.ru/wp-content/uploads/monet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4466868"/>
            <a:ext cx="3595686" cy="2391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sz="4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1071546"/>
            <a:ext cx="3357586" cy="10001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ОБЯЗАТЕЛЬНЫЕ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14942" y="1071546"/>
            <a:ext cx="3786214" cy="9286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ПРОИЗВОЛЬНЫЕ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://ottores.ru/wp-content/uploads/2013/10/kommunalnye-uslugi-336px-336p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5992"/>
            <a:ext cx="1928825" cy="1928826"/>
          </a:xfrm>
          <a:prstGeom prst="rect">
            <a:avLst/>
          </a:prstGeom>
          <a:noFill/>
        </p:spPr>
      </p:pic>
      <p:pic>
        <p:nvPicPr>
          <p:cNvPr id="28676" name="Picture 4" descr="https://avatanplus.com/files/resources/mid/56d3f93fd84d11532c05a18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4500570"/>
            <a:ext cx="2581263" cy="2083325"/>
          </a:xfrm>
          <a:prstGeom prst="rect">
            <a:avLst/>
          </a:prstGeom>
          <a:noFill/>
        </p:spPr>
      </p:pic>
      <p:pic>
        <p:nvPicPr>
          <p:cNvPr id="28678" name="Picture 6" descr="http://papus666.narod.ru/clipart/e/eda/eda8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2357430"/>
            <a:ext cx="1643204" cy="1428736"/>
          </a:xfrm>
          <a:prstGeom prst="rect">
            <a:avLst/>
          </a:prstGeom>
          <a:noFill/>
        </p:spPr>
      </p:pic>
      <p:pic>
        <p:nvPicPr>
          <p:cNvPr id="28680" name="Picture 8" descr="http://serdcezdorovo.ru/wp-content/uploads/2015/01/lekarstv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357694"/>
            <a:ext cx="2119282" cy="1411816"/>
          </a:xfrm>
          <a:prstGeom prst="rect">
            <a:avLst/>
          </a:prstGeom>
          <a:noFill/>
        </p:spPr>
      </p:pic>
      <p:pic>
        <p:nvPicPr>
          <p:cNvPr id="28682" name="Picture 10" descr="http://www.villa-arte.ru/images/bg-restauran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702" y="3643314"/>
            <a:ext cx="2224061" cy="1596672"/>
          </a:xfrm>
          <a:prstGeom prst="rect">
            <a:avLst/>
          </a:prstGeom>
          <a:noFill/>
        </p:spPr>
      </p:pic>
      <p:pic>
        <p:nvPicPr>
          <p:cNvPr id="28684" name="Picture 12" descr="http://koderline.ru.opt-images.1c-bitrix-cdn.ru/upload/iblock/c13/c13e4ab85cd725484c7c144d27600787.jpg?144645228116857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7752" y="5072074"/>
            <a:ext cx="2391441" cy="1600182"/>
          </a:xfrm>
          <a:prstGeom prst="rect">
            <a:avLst/>
          </a:prstGeom>
          <a:noFill/>
        </p:spPr>
      </p:pic>
      <p:pic>
        <p:nvPicPr>
          <p:cNvPr id="28686" name="Picture 14" descr="http://s00.yaplakal.com/pics/pics_original/9/0/8/674080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7686" y="2071678"/>
            <a:ext cx="2822656" cy="18859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74638"/>
            <a:ext cx="732951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i="1" dirty="0" smtClean="0">
                <a:solidFill>
                  <a:srgbClr val="0070C0"/>
                </a:solidFill>
                <a:latin typeface="Bookman Old Style" pitchFamily="18" charset="0"/>
              </a:rPr>
              <a:t>Семейное потребление зависит от:</a:t>
            </a:r>
            <a:endParaRPr lang="ru-RU" sz="3600" b="1" i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sp>
        <p:nvSpPr>
          <p:cNvPr id="5" name="Выноска со стрелкой вправо 4"/>
          <p:cNvSpPr/>
          <p:nvPr/>
        </p:nvSpPr>
        <p:spPr>
          <a:xfrm>
            <a:off x="2714612" y="2643182"/>
            <a:ext cx="4429156" cy="1000132"/>
          </a:xfrm>
          <a:prstGeom prst="rightArrowCallou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Book Antiqua" pitchFamily="18" charset="0"/>
              </a:rPr>
              <a:t>Размера дохода членов семьи</a:t>
            </a:r>
            <a:endParaRPr lang="ru-RU" sz="24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7" name="Выноска со стрелкой вправо 6"/>
          <p:cNvSpPr/>
          <p:nvPr/>
        </p:nvSpPr>
        <p:spPr>
          <a:xfrm>
            <a:off x="2714612" y="3786190"/>
            <a:ext cx="4510118" cy="1009656"/>
          </a:xfrm>
          <a:prstGeom prst="rightArrowCallou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Book Antiqua" pitchFamily="18" charset="0"/>
              </a:rPr>
              <a:t>Состава и возраста членов семьи</a:t>
            </a:r>
            <a:endParaRPr lang="ru-RU" sz="24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pic>
        <p:nvPicPr>
          <p:cNvPr id="8" name="Picture 18" descr="OLDLADY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86190"/>
            <a:ext cx="642910" cy="1814153"/>
          </a:xfrm>
          <a:prstGeom prst="rect">
            <a:avLst/>
          </a:prstGeom>
          <a:noFill/>
        </p:spPr>
      </p:pic>
      <p:pic>
        <p:nvPicPr>
          <p:cNvPr id="10" name="Picture 16" descr="Рисунок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57224" y="4429132"/>
            <a:ext cx="785818" cy="879663"/>
          </a:xfrm>
          <a:prstGeom prst="rect">
            <a:avLst/>
          </a:prstGeom>
          <a:noFill/>
        </p:spPr>
      </p:pic>
      <p:pic>
        <p:nvPicPr>
          <p:cNvPr id="11" name="Picture 17" descr="MANWALK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1467" flipH="1">
            <a:off x="1749373" y="3803785"/>
            <a:ext cx="784822" cy="1504782"/>
          </a:xfrm>
          <a:prstGeom prst="rect">
            <a:avLst/>
          </a:prstGeom>
          <a:noFill/>
        </p:spPr>
      </p:pic>
      <p:pic>
        <p:nvPicPr>
          <p:cNvPr id="13" name="Picture 5" descr="AG00324_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58082" y="2571744"/>
            <a:ext cx="1785918" cy="1905000"/>
          </a:xfrm>
          <a:prstGeom prst="rect">
            <a:avLst/>
          </a:prstGeom>
          <a:noFill/>
        </p:spPr>
      </p:pic>
      <p:sp>
        <p:nvSpPr>
          <p:cNvPr id="14" name="Выноска со стрелкой вправо 13"/>
          <p:cNvSpPr/>
          <p:nvPr/>
        </p:nvSpPr>
        <p:spPr>
          <a:xfrm>
            <a:off x="2714612" y="5072074"/>
            <a:ext cx="4438680" cy="1428760"/>
          </a:xfrm>
          <a:prstGeom prst="rightArrowCallou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Book Antiqua" pitchFamily="18" charset="0"/>
              </a:rPr>
              <a:t>От вкуса и культурного уровня членов семьи</a:t>
            </a:r>
            <a:endParaRPr lang="ru-RU" sz="24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pic>
        <p:nvPicPr>
          <p:cNvPr id="19" name="Picture 7" descr="man02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86644" y="5072074"/>
            <a:ext cx="1655763" cy="1439863"/>
          </a:xfrm>
          <a:prstGeom prst="rect">
            <a:avLst/>
          </a:prstGeom>
          <a:noFill/>
        </p:spPr>
      </p:pic>
      <p:sp>
        <p:nvSpPr>
          <p:cNvPr id="15" name="Выноска со стрелкой вправо 14"/>
          <p:cNvSpPr/>
          <p:nvPr/>
        </p:nvSpPr>
        <p:spPr>
          <a:xfrm>
            <a:off x="2714612" y="1571612"/>
            <a:ext cx="3786214" cy="1000132"/>
          </a:xfrm>
          <a:prstGeom prst="rightArrowCallou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Book Antiqua" pitchFamily="18" charset="0"/>
              </a:rPr>
              <a:t>Потребностей</a:t>
            </a:r>
            <a:endParaRPr lang="ru-RU" sz="24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pic>
        <p:nvPicPr>
          <p:cNvPr id="7170" name="Picture 2" descr="http://2netmaster.ru/images/smart525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43702" y="1500174"/>
            <a:ext cx="2285984" cy="1214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0" y="274638"/>
            <a:ext cx="725805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rgbClr val="0070C0"/>
                </a:solidFill>
                <a:latin typeface="Bookman Old Style" pitchFamily="18" charset="0"/>
              </a:rPr>
              <a:t>Подумаем , почему </a:t>
            </a:r>
            <a:endParaRPr lang="ru-RU" sz="3200" b="1" i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40043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marL="457200" indent="-45720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b="1" i="1" dirty="0" smtClean="0">
                <a:solidFill>
                  <a:srgbClr val="0070C0"/>
                </a:solidFill>
                <a:latin typeface="Times New Roman" pitchFamily="18" charset="0"/>
              </a:rPr>
              <a:t>«Чем большую часть средств население тратит на питание, тем ниже уровень благосостояния в той или иной стране.»?  (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</a:rPr>
              <a:t>учебник с.149</a:t>
            </a:r>
            <a:r>
              <a:rPr lang="ru-RU" sz="4400" b="1" i="1" dirty="0" smtClean="0">
                <a:solidFill>
                  <a:srgbClr val="0070C0"/>
                </a:solidFill>
                <a:latin typeface="Times New Roman" pitchFamily="18" charset="0"/>
              </a:rPr>
              <a:t>)</a:t>
            </a:r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</a:rPr>
              <a:t/>
            </a:r>
            <a:b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</a:rPr>
            </a:br>
            <a:endParaRPr lang="ru-RU" sz="2000" b="1" i="1" dirty="0" smtClean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10245" name="Picture 5" descr="Z:\мама\рабочий стол мама\Школа 2008-2011\Матер. по Презинтациям,АНИМАЦИЯ\Люди\cave1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5072074"/>
            <a:ext cx="1285884" cy="1543061"/>
          </a:xfrm>
          <a:prstGeom prst="rect">
            <a:avLst/>
          </a:prstGeom>
          <a:noFill/>
        </p:spPr>
      </p:pic>
      <p:pic>
        <p:nvPicPr>
          <p:cNvPr id="10246" name="Picture 6" descr="Z:\мама\рабочий стол мама\Школа 2008-2011\Матер. по Презинтациям,АНИМАЦИЯ\Люди\b3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5000636"/>
            <a:ext cx="1952630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200</Words>
  <Application>Microsoft Office PowerPoint</Application>
  <PresentationFormat>Экран (4:3)</PresentationFormat>
  <Paragraphs>49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«Потребление»</vt:lpstr>
      <vt:lpstr>Потребление </vt:lpstr>
      <vt:lpstr>Потребление </vt:lpstr>
      <vt:lpstr>Слайд 4</vt:lpstr>
      <vt:lpstr>Семейное потребление Стоимость расходов ограничена доходами</vt:lpstr>
      <vt:lpstr>Сбережения</vt:lpstr>
      <vt:lpstr>РАСХОДЫ</vt:lpstr>
      <vt:lpstr>Семейное потребление зависит от:</vt:lpstr>
      <vt:lpstr>Подумаем , почему </vt:lpstr>
      <vt:lpstr>Страховые услуги</vt:lpstr>
      <vt:lpstr>Расширение рынка страховых услуг</vt:lpstr>
      <vt:lpstr>Защита прав потребителей</vt:lpstr>
      <vt:lpstr>Задание на дом: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«Распределение. Неравенство доходов. Перераспределение»</dc:title>
  <dc:creator>Admin</dc:creator>
  <cp:lastModifiedBy>nout</cp:lastModifiedBy>
  <cp:revision>28</cp:revision>
  <dcterms:created xsi:type="dcterms:W3CDTF">2012-03-02T14:28:29Z</dcterms:created>
  <dcterms:modified xsi:type="dcterms:W3CDTF">2020-04-16T18:43:28Z</dcterms:modified>
</cp:coreProperties>
</file>