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58" r:id="rId4"/>
    <p:sldId id="260" r:id="rId5"/>
    <p:sldId id="263" r:id="rId6"/>
    <p:sldId id="262" r:id="rId7"/>
    <p:sldId id="261" r:id="rId8"/>
    <p:sldId id="264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96" y="-4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с двумя скругленными противолежащими углами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BE5629FD-3FE1-455C-8175-9D5D1C379AF2}" type="datetimeFigureOut">
              <a:rPr lang="ru-RU" smtClean="0"/>
              <a:t>12.03.2013</a:t>
            </a:fld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A27E5FEC-BE98-42E7-B6FA-ED298C81CA25}" type="slidenum">
              <a:rPr lang="ru-RU" smtClean="0"/>
              <a:t>‹#›</a:t>
            </a:fld>
            <a:endParaRPr lang="ru-RU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masterClrMapping/>
  </p:clrMapOvr>
  <p:transition>
    <p:wipe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E5629FD-3FE1-455C-8175-9D5D1C379AF2}" type="datetimeFigureOut">
              <a:rPr lang="ru-RU" smtClean="0"/>
              <a:t>12.03.2013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27E5FEC-BE98-42E7-B6FA-ED298C81CA2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E5629FD-3FE1-455C-8175-9D5D1C379AF2}" type="datetimeFigureOut">
              <a:rPr lang="ru-RU" smtClean="0"/>
              <a:t>12.03.2013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27E5FEC-BE98-42E7-B6FA-ED298C81CA2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>
    <p:wipe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E5629FD-3FE1-455C-8175-9D5D1C379AF2}" type="datetimeFigureOut">
              <a:rPr lang="ru-RU" smtClean="0"/>
              <a:t>12.03.2013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27E5FEC-BE98-42E7-B6FA-ED298C81CA2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BE5629FD-3FE1-455C-8175-9D5D1C379AF2}" type="datetimeFigureOut">
              <a:rPr lang="ru-RU" smtClean="0"/>
              <a:t>12.03.2013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A27E5FEC-BE98-42E7-B6FA-ED298C81CA25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E5629FD-3FE1-455C-8175-9D5D1C379AF2}" type="datetimeFigureOut">
              <a:rPr lang="ru-RU" smtClean="0"/>
              <a:t>12.03.2013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A27E5FEC-BE98-42E7-B6FA-ED298C81CA25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E5629FD-3FE1-455C-8175-9D5D1C379AF2}" type="datetimeFigureOut">
              <a:rPr lang="ru-RU" smtClean="0"/>
              <a:t>12.03.2013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A27E5FEC-BE98-42E7-B6FA-ED298C81CA2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E5629FD-3FE1-455C-8175-9D5D1C379AF2}" type="datetimeFigureOut">
              <a:rPr lang="ru-RU" smtClean="0"/>
              <a:t>12.03.2013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27E5FEC-BE98-42E7-B6FA-ED298C81CA25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E5629FD-3FE1-455C-8175-9D5D1C379AF2}" type="datetimeFigureOut">
              <a:rPr lang="ru-RU" smtClean="0"/>
              <a:t>12.03.2013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27E5FEC-BE98-42E7-B6FA-ED298C81CA2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9" name="Дата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BE5629FD-3FE1-455C-8175-9D5D1C379AF2}" type="datetimeFigureOut">
              <a:rPr lang="ru-RU" smtClean="0"/>
              <a:t>12.03.2013</a:t>
            </a:fld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A27E5FEC-BE98-42E7-B6FA-ED298C81CA25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BE5629FD-3FE1-455C-8175-9D5D1C379AF2}" type="datetimeFigureOut">
              <a:rPr lang="ru-RU" smtClean="0"/>
              <a:t>12.03.2013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A27E5FEC-BE98-42E7-B6FA-ED298C81CA25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masterClrMapping/>
  </p:clrMapOvr>
  <p:transition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с двумя скругленными противолежащими углами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BE5629FD-3FE1-455C-8175-9D5D1C379AF2}" type="datetimeFigureOut">
              <a:rPr lang="ru-RU" smtClean="0"/>
              <a:t>12.03.2013</a:t>
            </a:fld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A27E5FEC-BE98-42E7-B6FA-ED298C81CA25}" type="slidenum">
              <a:rPr lang="ru-RU" smtClean="0"/>
              <a:t>‹#›</a:t>
            </a:fld>
            <a:endParaRPr lang="ru-RU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wipe dir="d"/>
  </p:transition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scene3d>
              <a:camera prst="orthographicFront"/>
              <a:lightRig rig="soft" dir="t">
                <a:rot lat="0" lon="0" rev="2400000"/>
              </a:lightRig>
            </a:scene3d>
            <a:sp3d extrusionH="57150">
              <a:bevelT w="19050" h="12700" prst="angle"/>
            </a:sp3d>
          </a:bodyPr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Программная увертюра. 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95736" y="2924944"/>
            <a:ext cx="6560234" cy="1752600"/>
          </a:xfrm>
        </p:spPr>
        <p:txBody>
          <a:bodyPr>
            <a:scene3d>
              <a:camera prst="orthographicFront"/>
              <a:lightRig rig="threePt" dir="t"/>
            </a:scene3d>
            <a:sp3d extrusionH="57150">
              <a:bevelT w="38100" h="38100" prst="angle"/>
            </a:sp3d>
          </a:bodyPr>
          <a:lstStyle/>
          <a:p>
            <a:r>
              <a:rPr lang="ru-RU" b="1" dirty="0" smtClean="0">
                <a:ln>
                  <a:solidFill>
                    <a:schemeClr val="tx2">
                      <a:lumMod val="25000"/>
                    </a:schemeClr>
                  </a:solidFill>
                </a:ln>
                <a:solidFill>
                  <a:schemeClr val="tx2"/>
                </a:solidFill>
              </a:rPr>
              <a:t>Увертюра «Эгмонт».</a:t>
            </a:r>
            <a:endParaRPr lang="ru-RU" b="1" dirty="0">
              <a:ln>
                <a:solidFill>
                  <a:schemeClr val="tx2">
                    <a:lumMod val="25000"/>
                  </a:schemeClr>
                </a:solidFill>
              </a:ln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b="1" dirty="0" smtClean="0">
                <a:ln>
                  <a:solidFill>
                    <a:schemeClr val="tx2">
                      <a:lumMod val="90000"/>
                    </a:schemeClr>
                  </a:solidFill>
                </a:ln>
                <a:latin typeface="Times New Roman" pitchFamily="18" charset="0"/>
                <a:cs typeface="Times New Roman" pitchFamily="18" charset="0"/>
              </a:rPr>
              <a:t>Увертюра</a:t>
            </a:r>
            <a:r>
              <a:rPr lang="ru-RU" dirty="0">
                <a:ln>
                  <a:solidFill>
                    <a:schemeClr val="tx2">
                      <a:lumMod val="90000"/>
                    </a:schemeClr>
                  </a:solidFill>
                </a:ln>
                <a:latin typeface="Times New Roman" pitchFamily="18" charset="0"/>
                <a:cs typeface="Times New Roman" pitchFamily="18" charset="0"/>
              </a:rPr>
              <a:t> (от фр. </a:t>
            </a:r>
            <a:r>
              <a:rPr lang="ru-RU" i="1" dirty="0" err="1">
                <a:ln>
                  <a:solidFill>
                    <a:schemeClr val="tx2">
                      <a:lumMod val="90000"/>
                    </a:schemeClr>
                  </a:solidFill>
                </a:ln>
                <a:latin typeface="Times New Roman" pitchFamily="18" charset="0"/>
                <a:cs typeface="Times New Roman" pitchFamily="18" charset="0"/>
              </a:rPr>
              <a:t>ouverture</a:t>
            </a:r>
            <a:r>
              <a:rPr lang="ru-RU" dirty="0">
                <a:ln>
                  <a:solidFill>
                    <a:schemeClr val="tx2">
                      <a:lumMod val="90000"/>
                    </a:schemeClr>
                  </a:solidFill>
                </a:ln>
                <a:latin typeface="Times New Roman" pitchFamily="18" charset="0"/>
                <a:cs typeface="Times New Roman" pitchFamily="18" charset="0"/>
              </a:rPr>
              <a:t> — вступление) в музыке — инструментальная (как правило, оркестровая) пьеса, исполняемая перед началом какого-либо представления </a:t>
            </a:r>
            <a:r>
              <a:rPr lang="ru-RU" dirty="0" smtClean="0">
                <a:ln>
                  <a:solidFill>
                    <a:schemeClr val="tx2">
                      <a:lumMod val="90000"/>
                    </a:schemeClr>
                  </a:solidFill>
                </a:ln>
                <a:latin typeface="Times New Roman" pitchFamily="18" charset="0"/>
                <a:cs typeface="Times New Roman" pitchFamily="18" charset="0"/>
              </a:rPr>
              <a:t>оперы</a:t>
            </a:r>
            <a:r>
              <a:rPr lang="ru-RU" dirty="0">
                <a:ln>
                  <a:solidFill>
                    <a:schemeClr val="tx2">
                      <a:lumMod val="90000"/>
                    </a:schemeClr>
                  </a:solidFill>
                </a:ln>
                <a:latin typeface="Times New Roman" pitchFamily="18" charset="0"/>
                <a:cs typeface="Times New Roman" pitchFamily="18" charset="0"/>
              </a:rPr>
              <a:t>, балета, кинофильма </a:t>
            </a:r>
            <a:r>
              <a:rPr lang="ru-RU" dirty="0" smtClean="0">
                <a:ln>
                  <a:solidFill>
                    <a:schemeClr val="tx2">
                      <a:lumMod val="90000"/>
                    </a:schemeClr>
                  </a:solidFill>
                </a:ln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dirty="0">
                <a:ln>
                  <a:solidFill>
                    <a:schemeClr val="tx2">
                      <a:lumMod val="90000"/>
                    </a:schemeClr>
                  </a:solidFill>
                </a:ln>
                <a:latin typeface="Times New Roman" pitchFamily="18" charset="0"/>
                <a:cs typeface="Times New Roman" pitchFamily="18" charset="0"/>
              </a:rPr>
              <a:t> т. п., </a:t>
            </a:r>
            <a:r>
              <a:rPr lang="ru-RU" dirty="0" smtClean="0">
                <a:ln>
                  <a:solidFill>
                    <a:schemeClr val="tx2">
                      <a:lumMod val="90000"/>
                    </a:schemeClr>
                  </a:solidFill>
                </a:ln>
                <a:latin typeface="Times New Roman" pitchFamily="18" charset="0"/>
                <a:cs typeface="Times New Roman" pitchFamily="18" charset="0"/>
              </a:rPr>
              <a:t>либо </a:t>
            </a:r>
            <a:r>
              <a:rPr lang="ru-RU" dirty="0">
                <a:ln>
                  <a:solidFill>
                    <a:schemeClr val="tx2">
                      <a:lumMod val="90000"/>
                    </a:schemeClr>
                  </a:solidFill>
                </a:ln>
                <a:latin typeface="Times New Roman" pitchFamily="18" charset="0"/>
                <a:cs typeface="Times New Roman" pitchFamily="18" charset="0"/>
              </a:rPr>
              <a:t>одночастное оркестровое произведение, часто принадлежащее к </a:t>
            </a:r>
            <a:r>
              <a:rPr lang="ru-RU" b="1" dirty="0">
                <a:ln>
                  <a:solidFill>
                    <a:schemeClr val="tx2">
                      <a:lumMod val="90000"/>
                    </a:schemeClr>
                  </a:solidFill>
                </a:ln>
                <a:latin typeface="Times New Roman" pitchFamily="18" charset="0"/>
                <a:cs typeface="Times New Roman" pitchFamily="18" charset="0"/>
              </a:rPr>
              <a:t>программной музыке</a:t>
            </a:r>
            <a:r>
              <a:rPr lang="ru-RU" dirty="0">
                <a:ln>
                  <a:solidFill>
                    <a:schemeClr val="tx2">
                      <a:lumMod val="90000"/>
                    </a:schemeClr>
                  </a:solidFill>
                </a:ln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Содержимое 6"/>
          <p:cNvSpPr>
            <a:spLocks noGrp="1"/>
          </p:cNvSpPr>
          <p:nvPr>
            <p:ph sz="half" idx="2"/>
          </p:nvPr>
        </p:nvSpPr>
        <p:spPr/>
        <p:txBody>
          <a:bodyPr>
            <a:scene3d>
              <a:camera prst="orthographicFront"/>
              <a:lightRig rig="threePt" dir="t"/>
            </a:scene3d>
            <a:sp3d extrusionH="57150">
              <a:bevelT w="38100" h="38100" prst="angle"/>
            </a:sp3d>
          </a:bodyPr>
          <a:lstStyle/>
          <a:p>
            <a:pPr>
              <a:buNone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2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Людвиг </a:t>
            </a:r>
            <a:r>
              <a:rPr lang="ru-RU" sz="24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ван</a:t>
            </a:r>
            <a:r>
              <a:rPr lang="ru-RU" sz="2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 Бетховен</a:t>
            </a:r>
            <a:br>
              <a:rPr lang="ru-RU" sz="2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1770 </a:t>
            </a:r>
            <a:r>
              <a:rPr lang="ru-RU" sz="2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– 1827</a:t>
            </a:r>
          </a:p>
          <a:p>
            <a:pPr>
              <a:buNone/>
            </a:pPr>
            <a:r>
              <a:rPr lang="ru-RU" sz="2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Увертюра «Эгмонт».</a:t>
            </a:r>
            <a:endParaRPr lang="ru-RU" sz="2400" dirty="0" smtClean="0"/>
          </a:p>
          <a:p>
            <a:pPr>
              <a:buNone/>
            </a:pPr>
            <a:endParaRPr lang="ru-RU" sz="2400" dirty="0"/>
          </a:p>
        </p:txBody>
      </p:sp>
      <p:pic>
        <p:nvPicPr>
          <p:cNvPr id="5" name="Picture 2" descr="http://img264.imageshack.us/img264/8408/josephkarlstieler1820fb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404664"/>
            <a:ext cx="4483021" cy="596910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 w="76200">
            <a:solidFill>
              <a:schemeClr val="tx2"/>
            </a:solidFill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8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13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out)">
                                      <p:cBhvr>
                                        <p:cTn id="2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Увертюра «Эгмонт»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к трагедии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 Гёте 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«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Эгмонт» была закончена Бетховеном два года спустя после создания Пятой симфонии, в 1810 году.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События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описанные в увертюре происходят в XVI веке. Нидерландский народ восстает против испанцев. Возглавляет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восстание Эгмонт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который вскоре гибнет, но голландцы побеждают и добиваются независимости.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 Эгмонт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9460" name="Picture 4" descr="http://www.belcanto.ru/media/images/uploaded/12111709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3968" y="548680"/>
            <a:ext cx="4238625" cy="5705476"/>
          </a:xfrm>
          <a:prstGeom prst="rect">
            <a:avLst/>
          </a:prstGeom>
          <a:noFill/>
          <a:ln>
            <a:solidFill>
              <a:schemeClr val="tx2"/>
            </a:solidFill>
          </a:ln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http://illustrators.ru/illustrations/18565_original.jpg?1298832529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476672"/>
            <a:ext cx="8269348" cy="5832648"/>
          </a:xfrm>
          <a:prstGeom prst="rect">
            <a:avLst/>
          </a:prstGeom>
          <a:ln w="228600" cap="sq" cmpd="thickThin">
            <a:solidFill>
              <a:schemeClr val="tx2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>
            <a:normAutofit fontScale="77500" lnSpcReduction="20000"/>
          </a:bodyPr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Первые ноты напоминают тяжелую поступь сарабанды — образ испанцев. После звучит жалобная секундовая интонация — мелодия нидерландского народа. Средняя часть состоит из сонатного аллегро. Главная тема начинается тихо и постепенно возрастает, затем подхватывается всем оркестром на 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fortissimo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В побочной партии и в разработке все разгорается борьба, она продолжается, но поединок внезапно обрывается. Погибает Эгмонт. Тихие и печальные аккорды завершают репризу. Кода торжественно завершает увертюру — победившие голландцы ликуют.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этом произведении выражена тема борьбы. Как и в 5 симфонии, минорную увертюру композитор заканчивает мажором. Здесь девиз композитора: </a:t>
            </a:r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От мрака к свету! Через борьбу к победе!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>
    <p:wipe dir="d"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Литейная">
  <a:themeElements>
    <a:clrScheme name="Литейная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Литейная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Литейная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19</TotalTime>
  <Words>22</Words>
  <Application>Microsoft Office PowerPoint</Application>
  <PresentationFormat>Экран (4:3)</PresentationFormat>
  <Paragraphs>10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Литейная</vt:lpstr>
      <vt:lpstr>Программная увертюра. 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</vt:vector>
  </TitlesOfParts>
  <Company>Krokoz™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Программная увертюра. </dc:title>
  <dc:creator>XTreme</dc:creator>
  <cp:lastModifiedBy>XTreme</cp:lastModifiedBy>
  <cp:revision>3</cp:revision>
  <dcterms:created xsi:type="dcterms:W3CDTF">2013-03-12T16:54:13Z</dcterms:created>
  <dcterms:modified xsi:type="dcterms:W3CDTF">2013-03-12T17:13:50Z</dcterms:modified>
</cp:coreProperties>
</file>