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64" r:id="rId3"/>
    <p:sldId id="275" r:id="rId4"/>
    <p:sldId id="258" r:id="rId5"/>
    <p:sldId id="260" r:id="rId6"/>
    <p:sldId id="261" r:id="rId7"/>
    <p:sldId id="262" r:id="rId8"/>
    <p:sldId id="269" r:id="rId9"/>
    <p:sldId id="263" r:id="rId10"/>
    <p:sldId id="273" r:id="rId11"/>
    <p:sldId id="270" r:id="rId12"/>
    <p:sldId id="266" r:id="rId13"/>
    <p:sldId id="267" r:id="rId14"/>
    <p:sldId id="268" r:id="rId15"/>
    <p:sldId id="271" r:id="rId16"/>
    <p:sldId id="272" r:id="rId17"/>
    <p:sldId id="274" r:id="rId18"/>
    <p:sldId id="265"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DFFF"/>
    <a:srgbClr val="FFFF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3" d="100"/>
          <a:sy n="73" d="100"/>
        </p:scale>
        <p:origin x="63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B68C4FF4-6EE1-4A76-9B8F-B2F594D6C874}" type="datetimeFigureOut">
              <a:rPr lang="ru-RU">
                <a:solidFill>
                  <a:prstClr val="black"/>
                </a:solidFill>
                <a:latin typeface="Arial" charset="0"/>
                <a:cs typeface="Arial" charset="0"/>
              </a:rPr>
              <a:pPr fontAlgn="base">
                <a:spcBef>
                  <a:spcPct val="0"/>
                </a:spcBef>
                <a:spcAft>
                  <a:spcPct val="0"/>
                </a:spcAft>
                <a:defRPr/>
              </a:pPr>
              <a:t>20.04.2020</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CBF7A747-1B53-4B3F-B8D2-D8AB0E128148}"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F24BD201-5F9C-4593-BEFD-74C971F0B552}" type="datetimeFigureOut">
              <a:rPr lang="ru-RU">
                <a:solidFill>
                  <a:prstClr val="black"/>
                </a:solidFill>
                <a:latin typeface="Arial" charset="0"/>
                <a:cs typeface="Arial" charset="0"/>
              </a:rPr>
              <a:pPr fontAlgn="base">
                <a:spcBef>
                  <a:spcPct val="0"/>
                </a:spcBef>
                <a:spcAft>
                  <a:spcPct val="0"/>
                </a:spcAft>
                <a:defRPr/>
              </a:pPr>
              <a:t>20.04.2020</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4B22E6F0-797A-404D-B2F0-96032D2C16E5}"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637A3035-02C7-4538-A480-C6887B19F5A6}" type="datetimeFigureOut">
              <a:rPr lang="ru-RU">
                <a:solidFill>
                  <a:prstClr val="black"/>
                </a:solidFill>
                <a:latin typeface="Arial" charset="0"/>
                <a:cs typeface="Arial" charset="0"/>
              </a:rPr>
              <a:pPr fontAlgn="base">
                <a:spcBef>
                  <a:spcPct val="0"/>
                </a:spcBef>
                <a:spcAft>
                  <a:spcPct val="0"/>
                </a:spcAft>
                <a:defRPr/>
              </a:pPr>
              <a:t>20.04.2020</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518664C-3B03-4311-A452-8E87A1DF2E36}"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3152DDE1-E9F2-4B50-AB95-1A36B28481DE}" type="datetimeFigureOut">
              <a:rPr lang="ru-RU">
                <a:solidFill>
                  <a:prstClr val="black"/>
                </a:solidFill>
                <a:latin typeface="Arial" charset="0"/>
                <a:cs typeface="Arial" charset="0"/>
              </a:rPr>
              <a:pPr fontAlgn="base">
                <a:spcBef>
                  <a:spcPct val="0"/>
                </a:spcBef>
                <a:spcAft>
                  <a:spcPct val="0"/>
                </a:spcAft>
                <a:defRPr/>
              </a:pPr>
              <a:t>20.04.2020</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A087BA6C-DE82-4922-A007-5CB817EE4E20}"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D5011FA9-72D4-4D0D-AA04-5200C8F96D1C}" type="datetimeFigureOut">
              <a:rPr lang="ru-RU">
                <a:solidFill>
                  <a:prstClr val="black"/>
                </a:solidFill>
                <a:latin typeface="Arial" charset="0"/>
                <a:cs typeface="Arial" charset="0"/>
              </a:rPr>
              <a:pPr fontAlgn="base">
                <a:spcBef>
                  <a:spcPct val="0"/>
                </a:spcBef>
                <a:spcAft>
                  <a:spcPct val="0"/>
                </a:spcAft>
                <a:defRPr/>
              </a:pPr>
              <a:t>20.04.2020</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64CBFCBB-F7D8-4AD9-B5F9-93687358CA6B}"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F18AA105-3B9A-485F-A7BD-B3B1C1BFF994}" type="datetimeFigureOut">
              <a:rPr lang="ru-RU">
                <a:solidFill>
                  <a:prstClr val="black"/>
                </a:solidFill>
                <a:latin typeface="Arial" charset="0"/>
                <a:cs typeface="Arial" charset="0"/>
              </a:rPr>
              <a:pPr fontAlgn="base">
                <a:spcBef>
                  <a:spcPct val="0"/>
                </a:spcBef>
                <a:spcAft>
                  <a:spcPct val="0"/>
                </a:spcAft>
                <a:defRPr/>
              </a:pPr>
              <a:t>20.04.2020</a:t>
            </a:fld>
            <a:endParaRPr lang="ru-RU">
              <a:solidFill>
                <a:prstClr val="black"/>
              </a:solidFill>
              <a:latin typeface="Arial" charset="0"/>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29217202-91A5-4841-8837-12B3422A9C13}"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B003E727-7E97-4B76-A273-97C117DFD6DE}" type="datetimeFigureOut">
              <a:rPr lang="ru-RU">
                <a:solidFill>
                  <a:prstClr val="black"/>
                </a:solidFill>
                <a:latin typeface="Arial" charset="0"/>
                <a:cs typeface="Arial" charset="0"/>
              </a:rPr>
              <a:pPr fontAlgn="base">
                <a:spcBef>
                  <a:spcPct val="0"/>
                </a:spcBef>
                <a:spcAft>
                  <a:spcPct val="0"/>
                </a:spcAft>
                <a:defRPr/>
              </a:pPr>
              <a:t>20.04.2020</a:t>
            </a:fld>
            <a:endParaRPr lang="ru-RU">
              <a:solidFill>
                <a:prstClr val="black"/>
              </a:solidFill>
              <a:latin typeface="Arial" charset="0"/>
              <a:cs typeface="Arial" charset="0"/>
            </a:endParaRPr>
          </a:p>
        </p:txBody>
      </p:sp>
      <p:sp>
        <p:nvSpPr>
          <p:cNvPr id="8"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9"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09F140D1-42AB-456C-B3EB-2E58162D29C5}"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62FDA9A-A9AF-4522-BA4E-959710ABA8F2}" type="datetimeFigureOut">
              <a:rPr lang="ru-RU">
                <a:solidFill>
                  <a:prstClr val="black"/>
                </a:solidFill>
                <a:latin typeface="Arial" charset="0"/>
                <a:cs typeface="Arial" charset="0"/>
              </a:rPr>
              <a:pPr fontAlgn="base">
                <a:spcBef>
                  <a:spcPct val="0"/>
                </a:spcBef>
                <a:spcAft>
                  <a:spcPct val="0"/>
                </a:spcAft>
                <a:defRPr/>
              </a:pPr>
              <a:t>20.04.2020</a:t>
            </a:fld>
            <a:endParaRPr lang="ru-RU">
              <a:solidFill>
                <a:prstClr val="black"/>
              </a:solidFill>
              <a:latin typeface="Arial" charset="0"/>
              <a:cs typeface="Arial" charset="0"/>
            </a:endParaRPr>
          </a:p>
        </p:txBody>
      </p:sp>
      <p:sp>
        <p:nvSpPr>
          <p:cNvPr id="4"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5"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27C4C3DF-49FF-4AA4-A1AB-8615103FAECA}"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981C31E6-6AC6-4E62-806B-D0CB1E8C6262}" type="datetimeFigureOut">
              <a:rPr lang="ru-RU">
                <a:solidFill>
                  <a:prstClr val="black"/>
                </a:solidFill>
                <a:latin typeface="Arial" charset="0"/>
                <a:cs typeface="Arial" charset="0"/>
              </a:rPr>
              <a:pPr fontAlgn="base">
                <a:spcBef>
                  <a:spcPct val="0"/>
                </a:spcBef>
                <a:spcAft>
                  <a:spcPct val="0"/>
                </a:spcAft>
                <a:defRPr/>
              </a:pPr>
              <a:t>20.04.2020</a:t>
            </a:fld>
            <a:endParaRPr lang="ru-RU">
              <a:solidFill>
                <a:prstClr val="black"/>
              </a:solidFill>
              <a:latin typeface="Arial" charset="0"/>
              <a:cs typeface="Arial" charset="0"/>
            </a:endParaRPr>
          </a:p>
        </p:txBody>
      </p:sp>
      <p:sp>
        <p:nvSpPr>
          <p:cNvPr id="3"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4"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B1B0E188-B191-46AC-99B7-5113417AE6AB}"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F9E59BE0-226E-4980-AAF5-F1A9DF7C7AE8}" type="datetimeFigureOut">
              <a:rPr lang="ru-RU">
                <a:solidFill>
                  <a:prstClr val="black"/>
                </a:solidFill>
                <a:latin typeface="Arial" charset="0"/>
                <a:cs typeface="Arial" charset="0"/>
              </a:rPr>
              <a:pPr fontAlgn="base">
                <a:spcBef>
                  <a:spcPct val="0"/>
                </a:spcBef>
                <a:spcAft>
                  <a:spcPct val="0"/>
                </a:spcAft>
                <a:defRPr/>
              </a:pPr>
              <a:t>20.04.2020</a:t>
            </a:fld>
            <a:endParaRPr lang="ru-RU">
              <a:solidFill>
                <a:prstClr val="black"/>
              </a:solidFill>
              <a:latin typeface="Arial" charset="0"/>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8ED8319C-EFFD-43A6-A723-9E31BBA50F68}"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8194FB44-2B3A-4EA5-B708-4FEB9F41BBF1}" type="datetimeFigureOut">
              <a:rPr lang="ru-RU">
                <a:solidFill>
                  <a:prstClr val="black"/>
                </a:solidFill>
                <a:latin typeface="Arial" charset="0"/>
                <a:cs typeface="Arial" charset="0"/>
              </a:rPr>
              <a:pPr fontAlgn="base">
                <a:spcBef>
                  <a:spcPct val="0"/>
                </a:spcBef>
                <a:spcAft>
                  <a:spcPct val="0"/>
                </a:spcAft>
                <a:defRPr/>
              </a:pPr>
              <a:t>20.04.2020</a:t>
            </a:fld>
            <a:endParaRPr lang="ru-RU">
              <a:solidFill>
                <a:prstClr val="black"/>
              </a:solidFill>
              <a:latin typeface="Arial" charset="0"/>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27C51498-F984-481A-8E8C-4DDFA9BC9183}"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836712"/>
            <a:ext cx="8229600" cy="5289451"/>
          </a:xfrm>
        </p:spPr>
        <p:txBody>
          <a:bodyPr/>
          <a:lstStyle/>
          <a:p>
            <a:pPr marL="0" indent="0">
              <a:buNone/>
            </a:pPr>
            <a:r>
              <a:rPr lang="ru-RU" altLang="ru-RU" i="1" dirty="0" smtClean="0">
                <a:latin typeface="Times New Roman" panose="02020603050405020304" pitchFamily="18" charset="0"/>
                <a:cs typeface="Times New Roman" panose="02020603050405020304" pitchFamily="18" charset="0"/>
              </a:rPr>
              <a:t>                  </a:t>
            </a:r>
            <a:r>
              <a:rPr lang="ru-RU" altLang="ru-RU" b="1" i="1" dirty="0">
                <a:latin typeface="Times New Roman" panose="02020603050405020304" pitchFamily="18" charset="0"/>
                <a:cs typeface="Times New Roman" panose="02020603050405020304" pitchFamily="18" charset="0"/>
              </a:rPr>
              <a:t>Ганс Христиан Андерсен</a:t>
            </a:r>
            <a:r>
              <a:rPr lang="ru-RU" altLang="ru-RU" i="1" dirty="0">
                <a:latin typeface="Times New Roman" panose="02020603050405020304" pitchFamily="18" charset="0"/>
                <a:cs typeface="Times New Roman" panose="02020603050405020304" pitchFamily="18" charset="0"/>
              </a:rPr>
              <a:t> </a:t>
            </a:r>
            <a:endParaRPr lang="ru-RU" altLang="ru-RU" i="1" dirty="0" smtClean="0">
              <a:latin typeface="Times New Roman" panose="02020603050405020304" pitchFamily="18" charset="0"/>
              <a:cs typeface="Times New Roman" panose="02020603050405020304" pitchFamily="18" charset="0"/>
            </a:endParaRPr>
          </a:p>
          <a:p>
            <a:pPr marL="0" indent="0" algn="ctr">
              <a:buNone/>
            </a:pPr>
            <a:endParaRPr lang="ru-RU" sz="5400" dirty="0">
              <a:latin typeface="Times New Roman" panose="02020603050405020304" pitchFamily="18" charset="0"/>
              <a:cs typeface="Times New Roman" panose="02020603050405020304" pitchFamily="18" charset="0"/>
            </a:endParaRPr>
          </a:p>
          <a:p>
            <a:endParaRPr lang="ru-RU" dirty="0"/>
          </a:p>
        </p:txBody>
      </p:sp>
      <p:sp>
        <p:nvSpPr>
          <p:cNvPr id="4" name="Заголовок 1"/>
          <p:cNvSpPr>
            <a:spLocks noGrp="1"/>
          </p:cNvSpPr>
          <p:nvPr>
            <p:ph type="title"/>
          </p:nvPr>
        </p:nvSpPr>
        <p:spPr/>
        <p:txBody>
          <a:bodyPr/>
          <a:lstStyle/>
          <a:p>
            <a:endParaRPr lang="ru-RU" sz="40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1772816"/>
            <a:ext cx="3168352" cy="3777283"/>
          </a:xfrm>
          <a:prstGeom prst="rect">
            <a:avLst/>
          </a:prstGeom>
        </p:spPr>
      </p:pic>
    </p:spTree>
    <p:extLst>
      <p:ext uri="{BB962C8B-B14F-4D97-AF65-F5344CB8AC3E}">
        <p14:creationId xmlns:p14="http://schemas.microsoft.com/office/powerpoint/2010/main" val="2381055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knigiskartinkami.ru/data/imagegallery/9216d96f-eff6-a6cb-7a4f-b49277db2596/1b7c1302-4b4a-368e-62fd-eecd23af02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77238"/>
            <a:ext cx="4392488" cy="612068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148064" y="1916832"/>
            <a:ext cx="3312368" cy="2246769"/>
          </a:xfrm>
          <a:prstGeom prst="rect">
            <a:avLst/>
          </a:prstGeom>
        </p:spPr>
        <p:txBody>
          <a:bodyPr wrap="square">
            <a:spAutoFit/>
          </a:bodyPr>
          <a:lstStyle/>
          <a:p>
            <a:r>
              <a:rPr lang="ru-RU" sz="2800" i="1" dirty="0">
                <a:latin typeface="Times New Roman" panose="02020603050405020304" pitchFamily="18" charset="0"/>
                <a:ea typeface="Times New Roman" panose="02020603050405020304" pitchFamily="18" charset="0"/>
              </a:rPr>
              <a:t>Неожиданно разыгралась сильная буря, и королевский корабль пошел ко дну. </a:t>
            </a:r>
            <a:endParaRPr lang="ru-RU" sz="2800" i="1" dirty="0"/>
          </a:p>
        </p:txBody>
      </p:sp>
    </p:spTree>
    <p:extLst>
      <p:ext uri="{BB962C8B-B14F-4D97-AF65-F5344CB8AC3E}">
        <p14:creationId xmlns:p14="http://schemas.microsoft.com/office/powerpoint/2010/main" val="1876978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nigiskartinkami.ru/data/imagegallery/9216d96f-eff6-a6cb-7a4f-b49277db2596/09dce500-e334-82dc-0b67-f397e0dafa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570280"/>
            <a:ext cx="8712968" cy="302707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55576" y="1052736"/>
            <a:ext cx="7776864" cy="2615396"/>
          </a:xfrm>
          <a:prstGeom prst="rect">
            <a:avLst/>
          </a:prstGeom>
        </p:spPr>
        <p:txBody>
          <a:bodyPr wrap="square">
            <a:spAutoFit/>
          </a:bodyPr>
          <a:lstStyle/>
          <a:p>
            <a:r>
              <a:rPr lang="ru-RU" sz="2400" i="1" dirty="0" smtClean="0">
                <a:latin typeface="Times New Roman" panose="02020603050405020304" pitchFamily="18" charset="0"/>
                <a:cs typeface="Times New Roman" panose="02020603050405020304" pitchFamily="18" charset="0"/>
              </a:rPr>
              <a:t>Русалочка </a:t>
            </a:r>
            <a:r>
              <a:rPr lang="ru-RU" sz="2400" i="1" dirty="0">
                <a:latin typeface="Times New Roman" panose="02020603050405020304" pitchFamily="18" charset="0"/>
                <a:cs typeface="Times New Roman" panose="02020603050405020304" pitchFamily="18" charset="0"/>
              </a:rPr>
              <a:t>очень добрая и бесстрашная. Она бросилась спасать принца. Проплывая между бревнами и досками от разбитого корабля, совсем не думает о том, что они могут ее раздавить. </a:t>
            </a:r>
          </a:p>
          <a:p>
            <a:r>
              <a:rPr lang="ru-RU" sz="2400" i="1" dirty="0">
                <a:latin typeface="Times New Roman" panose="02020603050405020304" pitchFamily="18" charset="0"/>
                <a:cs typeface="Times New Roman" panose="02020603050405020304" pitchFamily="18" charset="0"/>
              </a:rPr>
              <a:t> </a:t>
            </a:r>
            <a:r>
              <a:rPr lang="ru-RU" sz="2400" i="1" dirty="0">
                <a:latin typeface="Times New Roman" panose="02020603050405020304" pitchFamily="18" charset="0"/>
                <a:ea typeface="Times New Roman" panose="02020603050405020304" pitchFamily="18" charset="0"/>
                <a:cs typeface="Times New Roman" panose="02020603050405020304" pitchFamily="18" charset="0"/>
              </a:rPr>
              <a:t>Русалочка спасла Принца от верной смерти, вытащив его бесчувственного на берег.</a:t>
            </a:r>
            <a:r>
              <a:rPr lang="ru-RU" sz="2400" i="1" dirty="0">
                <a:latin typeface="Times New Roman" panose="02020603050405020304" pitchFamily="18" charset="0"/>
                <a:cs typeface="Times New Roman" panose="02020603050405020304" pitchFamily="18" charset="0"/>
              </a:rPr>
              <a:t> </a:t>
            </a:r>
          </a:p>
          <a:p>
            <a:pPr>
              <a:lnSpc>
                <a:spcPct val="107000"/>
              </a:lnSpc>
              <a:spcAft>
                <a:spcPts val="800"/>
              </a:spcAft>
            </a:pPr>
            <a:endParaRPr lang="ru-RU" sz="20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4230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6.fanpop.com/image/photos/38400000/Ariel-the-little-mermaid-38425024-1200-8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3140968"/>
            <a:ext cx="5472608" cy="30616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043608" y="908720"/>
            <a:ext cx="7272808" cy="2152256"/>
          </a:xfrm>
          <a:prstGeom prst="rect">
            <a:avLst/>
          </a:prstGeom>
        </p:spPr>
        <p:txBody>
          <a:bodyPr wrap="square">
            <a:spAutoFit/>
          </a:bodyPr>
          <a:lstStyle/>
          <a:p>
            <a:pPr>
              <a:lnSpc>
                <a:spcPct val="107000"/>
              </a:lnSpc>
              <a:spcAft>
                <a:spcPts val="800"/>
              </a:spcAft>
            </a:pPr>
            <a:r>
              <a:rPr lang="ru-RU" i="1" dirty="0">
                <a:latin typeface="Times New Roman" panose="02020603050405020304" pitchFamily="18" charset="0"/>
                <a:ea typeface="Times New Roman" panose="02020603050405020304" pitchFamily="18" charset="0"/>
                <a:cs typeface="Times New Roman" panose="02020603050405020304" pitchFamily="18" charset="0"/>
              </a:rPr>
              <a:t>Русалочка так хотела оказаться среди людей и быть ближе к Принцу, что отважилась на визит к Морской ведьме. Та согласилась превратить ее рыбий хвост в человеческие ножки, но взамен Русалочка должна была отдать ей свой чудесный голос. Кроме того, каждый шаг по земле будет причинять ей сильную боль, как будто она ступает по острым кинжалам. Если Принц женится на другой девушке, Русалочка тут же превратится в морскую пену.</a:t>
            </a:r>
            <a:endParaRPr lang="ru-RU" sz="16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9556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b17.ru/foto/uploaded/upl_1503751168_1317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4040242" cy="61926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355976" y="451311"/>
            <a:ext cx="4104456" cy="4370427"/>
          </a:xfrm>
          <a:prstGeom prst="rect">
            <a:avLst/>
          </a:prstGeom>
        </p:spPr>
        <p:txBody>
          <a:bodyPr wrap="square">
            <a:spAutoFit/>
          </a:bodyPr>
          <a:lstStyle/>
          <a:p>
            <a:r>
              <a:rPr lang="ru-RU" dirty="0" smtClean="0">
                <a:solidFill>
                  <a:srgbClr val="1D1D1B"/>
                </a:solidFill>
                <a:latin typeface="Arial" panose="020B0604020202020204" pitchFamily="34" charset="0"/>
                <a:ea typeface="Calibri" panose="020F0502020204030204" pitchFamily="34" charset="0"/>
              </a:rPr>
              <a:t>    </a:t>
            </a:r>
          </a:p>
          <a:p>
            <a:r>
              <a:rPr lang="ru-RU" dirty="0">
                <a:solidFill>
                  <a:srgbClr val="1D1D1B"/>
                </a:solidFill>
                <a:latin typeface="Arial" panose="020B0604020202020204" pitchFamily="34" charset="0"/>
                <a:ea typeface="Calibri" panose="020F0502020204030204" pitchFamily="34" charset="0"/>
              </a:rPr>
              <a:t> </a:t>
            </a:r>
            <a:r>
              <a:rPr lang="ru-RU" dirty="0" smtClean="0">
                <a:solidFill>
                  <a:srgbClr val="1D1D1B"/>
                </a:solidFill>
                <a:latin typeface="Arial" panose="020B0604020202020204" pitchFamily="34" charset="0"/>
                <a:ea typeface="Calibri" panose="020F0502020204030204" pitchFamily="34" charset="0"/>
              </a:rPr>
              <a:t>    </a:t>
            </a:r>
            <a:r>
              <a:rPr lang="ru-RU" sz="2000" i="1" dirty="0" smtClean="0">
                <a:solidFill>
                  <a:srgbClr val="1D1D1B"/>
                </a:solidFill>
                <a:latin typeface="Times New Roman" panose="02020603050405020304" pitchFamily="18" charset="0"/>
                <a:ea typeface="Calibri" panose="020F0502020204030204" pitchFamily="34" charset="0"/>
                <a:cs typeface="Times New Roman" panose="02020603050405020304" pitchFamily="18" charset="0"/>
              </a:rPr>
              <a:t>«</a:t>
            </a:r>
            <a:r>
              <a:rPr lang="ru-RU" sz="2000" i="1" dirty="0">
                <a:solidFill>
                  <a:srgbClr val="1D1D1B"/>
                </a:solidFill>
                <a:latin typeface="Times New Roman" panose="02020603050405020304" pitchFamily="18" charset="0"/>
                <a:ea typeface="Calibri" panose="020F0502020204030204" pitchFamily="34" charset="0"/>
                <a:cs typeface="Times New Roman" panose="02020603050405020304" pitchFamily="18" charset="0"/>
              </a:rPr>
              <a:t>Вместо деревьев и кустов в нем росли полипы – </a:t>
            </a:r>
            <a:r>
              <a:rPr lang="ru-RU" sz="2000" i="1" dirty="0" err="1">
                <a:solidFill>
                  <a:srgbClr val="1D1D1B"/>
                </a:solidFill>
                <a:latin typeface="Times New Roman" panose="02020603050405020304" pitchFamily="18" charset="0"/>
                <a:ea typeface="Calibri" panose="020F0502020204030204" pitchFamily="34" charset="0"/>
                <a:cs typeface="Times New Roman" panose="02020603050405020304" pitchFamily="18" charset="0"/>
              </a:rPr>
              <a:t>полуживотные</a:t>
            </a:r>
            <a:r>
              <a:rPr lang="ru-RU" sz="2000" i="1" dirty="0">
                <a:solidFill>
                  <a:srgbClr val="1D1D1B"/>
                </a:solidFill>
                <a:latin typeface="Times New Roman" panose="02020603050405020304" pitchFamily="18" charset="0"/>
                <a:ea typeface="Calibri" panose="020F0502020204030204" pitchFamily="34" charset="0"/>
                <a:cs typeface="Times New Roman" panose="02020603050405020304" pitchFamily="18" charset="0"/>
              </a:rPr>
              <a:t> - </a:t>
            </a:r>
            <a:r>
              <a:rPr lang="ru-RU" sz="2000" i="1" dirty="0" err="1">
                <a:solidFill>
                  <a:srgbClr val="1D1D1B"/>
                </a:solidFill>
                <a:latin typeface="Times New Roman" panose="02020603050405020304" pitchFamily="18" charset="0"/>
                <a:ea typeface="Calibri" panose="020F0502020204030204" pitchFamily="34" charset="0"/>
                <a:cs typeface="Times New Roman" panose="02020603050405020304" pitchFamily="18" charset="0"/>
              </a:rPr>
              <a:t>полурастения</a:t>
            </a:r>
            <a:r>
              <a:rPr lang="ru-RU" sz="2000" i="1" dirty="0">
                <a:solidFill>
                  <a:srgbClr val="1D1D1B"/>
                </a:solidFill>
                <a:latin typeface="Times New Roman" panose="02020603050405020304" pitchFamily="18" charset="0"/>
                <a:ea typeface="Calibri" panose="020F0502020204030204" pitchFamily="34" charset="0"/>
                <a:cs typeface="Times New Roman" panose="02020603050405020304" pitchFamily="18" charset="0"/>
              </a:rPr>
              <a:t>, похожие на стоглавых змей, выраставших прямо из песка; ветви их были подобны длинным осклизлым рукам с пальцами, извивающимися, как черви; полипы ни на минуту не переставали шевелиться от корня до самой верхушки и хватали гибкими пальцами все, что только им попадалось, и уж: больше не выпускали.»</a:t>
            </a:r>
            <a:endParaRPr lang="ru-RU"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1190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rusalki-in-russia.ru/wp-content/uploads/2017/01/rusalka-andersena-risunki-vladimir-nenov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4248472" cy="61926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716016" y="620688"/>
            <a:ext cx="3744416" cy="4439229"/>
          </a:xfrm>
          <a:prstGeom prst="rect">
            <a:avLst/>
          </a:prstGeom>
        </p:spPr>
        <p:txBody>
          <a:bodyPr wrap="square">
            <a:spAutoFit/>
          </a:bodyPr>
          <a:lstStyle/>
          <a:p>
            <a:pPr>
              <a:lnSpc>
                <a:spcPct val="107000"/>
              </a:lnSpc>
              <a:spcAft>
                <a:spcPts val="800"/>
              </a:spcAft>
            </a:pPr>
            <a:r>
              <a:rPr lang="ru-RU"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400" i="1" dirty="0" smtClean="0">
                <a:latin typeface="Times New Roman" panose="02020603050405020304" pitchFamily="18" charset="0"/>
                <a:ea typeface="Times New Roman" panose="02020603050405020304" pitchFamily="18" charset="0"/>
                <a:cs typeface="Times New Roman" panose="02020603050405020304" pitchFamily="18" charset="0"/>
              </a:rPr>
              <a:t>Русалочка </a:t>
            </a:r>
            <a:r>
              <a:rPr lang="ru-RU" sz="2400" i="1" dirty="0">
                <a:latin typeface="Times New Roman" panose="02020603050405020304" pitchFamily="18" charset="0"/>
                <a:ea typeface="Times New Roman" panose="02020603050405020304" pitchFamily="18" charset="0"/>
                <a:cs typeface="Times New Roman" panose="02020603050405020304" pitchFamily="18" charset="0"/>
              </a:rPr>
              <a:t>без раздумий согласилась на все условия Морской ведьмы. Она выпила волшебный напиток и очутилась без сознания на морском берегу, где ее нашел Принц. Он очень привязался к милой безголосой девушке с летящей походкой. </a:t>
            </a:r>
            <a:endParaRPr lang="ru-RU" sz="2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7504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knigiskartinkami.ru/data/imagegallery/9216d96f-eff6-a6cb-7a4f-b49277db2596/d17526f1-21b8-d11f-6550-2339c8f2209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604" y="2706330"/>
            <a:ext cx="7092788" cy="381901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99592" y="1052736"/>
            <a:ext cx="6794232" cy="1673022"/>
          </a:xfrm>
          <a:prstGeom prst="rect">
            <a:avLst/>
          </a:prstGeom>
        </p:spPr>
        <p:txBody>
          <a:bodyPr wrap="square">
            <a:spAutoFit/>
          </a:bodyPr>
          <a:lstStyle/>
          <a:p>
            <a:pPr>
              <a:lnSpc>
                <a:spcPct val="107000"/>
              </a:lnSpc>
              <a:spcAft>
                <a:spcPts val="800"/>
              </a:spcAft>
            </a:pPr>
            <a:r>
              <a:rPr lang="ru-RU" sz="2400" i="1" dirty="0" smtClean="0">
                <a:latin typeface="Times New Roman" panose="02020603050405020304" pitchFamily="18" charset="0"/>
                <a:ea typeface="Times New Roman" panose="02020603050405020304" pitchFamily="18" charset="0"/>
                <a:cs typeface="Times New Roman" panose="02020603050405020304" pitchFamily="18" charset="0"/>
              </a:rPr>
              <a:t>     Однако </a:t>
            </a:r>
            <a:r>
              <a:rPr lang="ru-RU" sz="2400" i="1" dirty="0">
                <a:latin typeface="Times New Roman" panose="02020603050405020304" pitchFamily="18" charset="0"/>
                <a:ea typeface="Times New Roman" panose="02020603050405020304" pitchFamily="18" charset="0"/>
                <a:cs typeface="Times New Roman" panose="02020603050405020304" pitchFamily="18" charset="0"/>
              </a:rPr>
              <a:t>вскоре Принц должен был жениться на Принцессе из соседней страны. Впервые увидев ее, он не сомневался, что это именно она спасла его в ту страшную бурю.</a:t>
            </a:r>
            <a:endParaRPr lang="ru-RU" sz="2400"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616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knigiskartinkami.ru/data/imagegallery/9216d96f-eff6-a6cb-7a4f-b49277db2596/275ac063-5adc-1779-1073-c95f987ccb6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20970"/>
            <a:ext cx="3960440" cy="578834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716016" y="1052736"/>
            <a:ext cx="4005336" cy="3369256"/>
          </a:xfrm>
          <a:prstGeom prst="rect">
            <a:avLst/>
          </a:prstGeom>
        </p:spPr>
        <p:txBody>
          <a:bodyPr wrap="square">
            <a:spAutoFit/>
          </a:bodyPr>
          <a:lstStyle/>
          <a:p>
            <a:pPr>
              <a:lnSpc>
                <a:spcPct val="107000"/>
              </a:lnSpc>
              <a:spcAft>
                <a:spcPts val="800"/>
              </a:spcAft>
            </a:pPr>
            <a:r>
              <a:rPr lang="ru-RU" sz="2000" i="1" dirty="0">
                <a:latin typeface="Times New Roman" panose="02020603050405020304" pitchFamily="18" charset="0"/>
                <a:ea typeface="Times New Roman" panose="02020603050405020304" pitchFamily="18" charset="0"/>
                <a:cs typeface="Times New Roman" panose="02020603050405020304" pitchFamily="18" charset="0"/>
              </a:rPr>
              <a:t>В тот же вечер к Русалочке приплыли ее сестры. Они протянули ей нож, который обменяли у Морской ведьмы на свои чудесные косы. Этим ножом нужно было убить Принца, чтобы вновь стать русалочкой и вернуться во дворец. Однако Русалочка не смогла совершить убийство любимого человека. </a:t>
            </a:r>
            <a:endParaRPr lang="ru-RU" sz="20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9141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836712"/>
            <a:ext cx="7416824" cy="3853876"/>
          </a:xfrm>
          <a:prstGeom prst="rect">
            <a:avLst/>
          </a:prstGeom>
        </p:spPr>
        <p:txBody>
          <a:bodyPr wrap="square">
            <a:spAutoFit/>
          </a:bodyPr>
          <a:lstStyle/>
          <a:p>
            <a:pPr>
              <a:spcAft>
                <a:spcPts val="1500"/>
              </a:spcAft>
            </a:pPr>
            <a:endParaRPr lang="ru-RU" sz="1400" dirty="0">
              <a:latin typeface="Times New Roman" panose="02020603050405020304" pitchFamily="18" charset="0"/>
              <a:ea typeface="Times New Roman" panose="02020603050405020304" pitchFamily="18" charset="0"/>
            </a:endParaRPr>
          </a:p>
          <a:p>
            <a:pPr>
              <a:lnSpc>
                <a:spcPct val="107000"/>
              </a:lnSpc>
              <a:spcAft>
                <a:spcPts val="1500"/>
              </a:spcAft>
            </a:pPr>
            <a:r>
              <a:rPr lang="ru-RU" b="1" dirty="0">
                <a:solidFill>
                  <a:srgbClr val="1D1D1B"/>
                </a:solidFill>
                <a:latin typeface="Arial" panose="020B0604020202020204" pitchFamily="34" charset="0"/>
                <a:ea typeface="Times New Roman" panose="02020603050405020304" pitchFamily="18" charset="0"/>
                <a:cs typeface="Times New Roman" panose="02020603050405020304" pitchFamily="18" charset="0"/>
              </a:rPr>
              <a:t>  </a:t>
            </a:r>
            <a:r>
              <a:rPr lang="ru-RU" dirty="0">
                <a:solidFill>
                  <a:srgbClr val="1D1D1B"/>
                </a:solidFill>
                <a:latin typeface="Arial" panose="020B0604020202020204" pitchFamily="34" charset="0"/>
                <a:ea typeface="Times New Roman" panose="02020603050405020304" pitchFamily="18" charset="0"/>
                <a:cs typeface="Times New Roman" panose="02020603050405020304" pitchFamily="18" charset="0"/>
              </a:rPr>
              <a:t> </a:t>
            </a:r>
            <a:r>
              <a:rPr lang="ru-RU" sz="2400" dirty="0">
                <a:solidFill>
                  <a:srgbClr val="1D1D1B"/>
                </a:solidFill>
                <a:latin typeface="Times New Roman" panose="02020603050405020304" pitchFamily="18" charset="0"/>
                <a:ea typeface="Times New Roman" panose="02020603050405020304" pitchFamily="18" charset="0"/>
                <a:cs typeface="Times New Roman" panose="02020603050405020304" pitchFamily="18" charset="0"/>
              </a:rPr>
              <a:t>Как вы думаете, почему автор так печально закончил эту сказку?</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nSpc>
                <a:spcPct val="107000"/>
              </a:lnSpc>
              <a:spcAft>
                <a:spcPts val="0"/>
              </a:spcAft>
              <a:buAutoNum type="arabicPeriod"/>
              <a:tabLst>
                <a:tab pos="457200" algn="l"/>
              </a:tabLst>
            </a:pPr>
            <a:r>
              <a:rPr lang="ru-RU" sz="2400" dirty="0" smtClean="0">
                <a:solidFill>
                  <a:srgbClr val="1D1D1B"/>
                </a:solidFill>
                <a:latin typeface="Times New Roman" panose="02020603050405020304" pitchFamily="18" charset="0"/>
                <a:ea typeface="Times New Roman" panose="02020603050405020304" pitchFamily="18" charset="0"/>
                <a:cs typeface="Times New Roman" panose="02020603050405020304" pitchFamily="18" charset="0"/>
              </a:rPr>
              <a:t>Андерсен </a:t>
            </a:r>
            <a:r>
              <a:rPr lang="ru-RU" sz="2400" dirty="0">
                <a:solidFill>
                  <a:srgbClr val="1D1D1B"/>
                </a:solidFill>
                <a:latin typeface="Times New Roman" panose="02020603050405020304" pitchFamily="18" charset="0"/>
                <a:ea typeface="Times New Roman" panose="02020603050405020304" pitchFamily="18" charset="0"/>
                <a:cs typeface="Times New Roman" panose="02020603050405020304" pitchFamily="18" charset="0"/>
              </a:rPr>
              <a:t>хотел, чтобы мы, читая о смерти Русалочки, учились состраданию</a:t>
            </a:r>
            <a:r>
              <a:rPr lang="ru-RU" sz="2400" dirty="0" smtClean="0">
                <a:solidFill>
                  <a:srgbClr val="1D1D1B"/>
                </a:solidFill>
                <a:latin typeface="Times New Roman" panose="02020603050405020304" pitchFamily="18" charset="0"/>
                <a:ea typeface="Times New Roman" panose="02020603050405020304" pitchFamily="18" charset="0"/>
                <a:cs typeface="Times New Roman" panose="02020603050405020304" pitchFamily="18" charset="0"/>
              </a:rPr>
              <a:t>.</a:t>
            </a:r>
          </a:p>
          <a:p>
            <a:pPr marL="457200" lvl="0" indent="-457200">
              <a:lnSpc>
                <a:spcPct val="107000"/>
              </a:lnSpc>
              <a:spcAft>
                <a:spcPts val="0"/>
              </a:spcAft>
              <a:buAutoNum type="arabicPeriod"/>
              <a:tabLst>
                <a:tab pos="457200" algn="l"/>
              </a:tabLst>
            </a:pP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tabLst>
                <a:tab pos="457200" algn="l"/>
              </a:tabLst>
            </a:pPr>
            <a:r>
              <a:rPr lang="ru-RU" sz="2400" dirty="0" smtClean="0">
                <a:solidFill>
                  <a:srgbClr val="1D1D1B"/>
                </a:solidFill>
                <a:latin typeface="Times New Roman" panose="02020603050405020304" pitchFamily="18" charset="0"/>
                <a:ea typeface="Times New Roman" panose="02020603050405020304" pitchFamily="18" charset="0"/>
                <a:cs typeface="Times New Roman" panose="02020603050405020304" pitchFamily="18" charset="0"/>
              </a:rPr>
              <a:t>2. Смертью </a:t>
            </a:r>
            <a:r>
              <a:rPr lang="ru-RU" sz="2400" dirty="0">
                <a:solidFill>
                  <a:srgbClr val="1D1D1B"/>
                </a:solidFill>
                <a:latin typeface="Times New Roman" panose="02020603050405020304" pitchFamily="18" charset="0"/>
                <a:ea typeface="Times New Roman" panose="02020603050405020304" pitchFamily="18" charset="0"/>
                <a:cs typeface="Times New Roman" panose="02020603050405020304" pitchFamily="18" charset="0"/>
              </a:rPr>
              <a:t>своей любимой героини автор хотел показать силу настоящей любви, бескорыстной и самоотверженной</a:t>
            </a:r>
            <a:r>
              <a:rPr lang="ru-RU" dirty="0">
                <a:solidFill>
                  <a:srgbClr val="1D1D1B"/>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041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1718340"/>
            <a:ext cx="4572000" cy="369332"/>
          </a:xfrm>
          <a:prstGeom prst="rect">
            <a:avLst/>
          </a:prstGeom>
        </p:spPr>
        <p:txBody>
          <a:bodyPr>
            <a:spAutoFit/>
          </a:bodyPr>
          <a:lstStyle/>
          <a:p>
            <a:pPr>
              <a:spcAft>
                <a:spcPts val="1500"/>
              </a:spcAft>
            </a:pPr>
            <a:r>
              <a:rPr lang="ru-RU" dirty="0">
                <a:solidFill>
                  <a:srgbClr val="1D1D1B"/>
                </a:solidFill>
                <a:latin typeface="Arial" panose="020B0604020202020204" pitchFamily="34" charset="0"/>
                <a:ea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1115616" y="980728"/>
            <a:ext cx="6840760" cy="1323439"/>
          </a:xfrm>
          <a:prstGeom prst="rect">
            <a:avLst/>
          </a:prstGeom>
        </p:spPr>
        <p:txBody>
          <a:bodyPr wrap="square">
            <a:spAutoFit/>
          </a:bodyPr>
          <a:lstStyle/>
          <a:p>
            <a:pPr>
              <a:spcAft>
                <a:spcPts val="0"/>
              </a:spcAft>
            </a:pPr>
            <a:r>
              <a:rPr lang="ru-RU" sz="2800" b="1" dirty="0">
                <a:latin typeface="Times New Roman" panose="02020603050405020304" pitchFamily="18" charset="0"/>
                <a:ea typeface="Times New Roman" panose="02020603050405020304" pitchFamily="18" charset="0"/>
              </a:rPr>
              <a:t> </a:t>
            </a:r>
            <a:r>
              <a:rPr lang="ru-RU" sz="2800" b="1" dirty="0" smtClean="0">
                <a:latin typeface="Times New Roman" panose="02020603050405020304" pitchFamily="18" charset="0"/>
                <a:ea typeface="Times New Roman" panose="02020603050405020304" pitchFamily="18" charset="0"/>
              </a:rPr>
              <a:t>               Домашнее задание</a:t>
            </a:r>
          </a:p>
          <a:p>
            <a:pPr>
              <a:spcAft>
                <a:spcPts val="0"/>
              </a:spcAft>
            </a:pPr>
            <a:endParaRPr lang="ru-RU" sz="2800" dirty="0">
              <a:latin typeface="Times New Roman" panose="02020603050405020304" pitchFamily="18" charset="0"/>
              <a:ea typeface="Times New Roman" panose="02020603050405020304" pitchFamily="18" charset="0"/>
            </a:endParaRPr>
          </a:p>
          <a:p>
            <a:pPr>
              <a:spcAft>
                <a:spcPts val="0"/>
              </a:spcAft>
            </a:pPr>
            <a:r>
              <a:rPr lang="ru-RU" sz="2400" dirty="0" smtClean="0">
                <a:latin typeface="Times New Roman" panose="02020603050405020304" pitchFamily="18" charset="0"/>
                <a:ea typeface="Times New Roman" panose="02020603050405020304" pitchFamily="18" charset="0"/>
              </a:rPr>
              <a:t>           1</a:t>
            </a:r>
            <a:r>
              <a:rPr lang="ru-RU" sz="2400" dirty="0">
                <a:latin typeface="Times New Roman" panose="02020603050405020304" pitchFamily="18" charset="0"/>
                <a:ea typeface="Times New Roman" panose="02020603050405020304" pitchFamily="18" charset="0"/>
              </a:rPr>
              <a:t>. </a:t>
            </a:r>
            <a:r>
              <a:rPr lang="ru-RU" sz="2400" dirty="0" smtClean="0">
                <a:latin typeface="Times New Roman" panose="02020603050405020304" pitchFamily="18" charset="0"/>
                <a:ea typeface="Times New Roman" panose="02020603050405020304" pitchFamily="18" charset="0"/>
              </a:rPr>
              <a:t>Прочитайте сказку на стр</a:t>
            </a:r>
            <a:r>
              <a:rPr lang="ru-RU" sz="2400" dirty="0">
                <a:latin typeface="Times New Roman" panose="02020603050405020304" pitchFamily="18" charset="0"/>
                <a:ea typeface="Times New Roman" panose="02020603050405020304" pitchFamily="18" charset="0"/>
              </a:rPr>
              <a:t>. </a:t>
            </a:r>
            <a:r>
              <a:rPr lang="ru-RU" sz="2400" dirty="0" smtClean="0">
                <a:latin typeface="Times New Roman" panose="02020603050405020304" pitchFamily="18" charset="0"/>
                <a:ea typeface="Times New Roman" panose="02020603050405020304" pitchFamily="18" charset="0"/>
              </a:rPr>
              <a:t>167 </a:t>
            </a:r>
            <a:r>
              <a:rPr lang="ru-RU" sz="2400" dirty="0">
                <a:latin typeface="Times New Roman" panose="02020603050405020304" pitchFamily="18" charset="0"/>
                <a:ea typeface="Times New Roman" panose="02020603050405020304" pitchFamily="18" charset="0"/>
              </a:rPr>
              <a:t>– </a:t>
            </a:r>
            <a:r>
              <a:rPr lang="ru-RU" sz="2400" dirty="0" smtClean="0">
                <a:latin typeface="Times New Roman" panose="02020603050405020304" pitchFamily="18" charset="0"/>
                <a:ea typeface="Times New Roman" panose="02020603050405020304" pitchFamily="18" charset="0"/>
              </a:rPr>
              <a:t>193</a:t>
            </a:r>
            <a:r>
              <a:rPr lang="ru-RU" dirty="0" smtClean="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2492896"/>
            <a:ext cx="2082756" cy="2481970"/>
          </a:xfrm>
          <a:prstGeom prst="rect">
            <a:avLst/>
          </a:prstGeom>
        </p:spPr>
      </p:pic>
    </p:spTree>
    <p:extLst>
      <p:ext uri="{BB962C8B-B14F-4D97-AF65-F5344CB8AC3E}">
        <p14:creationId xmlns:p14="http://schemas.microsoft.com/office/powerpoint/2010/main" val="4154282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lstStyle/>
          <a:p>
            <a:endParaRPr lang="ru-RU"/>
          </a:p>
        </p:txBody>
      </p:sp>
      <p:sp>
        <p:nvSpPr>
          <p:cNvPr id="7" name="Объект 6"/>
          <p:cNvSpPr>
            <a:spLocks noGrp="1"/>
          </p:cNvSpPr>
          <p:nvPr>
            <p:ph idx="1"/>
          </p:nvPr>
        </p:nvSpPr>
        <p:spPr>
          <a:xfrm>
            <a:off x="457200" y="1052736"/>
            <a:ext cx="8229600" cy="5073427"/>
          </a:xfrm>
        </p:spPr>
        <p:txBody>
          <a:bodyPr/>
          <a:lstStyle/>
          <a:p>
            <a:pPr marL="0" indent="0" algn="ctr">
              <a:buNone/>
            </a:pPr>
            <a:r>
              <a:rPr lang="ru-RU" sz="2000" dirty="0" smtClean="0"/>
              <a:t>      </a:t>
            </a:r>
            <a:r>
              <a:rPr lang="ru-RU" sz="2400" b="1" i="1" dirty="0" smtClean="0">
                <a:latin typeface="Times New Roman" panose="02020603050405020304" pitchFamily="18" charset="0"/>
                <a:cs typeface="Times New Roman" panose="02020603050405020304" pitchFamily="18" charset="0"/>
              </a:rPr>
              <a:t>Сказками </a:t>
            </a:r>
            <a:r>
              <a:rPr lang="ru-RU" sz="2400" b="1" i="1" dirty="0">
                <a:latin typeface="Times New Roman" panose="02020603050405020304" pitchFamily="18" charset="0"/>
                <a:cs typeface="Times New Roman" panose="02020603050405020304" pitchFamily="18" charset="0"/>
              </a:rPr>
              <a:t>увенчан, как цветами.</a:t>
            </a:r>
            <a:br>
              <a:rPr lang="ru-RU" sz="2400" b="1" i="1" dirty="0">
                <a:latin typeface="Times New Roman" panose="02020603050405020304" pitchFamily="18" charset="0"/>
                <a:cs typeface="Times New Roman" panose="02020603050405020304" pitchFamily="18" charset="0"/>
              </a:rPr>
            </a:br>
            <a:r>
              <a:rPr lang="ru-RU" sz="2400" b="1" i="1" dirty="0" smtClean="0">
                <a:latin typeface="Times New Roman" panose="02020603050405020304" pitchFamily="18" charset="0"/>
                <a:cs typeface="Times New Roman" panose="02020603050405020304" pitchFamily="18" charset="0"/>
              </a:rPr>
              <a:t>      Строк </a:t>
            </a:r>
            <a:r>
              <a:rPr lang="ru-RU" sz="2400" b="1" i="1" dirty="0">
                <a:latin typeface="Times New Roman" panose="02020603050405020304" pitchFamily="18" charset="0"/>
                <a:cs typeface="Times New Roman" panose="02020603050405020304" pitchFamily="18" charset="0"/>
              </a:rPr>
              <a:t>его вкушаем благодать.</a:t>
            </a:r>
            <a:br>
              <a:rPr lang="ru-RU" sz="2400" b="1" i="1" dirty="0">
                <a:latin typeface="Times New Roman" panose="02020603050405020304" pitchFamily="18" charset="0"/>
                <a:cs typeface="Times New Roman" panose="02020603050405020304" pitchFamily="18" charset="0"/>
              </a:rPr>
            </a:br>
            <a:r>
              <a:rPr lang="ru-RU" sz="2400" b="1" i="1" dirty="0" smtClean="0">
                <a:latin typeface="Times New Roman" panose="02020603050405020304" pitchFamily="18" charset="0"/>
                <a:cs typeface="Times New Roman" panose="02020603050405020304" pitchFamily="18" charset="0"/>
              </a:rPr>
              <a:t>    </a:t>
            </a:r>
            <a:r>
              <a:rPr lang="ru-RU" sz="2400" b="1" i="1" dirty="0">
                <a:latin typeface="Times New Roman" panose="02020603050405020304" pitchFamily="18" charset="0"/>
                <a:cs typeface="Times New Roman" panose="02020603050405020304" pitchFamily="18" charset="0"/>
              </a:rPr>
              <a:t> Наши папы, бабушки и мамы</a:t>
            </a:r>
            <a:br>
              <a:rPr lang="ru-RU" sz="2400" b="1" i="1" dirty="0">
                <a:latin typeface="Times New Roman" panose="02020603050405020304" pitchFamily="18" charset="0"/>
                <a:cs typeface="Times New Roman" panose="02020603050405020304" pitchFamily="18" charset="0"/>
              </a:rPr>
            </a:br>
            <a:r>
              <a:rPr lang="ru-RU" sz="2400" b="1" i="1" dirty="0">
                <a:latin typeface="Times New Roman" panose="02020603050405020304" pitchFamily="18" charset="0"/>
                <a:cs typeface="Times New Roman" panose="02020603050405020304" pitchFamily="18" charset="0"/>
              </a:rPr>
              <a:t> </a:t>
            </a:r>
            <a:r>
              <a:rPr lang="ru-RU" sz="2400" b="1" i="1" dirty="0" smtClean="0">
                <a:latin typeface="Times New Roman" panose="02020603050405020304" pitchFamily="18" charset="0"/>
                <a:cs typeface="Times New Roman" panose="02020603050405020304" pitchFamily="18" charset="0"/>
              </a:rPr>
              <a:t>    Брали </a:t>
            </a:r>
            <a:r>
              <a:rPr lang="ru-RU" sz="2400" b="1" i="1" dirty="0">
                <a:latin typeface="Times New Roman" panose="02020603050405020304" pitchFamily="18" charset="0"/>
                <a:cs typeface="Times New Roman" panose="02020603050405020304" pitchFamily="18" charset="0"/>
              </a:rPr>
              <a:t>сказки в детскую кровать.</a:t>
            </a:r>
            <a:br>
              <a:rPr lang="ru-RU" sz="2400" b="1" i="1" dirty="0">
                <a:latin typeface="Times New Roman" panose="02020603050405020304" pitchFamily="18" charset="0"/>
                <a:cs typeface="Times New Roman" panose="02020603050405020304" pitchFamily="18" charset="0"/>
              </a:rPr>
            </a:br>
            <a:r>
              <a:rPr lang="ru-RU" sz="2400" b="1" i="1" dirty="0">
                <a:latin typeface="Times New Roman" panose="02020603050405020304" pitchFamily="18" charset="0"/>
                <a:cs typeface="Times New Roman" panose="02020603050405020304" pitchFamily="18" charset="0"/>
              </a:rPr>
              <a:t> </a:t>
            </a:r>
            <a:r>
              <a:rPr lang="ru-RU" sz="2400" b="1" i="1" dirty="0" smtClean="0">
                <a:latin typeface="Times New Roman" panose="02020603050405020304" pitchFamily="18" charset="0"/>
                <a:cs typeface="Times New Roman" panose="02020603050405020304" pitchFamily="18" charset="0"/>
              </a:rPr>
              <a:t>    Открываю </a:t>
            </a:r>
            <a:r>
              <a:rPr lang="ru-RU" sz="2400" b="1" i="1" dirty="0">
                <a:latin typeface="Times New Roman" panose="02020603050405020304" pitchFamily="18" charset="0"/>
                <a:cs typeface="Times New Roman" panose="02020603050405020304" pitchFamily="18" charset="0"/>
              </a:rPr>
              <a:t>том его прекрасный</a:t>
            </a:r>
            <a:br>
              <a:rPr lang="ru-RU" sz="2400" b="1" i="1" dirty="0">
                <a:latin typeface="Times New Roman" panose="02020603050405020304" pitchFamily="18" charset="0"/>
                <a:cs typeface="Times New Roman" panose="02020603050405020304" pitchFamily="18" charset="0"/>
              </a:rPr>
            </a:br>
            <a:r>
              <a:rPr lang="ru-RU" sz="2400" b="1" i="1" dirty="0">
                <a:latin typeface="Times New Roman" panose="02020603050405020304" pitchFamily="18" charset="0"/>
                <a:cs typeface="Times New Roman" panose="02020603050405020304" pitchFamily="18" charset="0"/>
              </a:rPr>
              <a:t> </a:t>
            </a:r>
            <a:r>
              <a:rPr lang="ru-RU" sz="2400" b="1" i="1" dirty="0" smtClean="0">
                <a:latin typeface="Times New Roman" panose="02020603050405020304" pitchFamily="18" charset="0"/>
                <a:cs typeface="Times New Roman" panose="02020603050405020304" pitchFamily="18" charset="0"/>
              </a:rPr>
              <a:t>    В </a:t>
            </a:r>
            <a:r>
              <a:rPr lang="ru-RU" sz="2400" b="1" i="1" dirty="0">
                <a:latin typeface="Times New Roman" panose="02020603050405020304" pitchFamily="18" charset="0"/>
                <a:cs typeface="Times New Roman" panose="02020603050405020304" pitchFamily="18" charset="0"/>
              </a:rPr>
              <a:t>поле, в доме, в школе и в лесу...</a:t>
            </a:r>
            <a:br>
              <a:rPr lang="ru-RU" sz="2400" b="1" i="1" dirty="0">
                <a:latin typeface="Times New Roman" panose="02020603050405020304" pitchFamily="18" charset="0"/>
                <a:cs typeface="Times New Roman" panose="02020603050405020304" pitchFamily="18" charset="0"/>
              </a:rPr>
            </a:br>
            <a:r>
              <a:rPr lang="ru-RU" sz="2400" b="1" i="1" dirty="0">
                <a:latin typeface="Times New Roman" panose="02020603050405020304" pitchFamily="18" charset="0"/>
                <a:cs typeface="Times New Roman" panose="02020603050405020304" pitchFamily="18" charset="0"/>
              </a:rPr>
              <a:t> </a:t>
            </a:r>
            <a:r>
              <a:rPr lang="ru-RU" sz="2400" b="1" i="1" dirty="0" smtClean="0">
                <a:latin typeface="Times New Roman" panose="02020603050405020304" pitchFamily="18" charset="0"/>
                <a:cs typeface="Times New Roman" panose="02020603050405020304" pitchFamily="18" charset="0"/>
              </a:rPr>
              <a:t>Сказок </a:t>
            </a:r>
            <a:r>
              <a:rPr lang="ru-RU" sz="2400" b="1" i="1" dirty="0">
                <a:latin typeface="Times New Roman" panose="02020603050405020304" pitchFamily="18" charset="0"/>
                <a:cs typeface="Times New Roman" panose="02020603050405020304" pitchFamily="18" charset="0"/>
              </a:rPr>
              <a:t>его радужные краски</a:t>
            </a:r>
            <a:br>
              <a:rPr lang="ru-RU" sz="2400" b="1" i="1" dirty="0">
                <a:latin typeface="Times New Roman" panose="02020603050405020304" pitchFamily="18" charset="0"/>
                <a:cs typeface="Times New Roman" panose="02020603050405020304" pitchFamily="18" charset="0"/>
              </a:rPr>
            </a:br>
            <a:r>
              <a:rPr lang="ru-RU" sz="2400" b="1" i="1" dirty="0">
                <a:latin typeface="Times New Roman" panose="02020603050405020304" pitchFamily="18" charset="0"/>
                <a:cs typeface="Times New Roman" panose="02020603050405020304" pitchFamily="18" charset="0"/>
              </a:rPr>
              <a:t> </a:t>
            </a:r>
            <a:r>
              <a:rPr lang="ru-RU" sz="2400" b="1" i="1" dirty="0" smtClean="0">
                <a:latin typeface="Times New Roman" panose="02020603050405020304" pitchFamily="18" charset="0"/>
                <a:cs typeface="Times New Roman" panose="02020603050405020304" pitchFamily="18" charset="0"/>
              </a:rPr>
              <a:t>Я </a:t>
            </a:r>
            <a:r>
              <a:rPr lang="ru-RU" sz="2400" b="1" i="1" dirty="0">
                <a:latin typeface="Times New Roman" panose="02020603050405020304" pitchFamily="18" charset="0"/>
                <a:cs typeface="Times New Roman" panose="02020603050405020304" pitchFamily="18" charset="0"/>
              </a:rPr>
              <a:t>сквозь жизнь, как праздник, </a:t>
            </a:r>
            <a:r>
              <a:rPr lang="ru-RU" sz="2400" b="1" i="1" dirty="0" smtClean="0">
                <a:latin typeface="Times New Roman" panose="02020603050405020304" pitchFamily="18" charset="0"/>
                <a:cs typeface="Times New Roman" panose="02020603050405020304" pitchFamily="18" charset="0"/>
              </a:rPr>
              <a:t>пронесу!</a:t>
            </a:r>
            <a:endParaRPr lang="ru-RU" sz="2400" b="1" i="1" dirty="0">
              <a:latin typeface="Times New Roman" panose="02020603050405020304" pitchFamily="18" charset="0"/>
              <a:cs typeface="Times New Roman" panose="02020603050405020304" pitchFamily="18" charset="0"/>
            </a:endParaRPr>
          </a:p>
          <a:p>
            <a:pPr marL="0" indent="0" algn="ctr">
              <a:buNone/>
            </a:pPr>
            <a:r>
              <a:rPr lang="ru-RU" b="1" i="1" dirty="0" smtClean="0">
                <a:latin typeface="Times New Roman" panose="02020603050405020304" pitchFamily="18" charset="0"/>
                <a:cs typeface="Times New Roman" panose="02020603050405020304" pitchFamily="18" charset="0"/>
              </a:rPr>
              <a:t>                          А</a:t>
            </a:r>
            <a:r>
              <a:rPr lang="ru-RU" b="1" i="1" dirty="0">
                <a:latin typeface="Times New Roman" panose="02020603050405020304" pitchFamily="18" charset="0"/>
                <a:cs typeface="Times New Roman" panose="02020603050405020304" pitchFamily="18" charset="0"/>
              </a:rPr>
              <a:t>. Трофимов </a:t>
            </a:r>
            <a:endParaRPr lang="ru-RU"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1822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5" descr="Ande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872" y="1363506"/>
            <a:ext cx="2448272" cy="29295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IMG_3860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362" y="548680"/>
            <a:ext cx="2341449" cy="3082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2" descr="l_55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3631034"/>
            <a:ext cx="2725572" cy="2678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1" descr="k_587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0910" y="548680"/>
            <a:ext cx="2328219" cy="31007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IMG_3911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3631034"/>
            <a:ext cx="2592288" cy="2678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4881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sz="4000" dirty="0">
                <a:solidFill>
                  <a:srgbClr val="002060"/>
                </a:solidFill>
              </a:rPr>
              <a:t> </a:t>
            </a:r>
            <a:r>
              <a:rPr lang="ru-RU" altLang="ru-RU" sz="4000" dirty="0" smtClean="0">
                <a:solidFill>
                  <a:srgbClr val="002060"/>
                </a:solidFill>
              </a:rPr>
              <a:t/>
            </a:r>
            <a:br>
              <a:rPr lang="ru-RU" altLang="ru-RU" sz="4000" dirty="0" smtClean="0">
                <a:solidFill>
                  <a:srgbClr val="002060"/>
                </a:solidFill>
              </a:rPr>
            </a:br>
            <a:r>
              <a:rPr lang="ru-RU" altLang="ru-RU" sz="2400" i="1" dirty="0" smtClean="0">
                <a:latin typeface="Times New Roman" panose="02020603050405020304" pitchFamily="18" charset="0"/>
                <a:cs typeface="Times New Roman" panose="02020603050405020304" pitchFamily="18" charset="0"/>
              </a:rPr>
              <a:t>Знаменитый </a:t>
            </a:r>
            <a:r>
              <a:rPr lang="ru-RU" altLang="ru-RU" sz="2400" i="1" dirty="0">
                <a:latin typeface="Times New Roman" panose="02020603050405020304" pitchFamily="18" charset="0"/>
                <a:cs typeface="Times New Roman" panose="02020603050405020304" pitchFamily="18" charset="0"/>
              </a:rPr>
              <a:t>датский сказочник  </a:t>
            </a:r>
            <a:br>
              <a:rPr lang="ru-RU" altLang="ru-RU" sz="2400" i="1" dirty="0">
                <a:latin typeface="Times New Roman" panose="02020603050405020304" pitchFamily="18" charset="0"/>
                <a:cs typeface="Times New Roman" panose="02020603050405020304" pitchFamily="18" charset="0"/>
              </a:rPr>
            </a:br>
            <a:r>
              <a:rPr lang="ru-RU" altLang="ru-RU" sz="2400" i="1" dirty="0">
                <a:latin typeface="Times New Roman" panose="02020603050405020304" pitchFamily="18" charset="0"/>
                <a:cs typeface="Times New Roman" panose="02020603050405020304" pitchFamily="18" charset="0"/>
              </a:rPr>
              <a:t> </a:t>
            </a:r>
            <a:r>
              <a:rPr lang="ru-RU" altLang="ru-RU" sz="2400" b="1" i="1" dirty="0">
                <a:latin typeface="Times New Roman" panose="02020603050405020304" pitchFamily="18" charset="0"/>
                <a:cs typeface="Times New Roman" panose="02020603050405020304" pitchFamily="18" charset="0"/>
              </a:rPr>
              <a:t>Ганс Христиан Андерсен</a:t>
            </a:r>
            <a:r>
              <a:rPr lang="ru-RU" altLang="ru-RU" sz="2400" i="1" dirty="0">
                <a:latin typeface="Times New Roman" panose="02020603050405020304" pitchFamily="18" charset="0"/>
                <a:cs typeface="Times New Roman" panose="02020603050405020304" pitchFamily="18" charset="0"/>
              </a:rPr>
              <a:t>  </a:t>
            </a:r>
            <a:br>
              <a:rPr lang="ru-RU" altLang="ru-RU" sz="2400" i="1" dirty="0">
                <a:latin typeface="Times New Roman" panose="02020603050405020304" pitchFamily="18" charset="0"/>
                <a:cs typeface="Times New Roman" panose="02020603050405020304" pitchFamily="18" charset="0"/>
              </a:rPr>
            </a:br>
            <a:r>
              <a:rPr lang="ru-RU" altLang="ru-RU" sz="2400" i="1" dirty="0">
                <a:latin typeface="Times New Roman" panose="02020603050405020304" pitchFamily="18" charset="0"/>
                <a:cs typeface="Times New Roman" panose="02020603050405020304" pitchFamily="18" charset="0"/>
              </a:rPr>
              <a:t>родился 2 апреля  1805 года в городе </a:t>
            </a:r>
            <a:r>
              <a:rPr lang="ru-RU" altLang="ru-RU" sz="2400" i="1" dirty="0" err="1">
                <a:latin typeface="Times New Roman" panose="02020603050405020304" pitchFamily="18" charset="0"/>
                <a:cs typeface="Times New Roman" panose="02020603050405020304" pitchFamily="18" charset="0"/>
                <a:hlinkClick r:id="" action="ppaction://noaction"/>
              </a:rPr>
              <a:t>О́денсе</a:t>
            </a:r>
            <a:r>
              <a:rPr lang="ru-RU" altLang="ru-RU" sz="2400" i="1"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1115616" y="2132857"/>
            <a:ext cx="3380184" cy="3993306"/>
          </a:xfrm>
        </p:spPr>
        <p:txBody>
          <a:bodyPr/>
          <a:lstStyle/>
          <a:p>
            <a:pPr algn="ctr">
              <a:lnSpc>
                <a:spcPct val="90000"/>
              </a:lnSpc>
              <a:spcBef>
                <a:spcPct val="0"/>
              </a:spcBef>
              <a:buFontTx/>
              <a:buNone/>
            </a:pPr>
            <a:r>
              <a:rPr lang="ru-RU" altLang="ru-RU" i="1" dirty="0">
                <a:latin typeface="Times New Roman" panose="02020603050405020304" pitchFamily="18" charset="0"/>
                <a:cs typeface="Times New Roman" panose="02020603050405020304" pitchFamily="18" charset="0"/>
              </a:rPr>
              <a:t>Отец его был бедным        </a:t>
            </a:r>
          </a:p>
          <a:p>
            <a:pPr algn="ctr">
              <a:lnSpc>
                <a:spcPct val="90000"/>
              </a:lnSpc>
              <a:spcBef>
                <a:spcPct val="0"/>
              </a:spcBef>
              <a:buFontTx/>
              <a:buNone/>
            </a:pPr>
            <a:r>
              <a:rPr lang="ru-RU" altLang="ru-RU" i="1" dirty="0">
                <a:latin typeface="Times New Roman" panose="02020603050405020304" pitchFamily="18" charset="0"/>
                <a:cs typeface="Times New Roman" panose="02020603050405020304" pitchFamily="18" charset="0"/>
              </a:rPr>
              <a:t>башмачником, </a:t>
            </a:r>
          </a:p>
          <a:p>
            <a:pPr algn="ctr">
              <a:lnSpc>
                <a:spcPct val="90000"/>
              </a:lnSpc>
              <a:spcBef>
                <a:spcPct val="0"/>
              </a:spcBef>
              <a:buFontTx/>
              <a:buNone/>
            </a:pPr>
            <a:r>
              <a:rPr lang="ru-RU" altLang="ru-RU" i="1" dirty="0">
                <a:latin typeface="Times New Roman" panose="02020603050405020304" pitchFamily="18" charset="0"/>
                <a:cs typeface="Times New Roman" panose="02020603050405020304" pitchFamily="18" charset="0"/>
              </a:rPr>
              <a:t>а мама  – прачкой.</a:t>
            </a:r>
          </a:p>
          <a:p>
            <a:pPr algn="ctr">
              <a:lnSpc>
                <a:spcPct val="90000"/>
              </a:lnSpc>
              <a:spcBef>
                <a:spcPct val="0"/>
              </a:spcBef>
              <a:buFontTx/>
              <a:buNone/>
            </a:pPr>
            <a:r>
              <a:rPr lang="ru-RU" altLang="ru-RU" i="1" dirty="0">
                <a:latin typeface="Times New Roman" panose="02020603050405020304" pitchFamily="18" charset="0"/>
                <a:cs typeface="Times New Roman" panose="02020603050405020304" pitchFamily="18" charset="0"/>
              </a:rPr>
              <a:t>Семья жила очень   </a:t>
            </a:r>
          </a:p>
          <a:p>
            <a:pPr algn="ctr">
              <a:lnSpc>
                <a:spcPct val="90000"/>
              </a:lnSpc>
              <a:spcBef>
                <a:spcPct val="0"/>
              </a:spcBef>
              <a:buFontTx/>
              <a:buNone/>
            </a:pPr>
            <a:r>
              <a:rPr lang="ru-RU" altLang="ru-RU" i="1" dirty="0">
                <a:latin typeface="Times New Roman" panose="02020603050405020304" pitchFamily="18" charset="0"/>
                <a:cs typeface="Times New Roman" panose="02020603050405020304" pitchFamily="18" charset="0"/>
              </a:rPr>
              <a:t>бедно. </a:t>
            </a:r>
            <a:r>
              <a:rPr lang="ru-RU" i="1" dirty="0">
                <a:latin typeface="Times New Roman" panose="02020603050405020304" pitchFamily="18" charset="0"/>
                <a:cs typeface="Times New Roman" panose="02020603050405020304" pitchFamily="18" charset="0"/>
              </a:rPr>
              <a:t>Мальчик </a:t>
            </a:r>
          </a:p>
          <a:p>
            <a:pPr algn="ctr">
              <a:lnSpc>
                <a:spcPct val="90000"/>
              </a:lnSpc>
              <a:spcBef>
                <a:spcPct val="0"/>
              </a:spcBef>
              <a:buFontTx/>
              <a:buNone/>
            </a:pPr>
            <a:r>
              <a:rPr lang="ru-RU" i="1" dirty="0">
                <a:latin typeface="Times New Roman" panose="02020603050405020304" pitchFamily="18" charset="0"/>
                <a:cs typeface="Times New Roman" panose="02020603050405020304" pitchFamily="18" charset="0"/>
              </a:rPr>
              <a:t>посещал школу для бедняков</a:t>
            </a:r>
          </a:p>
          <a:p>
            <a:endParaRPr lang="ru-RU" dirty="0"/>
          </a:p>
        </p:txBody>
      </p:sp>
      <p:pic>
        <p:nvPicPr>
          <p:cNvPr id="6" name="Picture 2"/>
          <p:cNvPicPr>
            <a:picLocks noGrp="1" noChangeAspect="1" noChangeArrowheads="1"/>
          </p:cNvPicPr>
          <p:nvPr>
            <p:ph sz="half" idx="2"/>
          </p:nvPr>
        </p:nvPicPr>
        <p:blipFill>
          <a:blip r:embed="rId2" cstate="print"/>
          <a:srcRect/>
          <a:stretch>
            <a:fillRect/>
          </a:stretch>
        </p:blipFill>
        <p:spPr>
          <a:xfrm>
            <a:off x="5004048" y="2132856"/>
            <a:ext cx="2596902" cy="3096343"/>
          </a:xfrm>
          <a:prstGeom prst="rect">
            <a:avLst/>
          </a:prstGeom>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1"/>
          <p:cNvGrpSpPr>
            <a:grpSpLocks/>
          </p:cNvGrpSpPr>
          <p:nvPr/>
        </p:nvGrpSpPr>
        <p:grpSpPr bwMode="auto">
          <a:xfrm>
            <a:off x="3851920" y="1639799"/>
            <a:ext cx="4834880" cy="3572127"/>
            <a:chOff x="607288" y="-815361"/>
            <a:chExt cx="7925152" cy="4701040"/>
          </a:xfrm>
        </p:grpSpPr>
        <p:sp>
          <p:nvSpPr>
            <p:cNvPr id="5" name="Прямоугольник 4"/>
            <p:cNvSpPr/>
            <p:nvPr/>
          </p:nvSpPr>
          <p:spPr>
            <a:xfrm>
              <a:off x="607288" y="-815361"/>
              <a:ext cx="7925152" cy="486053"/>
            </a:xfrm>
            <a:prstGeom prst="rect">
              <a:avLst/>
            </a:prstGeom>
          </p:spPr>
          <p:txBody>
            <a:bodyPr wrap="square">
              <a:spAutoFit/>
            </a:bodyPr>
            <a:lstStyle/>
            <a:p>
              <a:pPr algn="ctr" fontAlgn="base">
                <a:spcBef>
                  <a:spcPct val="0"/>
                </a:spcBef>
                <a:spcAft>
                  <a:spcPct val="0"/>
                </a:spcAft>
                <a:defRPr/>
              </a:pPr>
              <a:endParaRPr lang="ru-RU" dirty="0">
                <a:solidFill>
                  <a:schemeClr val="accent5"/>
                </a:solidFill>
                <a:latin typeface="Monotype Corsiva" pitchFamily="66" charset="0"/>
                <a:cs typeface="Arial" charset="0"/>
              </a:endParaRPr>
            </a:p>
          </p:txBody>
        </p:sp>
        <p:sp>
          <p:nvSpPr>
            <p:cNvPr id="6" name="Прямоугольник 3"/>
            <p:cNvSpPr>
              <a:spLocks noChangeArrowheads="1"/>
            </p:cNvSpPr>
            <p:nvPr/>
          </p:nvSpPr>
          <p:spPr bwMode="auto">
            <a:xfrm>
              <a:off x="1336089" y="3359121"/>
              <a:ext cx="6491880" cy="526558"/>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dirty="0" smtClean="0">
                  <a:solidFill>
                    <a:schemeClr val="accent5"/>
                  </a:solidFill>
                  <a:latin typeface="Monotype Corsiva" pitchFamily="66" charset="0"/>
                  <a:cs typeface="Arial" charset="0"/>
                </a:rPr>
                <a:t> </a:t>
              </a:r>
              <a:r>
                <a:rPr lang="ru-RU" sz="2000" dirty="0" smtClean="0">
                  <a:solidFill>
                    <a:schemeClr val="accent5"/>
                  </a:solidFill>
                  <a:latin typeface="Monotype Corsiva" pitchFamily="66" charset="0"/>
                  <a:cs typeface="Arial" charset="0"/>
                </a:rPr>
                <a:t> </a:t>
              </a:r>
              <a:endParaRPr lang="ru-RU" sz="2000" dirty="0">
                <a:solidFill>
                  <a:schemeClr val="accent5"/>
                </a:solidFill>
                <a:latin typeface="Monotype Corsiva" pitchFamily="66" charset="0"/>
                <a:cs typeface="Arial" charset="0"/>
              </a:endParaRPr>
            </a:p>
          </p:txBody>
        </p:sp>
      </p:grpSp>
      <p:sp>
        <p:nvSpPr>
          <p:cNvPr id="2" name="Заголовок 1"/>
          <p:cNvSpPr>
            <a:spLocks noGrp="1"/>
          </p:cNvSpPr>
          <p:nvPr>
            <p:ph type="title"/>
          </p:nvPr>
        </p:nvSpPr>
        <p:spPr/>
        <p:txBody>
          <a:bodyPr/>
          <a:lstStyle/>
          <a:p>
            <a:endParaRPr lang="ru-RU" dirty="0"/>
          </a:p>
        </p:txBody>
      </p:sp>
      <p:pic>
        <p:nvPicPr>
          <p:cNvPr id="9" name="Picture 5" descr="2"/>
          <p:cNvPicPr>
            <a:picLocks noGrp="1" noChangeAspect="1" noChangeArrowheads="1"/>
          </p:cNvPicPr>
          <p:nvPr>
            <p:ph sz="half" idx="1"/>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1125068" y="1041253"/>
            <a:ext cx="2302274" cy="26037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театр"/>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3568" y="3789040"/>
            <a:ext cx="3324985" cy="2448272"/>
          </a:xfrm>
          <a:prstGeom prst="rect">
            <a:avLst/>
          </a:prstGeom>
          <a:noFill/>
          <a:ln w="76200" cmpd="tri">
            <a:solidFill>
              <a:srgbClr val="87493D"/>
            </a:solidFill>
            <a:miter lim="800000"/>
            <a:headEnd/>
            <a:tailEnd/>
          </a:ln>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4296538" y="836713"/>
            <a:ext cx="4163894" cy="4404283"/>
          </a:xfrm>
          <a:prstGeom prst="rect">
            <a:avLst/>
          </a:prstGeom>
        </p:spPr>
        <p:txBody>
          <a:bodyPr wrap="square">
            <a:spAutoFit/>
          </a:bodyPr>
          <a:lstStyle/>
          <a:p>
            <a:pPr algn="just">
              <a:lnSpc>
                <a:spcPct val="90000"/>
              </a:lnSpc>
              <a:spcBef>
                <a:spcPct val="0"/>
              </a:spcBef>
              <a:buFontTx/>
              <a:buNone/>
            </a:pPr>
            <a:r>
              <a:rPr lang="ru-RU" altLang="ru-RU" sz="2000" i="1" dirty="0">
                <a:latin typeface="Times New Roman" panose="02020603050405020304" pitchFamily="18" charset="0"/>
                <a:cs typeface="Times New Roman" panose="02020603050405020304" pitchFamily="18" charset="0"/>
              </a:rPr>
              <a:t>В возрасте 14 лет Андерсен   </a:t>
            </a:r>
          </a:p>
          <a:p>
            <a:pPr algn="just">
              <a:lnSpc>
                <a:spcPct val="90000"/>
              </a:lnSpc>
              <a:spcBef>
                <a:spcPct val="0"/>
              </a:spcBef>
              <a:buFontTx/>
              <a:buNone/>
            </a:pPr>
            <a:r>
              <a:rPr lang="ru-RU" altLang="ru-RU" sz="2000" i="1" dirty="0">
                <a:latin typeface="Times New Roman" panose="02020603050405020304" pitchFamily="18" charset="0"/>
                <a:cs typeface="Times New Roman" panose="02020603050405020304" pitchFamily="18" charset="0"/>
              </a:rPr>
              <a:t>           поехал в </a:t>
            </a:r>
            <a:r>
              <a:rPr lang="ru-RU" altLang="ru-RU" sz="2000" i="1" dirty="0">
                <a:latin typeface="Times New Roman" panose="02020603050405020304" pitchFamily="18" charset="0"/>
                <a:cs typeface="Times New Roman" panose="02020603050405020304" pitchFamily="18" charset="0"/>
                <a:hlinkClick r:id="" action="ppaction://noaction"/>
              </a:rPr>
              <a:t>Копенгаген</a:t>
            </a:r>
            <a:r>
              <a:rPr lang="ru-RU" altLang="ru-RU" sz="2000" i="1" dirty="0">
                <a:latin typeface="Times New Roman" panose="02020603050405020304" pitchFamily="18" charset="0"/>
                <a:cs typeface="Times New Roman" panose="02020603050405020304" pitchFamily="18" charset="0"/>
              </a:rPr>
              <a:t>. </a:t>
            </a:r>
          </a:p>
          <a:p>
            <a:pPr>
              <a:spcAft>
                <a:spcPts val="0"/>
              </a:spcAft>
            </a:pPr>
            <a:r>
              <a:rPr lang="ru-RU" sz="2000" i="1" dirty="0" smtClean="0">
                <a:latin typeface="Times New Roman" panose="02020603050405020304" pitchFamily="18" charset="0"/>
                <a:ea typeface="Calibri" panose="020F0502020204030204" pitchFamily="34" charset="0"/>
                <a:cs typeface="Times New Roman" panose="02020603050405020304" pitchFamily="18" charset="0"/>
              </a:rPr>
              <a:t>Театральное </a:t>
            </a:r>
            <a:r>
              <a:rPr lang="ru-RU" sz="2000" i="1" dirty="0">
                <a:latin typeface="Times New Roman" panose="02020603050405020304" pitchFamily="18" charset="0"/>
                <a:ea typeface="Calibri" panose="020F0502020204030204" pitchFamily="34" charset="0"/>
                <a:cs typeface="Times New Roman" panose="02020603050405020304" pitchFamily="18" charset="0"/>
              </a:rPr>
              <a:t>училище, в которое его приняли из-за прекрасного голоса, пришлось вскоре оставить из-за потери голоса. Он пишет стихи, рассказы, пьесы для театра, потом романы. Но не они прославили Андерсена, прославили его сказки. </a:t>
            </a:r>
            <a:r>
              <a:rPr lang="ru-RU" sz="2000" i="1" dirty="0">
                <a:latin typeface="Times New Roman" panose="02020603050405020304" pitchFamily="18" charset="0"/>
                <a:ea typeface="Times New Roman" panose="02020603050405020304" pitchFamily="18" charset="0"/>
                <a:cs typeface="Times New Roman" panose="02020603050405020304" pitchFamily="18" charset="0"/>
              </a:rPr>
              <a:t>170 сказок написал этот поистине великий сказочник.</a:t>
            </a:r>
          </a:p>
          <a:p>
            <a:pPr>
              <a:lnSpc>
                <a:spcPct val="107000"/>
              </a:lnSpc>
              <a:spcAft>
                <a:spcPts val="800"/>
              </a:spcAft>
            </a:pPr>
            <a:r>
              <a:rPr lang="ru-RU" sz="2000" i="1" dirty="0">
                <a:latin typeface="Times New Roman" panose="02020603050405020304" pitchFamily="18" charset="0"/>
                <a:ea typeface="Calibri" panose="020F0502020204030204" pitchFamily="34" charset="0"/>
                <a:cs typeface="Times New Roman" panose="02020603050405020304" pitchFamily="18" charset="0"/>
              </a:rPr>
              <a:t>Сказки, которыми зачитываются по сей день дети да и взрослые во многих странах мира</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563229"/>
            <a:ext cx="227387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9979" y="372506"/>
            <a:ext cx="2188806" cy="298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descr="54fa037f1fbe1_gad_uten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4119" y="3507811"/>
            <a:ext cx="2197211"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372506"/>
            <a:ext cx="2273870" cy="298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4119" y="372506"/>
            <a:ext cx="2197211" cy="298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1290" y="3507811"/>
            <a:ext cx="218880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35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v3toys.ru/kiwi-public-data/Kiwi_Img/573ee04bca4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052736"/>
            <a:ext cx="3875384" cy="49685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877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65836"/>
            <a:ext cx="3960440" cy="5976664"/>
          </a:xfrm>
          <a:prstGeom prst="rect">
            <a:avLst/>
          </a:prstGeom>
        </p:spPr>
      </p:pic>
      <p:sp>
        <p:nvSpPr>
          <p:cNvPr id="4" name="Прямоугольник 3"/>
          <p:cNvSpPr/>
          <p:nvPr/>
        </p:nvSpPr>
        <p:spPr>
          <a:xfrm>
            <a:off x="4644008" y="692696"/>
            <a:ext cx="4032448" cy="4226798"/>
          </a:xfrm>
          <a:prstGeom prst="rect">
            <a:avLst/>
          </a:prstGeom>
        </p:spPr>
        <p:txBody>
          <a:bodyPr wrap="square">
            <a:spAutoFit/>
          </a:bodyPr>
          <a:lstStyle/>
          <a:p>
            <a:pPr>
              <a:lnSpc>
                <a:spcPct val="107000"/>
              </a:lnSpc>
              <a:spcAft>
                <a:spcPts val="800"/>
              </a:spcAft>
            </a:pPr>
            <a:r>
              <a:rPr lang="ru-RU" i="1" dirty="0">
                <a:latin typeface="Times New Roman" panose="02020603050405020304" pitchFamily="18" charset="0"/>
                <a:ea typeface="Times New Roman" panose="02020603050405020304" pitchFamily="18" charset="0"/>
                <a:cs typeface="Times New Roman" panose="02020603050405020304" pitchFamily="18" charset="0"/>
              </a:rPr>
              <a:t>На самом дне глубокого синего моря стоял прекрасный дворец, в котором жил Морской Царь со своей матерью и шестью </a:t>
            </a:r>
            <a:r>
              <a:rPr lang="ru-RU" i="1" dirty="0" err="1">
                <a:latin typeface="Times New Roman" panose="02020603050405020304" pitchFamily="18" charset="0"/>
                <a:ea typeface="Times New Roman" panose="02020603050405020304" pitchFamily="18" charset="0"/>
                <a:cs typeface="Times New Roman" panose="02020603050405020304" pitchFamily="18" charset="0"/>
              </a:rPr>
              <a:t>дочерьми</a:t>
            </a:r>
            <a:r>
              <a:rPr lang="ru-RU" i="1" dirty="0">
                <a:latin typeface="Times New Roman" panose="02020603050405020304" pitchFamily="18" charset="0"/>
                <a:ea typeface="Times New Roman" panose="02020603050405020304" pitchFamily="18" charset="0"/>
                <a:cs typeface="Times New Roman" panose="02020603050405020304" pitchFamily="18" charset="0"/>
              </a:rPr>
              <a:t> русалочками. По старой традиции, когда русалочке исполнялось пятнадцать лет, она получала возможность подниматься на поверхность моря. Каждый раз, когда кто-то из старших сестер достигал пятнадцатилетия, самая младшая Русалочка, затаив дыхание, слушала рассказы об удивительно красивых закатах и восходах, золотом песке и искрящихся льдинах</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3467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knigiskartinkami.ru/data/imagegallery/9216d96f-eff6-a6cb-7a4f-b49277db2596/d029641c-ec53-7560-9992-3f74e575ea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000" y="166401"/>
            <a:ext cx="4298000" cy="637553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932040" y="980728"/>
            <a:ext cx="3600400" cy="4524315"/>
          </a:xfrm>
          <a:prstGeom prst="rect">
            <a:avLst/>
          </a:prstGeom>
        </p:spPr>
        <p:txBody>
          <a:bodyPr wrap="square">
            <a:spAutoFit/>
          </a:bodyPr>
          <a:lstStyle/>
          <a:p>
            <a:r>
              <a:rPr lang="ru-RU" sz="2400" i="1" dirty="0">
                <a:latin typeface="Times New Roman" panose="02020603050405020304" pitchFamily="18" charset="0"/>
                <a:ea typeface="Times New Roman" panose="02020603050405020304" pitchFamily="18" charset="0"/>
                <a:cs typeface="Times New Roman" panose="02020603050405020304" pitchFamily="18" charset="0"/>
              </a:rPr>
              <a:t>Когда Русалочке, наконец, исполнилось пятнадцать лет, она поднялась на поверхность моря и увидела огромный корабль, на котором играла музыка. Но больше всего поразил воображение Русалочки прекрасный Принц, в которого она тут же влюбилась</a:t>
            </a:r>
            <a:endParaRPr lang="ru-RU" sz="2400" dirty="0"/>
          </a:p>
        </p:txBody>
      </p:sp>
    </p:spTree>
    <p:extLst>
      <p:ext uri="{BB962C8B-B14F-4D97-AF65-F5344CB8AC3E}">
        <p14:creationId xmlns:p14="http://schemas.microsoft.com/office/powerpoint/2010/main" val="624091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Другая 3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BACC6"/>
      </a:hlink>
      <a:folHlink>
        <a:srgbClr val="4BACC6"/>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922</TotalTime>
  <Words>551</Words>
  <Application>Microsoft Office PowerPoint</Application>
  <PresentationFormat>Экран (4:3)</PresentationFormat>
  <Paragraphs>35</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Calibri</vt:lpstr>
      <vt:lpstr>Monotype Corsiva</vt:lpstr>
      <vt:lpstr>Times New Roman</vt:lpstr>
      <vt:lpstr>1_Тема Office</vt:lpstr>
      <vt:lpstr>Презентация PowerPoint</vt:lpstr>
      <vt:lpstr>Презентация PowerPoint</vt:lpstr>
      <vt:lpstr>Презентация PowerPoint</vt:lpstr>
      <vt:lpstr>  Знаменитый датский сказочник    Ганс Христиан Андерсен   родился 2 апреля  1805 года в городе О́денсе.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презентации</dc:title>
  <dc:creator>Шаблон Фокиной Л. П.</dc:creator>
  <cp:lastModifiedBy>Win10_User</cp:lastModifiedBy>
  <cp:revision>65</cp:revision>
  <dcterms:created xsi:type="dcterms:W3CDTF">2014-07-06T18:18:01Z</dcterms:created>
  <dcterms:modified xsi:type="dcterms:W3CDTF">2020-04-20T21:46:33Z</dcterms:modified>
</cp:coreProperties>
</file>