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86" r:id="rId3"/>
    <p:sldId id="307" r:id="rId4"/>
    <p:sldId id="322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23" r:id="rId14"/>
    <p:sldId id="317" r:id="rId15"/>
    <p:sldId id="318" r:id="rId16"/>
    <p:sldId id="319" r:id="rId17"/>
    <p:sldId id="321" r:id="rId18"/>
    <p:sldId id="320" r:id="rId19"/>
    <p:sldId id="266" r:id="rId20"/>
    <p:sldId id="26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CCDAEC"/>
    <a:srgbClr val="C6D9F1"/>
    <a:srgbClr val="E5DCF2"/>
    <a:srgbClr val="D1B9FD"/>
    <a:srgbClr val="D2C6FE"/>
    <a:srgbClr val="A95DF5"/>
    <a:srgbClr val="D9C6FE"/>
    <a:srgbClr val="AC55ED"/>
    <a:srgbClr val="D7C8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99" autoAdjust="0"/>
    <p:restoredTop sz="95681" autoAdjust="0"/>
  </p:normalViewPr>
  <p:slideViewPr>
    <p:cSldViewPr>
      <p:cViewPr>
        <p:scale>
          <a:sx n="25" d="100"/>
          <a:sy n="25" d="100"/>
        </p:scale>
        <p:origin x="-2676" y="-9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C9B225-5EFA-48B1-8FB3-6D60A59A3036}" type="datetimeFigureOut">
              <a:rPr lang="ru-RU" smtClean="0"/>
              <a:t>21.09.2012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61E2C-2AD3-4BB1-988E-BEFFAD97DA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545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61E2C-2AD3-4BB1-988E-BEFFAD97DA8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338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61E2C-2AD3-4BB1-988E-BEFFAD97DA82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338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FEC1E-233B-47AF-B297-C44C993EC026}" type="datetime1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024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F2241-4D0A-4847-B416-0190A9836A3A}" type="datetime1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69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5DEC-AC5D-4BD1-9A2F-E96CF10575BE}" type="datetime1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165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91271-ECDF-4E0D-95AF-26F723CAA663}" type="datetime1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738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F90C-14BE-41C9-B29E-632C3B157209}" type="datetime1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949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A7F4-768C-4595-A5CA-58F49532CDEF}" type="datetime1">
              <a:rPr lang="ru-RU" smtClean="0"/>
              <a:t>21.09.2012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857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DAC11-2776-4FC9-AA95-DA4718CBE983}" type="datetime1">
              <a:rPr lang="ru-RU" smtClean="0"/>
              <a:t>21.09.2012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653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9B46-D5E9-47EE-B0C0-0DAC3F8D8D5D}" type="datetime1">
              <a:rPr lang="ru-RU" smtClean="0"/>
              <a:t>21.09.2012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30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3B1BB-70BE-4F78-ACC8-D4E5E9933E3A}" type="datetime1">
              <a:rPr lang="ru-RU" smtClean="0"/>
              <a:t>21.09.2012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86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319D-59BD-4ECC-9689-71417CCB5EBC}" type="datetime1">
              <a:rPr lang="ru-RU" smtClean="0"/>
              <a:t>21.09.2012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202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A1365-2641-4DFE-BFEF-9F1183A6CFB3}" type="datetime1">
              <a:rPr lang="ru-RU" smtClean="0"/>
              <a:t>21.09.2012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722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DA45B-9E6E-47DA-96E6-9BD72F886D5F}" type="datetime1">
              <a:rPr lang="ru-RU" smtClean="0"/>
              <a:t>21.09.2012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8631F-C964-47B5-B9E2-AC2B6FDB91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92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75000">
                <a:srgbClr val="A95DF5"/>
              </a:gs>
              <a:gs pos="0">
                <a:srgbClr val="D1B9FD"/>
              </a:gs>
            </a:gsLst>
            <a:path path="circle">
              <a:fillToRect l="100000" t="100000"/>
            </a:path>
            <a:tileRect r="-100000" b="-100000"/>
          </a:gra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grpSp>
        <p:nvGrpSpPr>
          <p:cNvPr id="26" name="Группа 25"/>
          <p:cNvGrpSpPr/>
          <p:nvPr/>
        </p:nvGrpSpPr>
        <p:grpSpPr>
          <a:xfrm>
            <a:off x="-63043512" y="12620"/>
            <a:ext cx="73152000" cy="6858000"/>
            <a:chOff x="-63043512" y="12620"/>
            <a:chExt cx="73152000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-26467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-17323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-44755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-35611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-63043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-53899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-8179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964488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sp>
        <p:nvSpPr>
          <p:cNvPr id="4" name="Заголовок 1"/>
          <p:cNvSpPr txBox="1">
            <a:spLocks/>
          </p:cNvSpPr>
          <p:nvPr/>
        </p:nvSpPr>
        <p:spPr>
          <a:xfrm>
            <a:off x="685800" y="0"/>
            <a:ext cx="7772400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>
                <a:solidFill>
                  <a:schemeClr val="bg1"/>
                </a:solidFill>
                <a:latin typeface="PF Din Text Cond Pro" pitchFamily="2" charset="0"/>
              </a:rPr>
              <a:t>Предложения с прямой речью</a:t>
            </a:r>
            <a:endParaRPr lang="ru-RU">
              <a:solidFill>
                <a:schemeClr val="bg1"/>
              </a:solidFill>
              <a:latin typeface="PF Din Text Cond Pro" pitchFamily="2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85800" y="458112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>
              <a:latin typeface="PF Din Text Cond Pro" pitchFamily="2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© InfoUrok.ru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755375"/>
      </p:ext>
    </p:extLst>
  </p:cSld>
  <p:clrMapOvr>
    <a:masterClrMapping/>
  </p:clrMapOvr>
  <p:transition spd="slow" advClick="0"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85185E-6 L 6.25295 -1.85185E-6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63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27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3106688" cy="604664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ru-RU" smtClean="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Слова автора</a:t>
            </a:r>
            <a:endParaRPr lang="ru-RU">
              <a:solidFill>
                <a:schemeClr val="accent4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8" name="Объект 2"/>
          <p:cNvSpPr txBox="1">
            <a:spLocks/>
          </p:cNvSpPr>
          <p:nvPr/>
        </p:nvSpPr>
        <p:spPr>
          <a:xfrm>
            <a:off x="5652119" y="2204864"/>
            <a:ext cx="3031573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Прямая речь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9" name="Объект 2"/>
          <p:cNvSpPr txBox="1">
            <a:spLocks/>
          </p:cNvSpPr>
          <p:nvPr/>
        </p:nvSpPr>
        <p:spPr>
          <a:xfrm>
            <a:off x="2483768" y="2204864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4400" smtClean="0">
                <a:latin typeface="PF Din Text Cond Pro" pitchFamily="2" charset="0"/>
              </a:rPr>
              <a:t>+</a:t>
            </a:r>
            <a:endParaRPr lang="ru-RU" sz="4400">
              <a:latin typeface="PF Din Text Cond Pro" pitchFamily="2" charset="0"/>
            </a:endParaRPr>
          </a:p>
        </p:txBody>
      </p:sp>
      <p:sp>
        <p:nvSpPr>
          <p:cNvPr id="50" name="Объект 2"/>
          <p:cNvSpPr txBox="1">
            <a:spLocks/>
          </p:cNvSpPr>
          <p:nvPr/>
        </p:nvSpPr>
        <p:spPr>
          <a:xfrm>
            <a:off x="457200" y="2809528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Способы передачи: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2" name="Объект 2"/>
          <p:cNvSpPr txBox="1">
            <a:spLocks/>
          </p:cNvSpPr>
          <p:nvPr/>
        </p:nvSpPr>
        <p:spPr>
          <a:xfrm>
            <a:off x="426368" y="3414192"/>
            <a:ext cx="4114800" cy="604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1. В кавычках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3" name="Объект 2"/>
          <p:cNvSpPr txBox="1">
            <a:spLocks/>
          </p:cNvSpPr>
          <p:nvPr/>
        </p:nvSpPr>
        <p:spPr>
          <a:xfrm>
            <a:off x="4572000" y="3414192"/>
            <a:ext cx="4230806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2. С красной строки и тире</a:t>
            </a:r>
            <a:endParaRPr lang="ru-RU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57200" y="4015785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40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А + П</a:t>
            </a:r>
            <a:r>
              <a:rPr lang="ru-RU" sz="2400" smtClean="0">
                <a:latin typeface="PF Din Text Cond Pro" pitchFamily="2" charset="0"/>
              </a:rPr>
              <a:t>		      </a:t>
            </a:r>
            <a:r>
              <a:rPr lang="ru-RU" sz="2400" smtClean="0">
                <a:solidFill>
                  <a:srgbClr val="00B050"/>
                </a:solidFill>
                <a:latin typeface="PF Din Text Cond Pro" pitchFamily="2" charset="0"/>
              </a:rPr>
              <a:t>П</a:t>
            </a:r>
            <a:r>
              <a:rPr lang="ru-RU" sz="2400" smtClean="0">
                <a:latin typeface="PF Din Text Cond Pro" pitchFamily="2" charset="0"/>
              </a:rPr>
              <a:t> + </a:t>
            </a:r>
            <a:r>
              <a:rPr lang="ru-RU" sz="2400" smtClean="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А</a:t>
            </a:r>
            <a:r>
              <a:rPr lang="ru-RU" sz="2400" smtClean="0">
                <a:latin typeface="PF Din Text Cond Pro" pitchFamily="2" charset="0"/>
              </a:rPr>
              <a:t>	      	</a:t>
            </a:r>
            <a:r>
              <a:rPr lang="ru-RU" sz="240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 + А + П	          А + П + А</a:t>
            </a:r>
            <a:endParaRPr lang="ru-RU" sz="240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26368" y="4620448"/>
            <a:ext cx="1368542" cy="147284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«П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»,- 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а.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«П?» - а.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«П!» - а.</a:t>
            </a:r>
          </a:p>
        </p:txBody>
      </p:sp>
      <p:sp>
        <p:nvSpPr>
          <p:cNvPr id="7" name="Равнобедренный треугольник 6"/>
          <p:cNvSpPr/>
          <p:nvPr/>
        </p:nvSpPr>
        <p:spPr>
          <a:xfrm rot="5400000">
            <a:off x="1195919" y="5219442"/>
            <a:ext cx="1472844" cy="274862"/>
          </a:xfrm>
          <a:prstGeom prst="triangl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2339752" y="4522018"/>
            <a:ext cx="6336704" cy="16432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smtClean="0">
                <a:solidFill>
                  <a:srgbClr val="0070C0"/>
                </a:solidFill>
                <a:latin typeface="Propisi" pitchFamily="2" charset="0"/>
              </a:rPr>
              <a:t>„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Стоять на месте!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“ — </a:t>
            </a: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закричал охранник.</a:t>
            </a:r>
            <a:endParaRPr lang="ru-RU" sz="3200" b="1">
              <a:solidFill>
                <a:srgbClr val="0070C0"/>
              </a:solidFill>
              <a:latin typeface="Propisi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308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7066"/>
    </mc:Choice>
    <mc:Fallback xmlns="">
      <p:transition advTm="70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</p:bldLst>
  </p:timing>
  <p:extLst mod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3106688" cy="604664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ru-RU" smtClean="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Слова автора</a:t>
            </a:r>
            <a:endParaRPr lang="ru-RU">
              <a:solidFill>
                <a:schemeClr val="accent4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8" name="Объект 2"/>
          <p:cNvSpPr txBox="1">
            <a:spLocks/>
          </p:cNvSpPr>
          <p:nvPr/>
        </p:nvSpPr>
        <p:spPr>
          <a:xfrm>
            <a:off x="5652119" y="2204864"/>
            <a:ext cx="3031573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Прямая речь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9" name="Объект 2"/>
          <p:cNvSpPr txBox="1">
            <a:spLocks/>
          </p:cNvSpPr>
          <p:nvPr/>
        </p:nvSpPr>
        <p:spPr>
          <a:xfrm>
            <a:off x="2483768" y="2204864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4400" smtClean="0">
                <a:latin typeface="PF Din Text Cond Pro" pitchFamily="2" charset="0"/>
              </a:rPr>
              <a:t>+</a:t>
            </a:r>
            <a:endParaRPr lang="ru-RU" sz="4400">
              <a:latin typeface="PF Din Text Cond Pro" pitchFamily="2" charset="0"/>
            </a:endParaRPr>
          </a:p>
        </p:txBody>
      </p:sp>
      <p:sp>
        <p:nvSpPr>
          <p:cNvPr id="50" name="Объект 2"/>
          <p:cNvSpPr txBox="1">
            <a:spLocks/>
          </p:cNvSpPr>
          <p:nvPr/>
        </p:nvSpPr>
        <p:spPr>
          <a:xfrm>
            <a:off x="457200" y="2809528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Способы передачи: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2" name="Объект 2"/>
          <p:cNvSpPr txBox="1">
            <a:spLocks/>
          </p:cNvSpPr>
          <p:nvPr/>
        </p:nvSpPr>
        <p:spPr>
          <a:xfrm>
            <a:off x="426368" y="3414192"/>
            <a:ext cx="4114800" cy="604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1. В кавычках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3" name="Объект 2"/>
          <p:cNvSpPr txBox="1">
            <a:spLocks/>
          </p:cNvSpPr>
          <p:nvPr/>
        </p:nvSpPr>
        <p:spPr>
          <a:xfrm>
            <a:off x="4572000" y="3414192"/>
            <a:ext cx="4230806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2. С красной строки и тире</a:t>
            </a:r>
            <a:endParaRPr lang="ru-RU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57200" y="4015785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А + П		      П + А	      </a:t>
            </a:r>
            <a:r>
              <a:rPr lang="ru-RU" sz="2400">
                <a:latin typeface="PF Din Text Cond Pro" pitchFamily="2" charset="0"/>
              </a:rPr>
              <a:t>	</a:t>
            </a:r>
            <a:r>
              <a:rPr lang="ru-RU" sz="2400">
                <a:solidFill>
                  <a:srgbClr val="00B050"/>
                </a:solidFill>
                <a:latin typeface="PF Din Text Cond Pro" pitchFamily="2" charset="0"/>
              </a:rPr>
              <a:t>П</a:t>
            </a:r>
            <a:r>
              <a:rPr lang="ru-RU" sz="2400">
                <a:latin typeface="PF Din Text Cond Pro" pitchFamily="2" charset="0"/>
              </a:rPr>
              <a:t> + </a:t>
            </a:r>
            <a:r>
              <a:rPr lang="ru-RU" sz="240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А</a:t>
            </a:r>
            <a:r>
              <a:rPr lang="ru-RU" sz="2400">
                <a:latin typeface="PF Din Text Cond Pro" pitchFamily="2" charset="0"/>
              </a:rPr>
              <a:t> + </a:t>
            </a:r>
            <a:r>
              <a:rPr lang="ru-RU" sz="2400">
                <a:solidFill>
                  <a:srgbClr val="00B050"/>
                </a:solidFill>
                <a:latin typeface="PF Din Text Cond Pro" pitchFamily="2" charset="0"/>
              </a:rPr>
              <a:t>П</a:t>
            </a:r>
            <a:r>
              <a:rPr lang="ru-RU" sz="2400">
                <a:latin typeface="PF Din Text Cond Pro" pitchFamily="2" charset="0"/>
              </a:rPr>
              <a:t>	</a:t>
            </a: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          А + П + А</a:t>
            </a: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26368" y="4620448"/>
            <a:ext cx="3839938" cy="147284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numCol="2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«П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,- 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,- 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п». 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«П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,- 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а. - П».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«П… - а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. - 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П».</a:t>
            </a:r>
          </a:p>
          <a:p>
            <a:pPr marL="0" indent="0">
              <a:buNone/>
            </a:pP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   «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П! - а. - П».</a:t>
            </a:r>
          </a:p>
          <a:p>
            <a:pPr marL="0" indent="0">
              <a:buNone/>
            </a:pP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   «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П? - а. - П».</a:t>
            </a:r>
          </a:p>
        </p:txBody>
      </p:sp>
      <p:sp>
        <p:nvSpPr>
          <p:cNvPr id="7" name="Равнобедренный треугольник 6"/>
          <p:cNvSpPr/>
          <p:nvPr/>
        </p:nvSpPr>
        <p:spPr>
          <a:xfrm rot="5400000">
            <a:off x="3667315" y="5219442"/>
            <a:ext cx="1472844" cy="274862"/>
          </a:xfrm>
          <a:prstGeom prst="triangl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4541168" y="4522018"/>
            <a:ext cx="4495328" cy="16432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„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Он </a:t>
            </a:r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уже спит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,- </a:t>
            </a:r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подумал </a:t>
            </a: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/>
            </a:r>
            <a:b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</a:b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дед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,- </a:t>
            </a:r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а я всё никак не засну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…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“</a:t>
            </a:r>
            <a:endParaRPr lang="ru-RU" sz="3200" b="1">
              <a:solidFill>
                <a:srgbClr val="0070C0"/>
              </a:solidFill>
              <a:latin typeface="Propisi" pitchFamily="2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57199" y="4739096"/>
            <a:ext cx="1450505" cy="374554"/>
          </a:xfrm>
          <a:prstGeom prst="roundRect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57199" y="5184110"/>
            <a:ext cx="1450505" cy="374554"/>
          </a:xfrm>
          <a:prstGeom prst="roundRect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095335" y="4926373"/>
            <a:ext cx="1518895" cy="445014"/>
          </a:xfrm>
          <a:prstGeom prst="rect">
            <a:avLst/>
          </a:prstGeom>
          <a:solidFill>
            <a:srgbClr val="FFFFFF">
              <a:alpha val="50196"/>
            </a:srgbClr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572000" y="5532145"/>
            <a:ext cx="936104" cy="445014"/>
          </a:xfrm>
          <a:prstGeom prst="rect">
            <a:avLst/>
          </a:prstGeom>
          <a:solidFill>
            <a:srgbClr val="FFFFFF">
              <a:alpha val="50196"/>
            </a:srgbClr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542972" y="5429443"/>
            <a:ext cx="936104" cy="445014"/>
          </a:xfrm>
          <a:prstGeom prst="rect">
            <a:avLst/>
          </a:prstGeom>
          <a:solidFill>
            <a:srgbClr val="FFFFFF">
              <a:alpha val="50196"/>
            </a:srgbClr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7416913"/>
      </p:ext>
    </p:extLst>
  </p:cSld>
  <p:clrMapOvr>
    <a:masterClrMapping/>
  </p:clrMapOvr>
  <p:transition spd="slow" advTm="9319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6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19" grpId="0" animBg="1"/>
      <p:bldP spid="19" grpId="1" animBg="1"/>
      <p:bldP spid="20" grpId="0" animBg="1"/>
      <p:bldP spid="20" grpId="1" animBg="1"/>
      <p:bldP spid="5" grpId="0" animBg="1"/>
      <p:bldP spid="23" grpId="0" animBg="1"/>
    </p:bldLst>
  </p:timing>
  <p:extLst mod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3106688" cy="604664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ru-RU" smtClean="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Слова автора</a:t>
            </a:r>
            <a:endParaRPr lang="ru-RU">
              <a:solidFill>
                <a:schemeClr val="accent4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8" name="Объект 2"/>
          <p:cNvSpPr txBox="1">
            <a:spLocks/>
          </p:cNvSpPr>
          <p:nvPr/>
        </p:nvSpPr>
        <p:spPr>
          <a:xfrm>
            <a:off x="5652119" y="2204864"/>
            <a:ext cx="3031573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Прямая речь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9" name="Объект 2"/>
          <p:cNvSpPr txBox="1">
            <a:spLocks/>
          </p:cNvSpPr>
          <p:nvPr/>
        </p:nvSpPr>
        <p:spPr>
          <a:xfrm>
            <a:off x="2483768" y="2204864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4400" smtClean="0">
                <a:latin typeface="PF Din Text Cond Pro" pitchFamily="2" charset="0"/>
              </a:rPr>
              <a:t>+</a:t>
            </a:r>
            <a:endParaRPr lang="ru-RU" sz="4400">
              <a:latin typeface="PF Din Text Cond Pro" pitchFamily="2" charset="0"/>
            </a:endParaRPr>
          </a:p>
        </p:txBody>
      </p:sp>
      <p:sp>
        <p:nvSpPr>
          <p:cNvPr id="50" name="Объект 2"/>
          <p:cNvSpPr txBox="1">
            <a:spLocks/>
          </p:cNvSpPr>
          <p:nvPr/>
        </p:nvSpPr>
        <p:spPr>
          <a:xfrm>
            <a:off x="457200" y="2809528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Способы передачи: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2" name="Объект 2"/>
          <p:cNvSpPr txBox="1">
            <a:spLocks/>
          </p:cNvSpPr>
          <p:nvPr/>
        </p:nvSpPr>
        <p:spPr>
          <a:xfrm>
            <a:off x="426368" y="3414192"/>
            <a:ext cx="4114800" cy="604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1. В кавычках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3" name="Объект 2"/>
          <p:cNvSpPr txBox="1">
            <a:spLocks/>
          </p:cNvSpPr>
          <p:nvPr/>
        </p:nvSpPr>
        <p:spPr>
          <a:xfrm>
            <a:off x="4572000" y="3414192"/>
            <a:ext cx="4230806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2. С красной строки и тире</a:t>
            </a:r>
            <a:endParaRPr lang="ru-RU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57200" y="4015785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А + П		      П + А	      </a:t>
            </a:r>
            <a:r>
              <a:rPr lang="ru-RU" sz="2400">
                <a:latin typeface="PF Din Text Cond Pro" pitchFamily="2" charset="0"/>
              </a:rPr>
              <a:t>	</a:t>
            </a:r>
            <a:r>
              <a:rPr lang="ru-RU" sz="2400">
                <a:solidFill>
                  <a:srgbClr val="00B050"/>
                </a:solidFill>
                <a:latin typeface="PF Din Text Cond Pro" pitchFamily="2" charset="0"/>
              </a:rPr>
              <a:t>П</a:t>
            </a:r>
            <a:r>
              <a:rPr lang="ru-RU" sz="2400">
                <a:latin typeface="PF Din Text Cond Pro" pitchFamily="2" charset="0"/>
              </a:rPr>
              <a:t> + </a:t>
            </a:r>
            <a:r>
              <a:rPr lang="ru-RU" sz="240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А</a:t>
            </a:r>
            <a:r>
              <a:rPr lang="ru-RU" sz="2400">
                <a:latin typeface="PF Din Text Cond Pro" pitchFamily="2" charset="0"/>
              </a:rPr>
              <a:t> + </a:t>
            </a:r>
            <a:r>
              <a:rPr lang="ru-RU" sz="2400">
                <a:solidFill>
                  <a:srgbClr val="00B050"/>
                </a:solidFill>
                <a:latin typeface="PF Din Text Cond Pro" pitchFamily="2" charset="0"/>
              </a:rPr>
              <a:t>П</a:t>
            </a:r>
            <a:r>
              <a:rPr lang="ru-RU" sz="2400">
                <a:latin typeface="PF Din Text Cond Pro" pitchFamily="2" charset="0"/>
              </a:rPr>
              <a:t>	</a:t>
            </a: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          А + П + А</a:t>
            </a: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26368" y="4620448"/>
            <a:ext cx="3839938" cy="147284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numCol="2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«П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,- 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,- 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п». 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«П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,- 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а. - П».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«П… - а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. - 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П».</a:t>
            </a:r>
          </a:p>
          <a:p>
            <a:pPr marL="0" indent="0">
              <a:buNone/>
            </a:pP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   «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П! - а. - П».</a:t>
            </a:r>
          </a:p>
          <a:p>
            <a:pPr marL="0" indent="0">
              <a:buNone/>
            </a:pP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   «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П? - а. - П».</a:t>
            </a:r>
          </a:p>
        </p:txBody>
      </p:sp>
      <p:sp>
        <p:nvSpPr>
          <p:cNvPr id="7" name="Равнобедренный треугольник 6"/>
          <p:cNvSpPr/>
          <p:nvPr/>
        </p:nvSpPr>
        <p:spPr>
          <a:xfrm rot="5400000">
            <a:off x="3667315" y="5219442"/>
            <a:ext cx="1472844" cy="274862"/>
          </a:xfrm>
          <a:prstGeom prst="triangl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4541168" y="4522018"/>
            <a:ext cx="4495328" cy="16432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„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Думаю</a:t>
            </a:r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, что будет гроза,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- </a:t>
            </a: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сказала мама</a:t>
            </a:r>
            <a:r>
              <a:rPr lang="en-US" sz="3200" b="1" smtClean="0">
                <a:solidFill>
                  <a:srgbClr val="0070C0"/>
                </a:solidFill>
                <a:latin typeface="Propisi" pitchFamily="2" charset="0"/>
              </a:rPr>
              <a:t>,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- </a:t>
            </a:r>
            <a:b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</a:b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на улице очень жарко…</a:t>
            </a:r>
            <a:r>
              <a:rPr lang="ru-RU" sz="3200" b="1">
                <a:solidFill>
                  <a:srgbClr val="0070C0"/>
                </a:solidFill>
                <a:latin typeface="Propisi" pitchFamily="2" charset="0"/>
              </a:rPr>
              <a:t>“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428095" y="4703866"/>
            <a:ext cx="418254" cy="445014"/>
          </a:xfrm>
          <a:prstGeom prst="rect">
            <a:avLst/>
          </a:prstGeom>
          <a:solidFill>
            <a:srgbClr val="FFFFFF">
              <a:alpha val="50196"/>
            </a:srgbClr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349574" y="5148880"/>
            <a:ext cx="2439102" cy="445014"/>
          </a:xfrm>
          <a:prstGeom prst="rect">
            <a:avLst/>
          </a:prstGeom>
          <a:solidFill>
            <a:srgbClr val="FFFFFF">
              <a:alpha val="50196"/>
            </a:srgbClr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788676" y="5148880"/>
            <a:ext cx="552335" cy="445014"/>
          </a:xfrm>
          <a:prstGeom prst="rect">
            <a:avLst/>
          </a:prstGeom>
          <a:solidFill>
            <a:srgbClr val="FFFFFF">
              <a:alpha val="50196"/>
            </a:srgbClr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7484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592"/>
    </mc:Choice>
    <mc:Fallback xmlns="">
      <p:transition advTm="85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15" grpId="0" animBg="1"/>
      <p:bldP spid="16" grpId="0" animBg="1"/>
      <p:bldP spid="17" grpId="0" animBg="1"/>
    </p:bldLst>
  </p:timing>
  <p:extLst mod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3106688" cy="604664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ru-RU" smtClean="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Слова автора</a:t>
            </a:r>
            <a:endParaRPr lang="ru-RU">
              <a:solidFill>
                <a:schemeClr val="accent4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8" name="Объект 2"/>
          <p:cNvSpPr txBox="1">
            <a:spLocks/>
          </p:cNvSpPr>
          <p:nvPr/>
        </p:nvSpPr>
        <p:spPr>
          <a:xfrm>
            <a:off x="5652119" y="2204864"/>
            <a:ext cx="3031573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Прямая речь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9" name="Объект 2"/>
          <p:cNvSpPr txBox="1">
            <a:spLocks/>
          </p:cNvSpPr>
          <p:nvPr/>
        </p:nvSpPr>
        <p:spPr>
          <a:xfrm>
            <a:off x="2483768" y="2204864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4400" smtClean="0">
                <a:latin typeface="PF Din Text Cond Pro" pitchFamily="2" charset="0"/>
              </a:rPr>
              <a:t>+</a:t>
            </a:r>
            <a:endParaRPr lang="ru-RU" sz="4400">
              <a:latin typeface="PF Din Text Cond Pro" pitchFamily="2" charset="0"/>
            </a:endParaRPr>
          </a:p>
        </p:txBody>
      </p:sp>
      <p:sp>
        <p:nvSpPr>
          <p:cNvPr id="50" name="Объект 2"/>
          <p:cNvSpPr txBox="1">
            <a:spLocks/>
          </p:cNvSpPr>
          <p:nvPr/>
        </p:nvSpPr>
        <p:spPr>
          <a:xfrm>
            <a:off x="457200" y="2809528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Способы передачи: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2" name="Объект 2"/>
          <p:cNvSpPr txBox="1">
            <a:spLocks/>
          </p:cNvSpPr>
          <p:nvPr/>
        </p:nvSpPr>
        <p:spPr>
          <a:xfrm>
            <a:off x="426368" y="3414192"/>
            <a:ext cx="4114800" cy="604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1. В кавычках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3" name="Объект 2"/>
          <p:cNvSpPr txBox="1">
            <a:spLocks/>
          </p:cNvSpPr>
          <p:nvPr/>
        </p:nvSpPr>
        <p:spPr>
          <a:xfrm>
            <a:off x="4572000" y="3414192"/>
            <a:ext cx="4230806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2. С красной строки и тире</a:t>
            </a:r>
            <a:endParaRPr lang="ru-RU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57200" y="4015785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А + П		      П + А	      </a:t>
            </a:r>
            <a:r>
              <a:rPr lang="ru-RU" sz="2400">
                <a:latin typeface="PF Din Text Cond Pro" pitchFamily="2" charset="0"/>
              </a:rPr>
              <a:t>	</a:t>
            </a:r>
            <a:r>
              <a:rPr lang="ru-RU" sz="2400">
                <a:solidFill>
                  <a:srgbClr val="00B050"/>
                </a:solidFill>
                <a:latin typeface="PF Din Text Cond Pro" pitchFamily="2" charset="0"/>
              </a:rPr>
              <a:t>П</a:t>
            </a:r>
            <a:r>
              <a:rPr lang="ru-RU" sz="2400">
                <a:latin typeface="PF Din Text Cond Pro" pitchFamily="2" charset="0"/>
              </a:rPr>
              <a:t> + </a:t>
            </a:r>
            <a:r>
              <a:rPr lang="ru-RU" sz="240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А</a:t>
            </a:r>
            <a:r>
              <a:rPr lang="ru-RU" sz="2400">
                <a:latin typeface="PF Din Text Cond Pro" pitchFamily="2" charset="0"/>
              </a:rPr>
              <a:t> + </a:t>
            </a:r>
            <a:r>
              <a:rPr lang="ru-RU" sz="2400">
                <a:solidFill>
                  <a:srgbClr val="00B050"/>
                </a:solidFill>
                <a:latin typeface="PF Din Text Cond Pro" pitchFamily="2" charset="0"/>
              </a:rPr>
              <a:t>П</a:t>
            </a:r>
            <a:r>
              <a:rPr lang="ru-RU" sz="2400">
                <a:latin typeface="PF Din Text Cond Pro" pitchFamily="2" charset="0"/>
              </a:rPr>
              <a:t>	</a:t>
            </a: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          А + П + А</a:t>
            </a: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26368" y="4620448"/>
            <a:ext cx="3839938" cy="147284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numCol="2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«П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,- 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,- 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п». 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«П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,- 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а. - П».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«П… - а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. - 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П».</a:t>
            </a:r>
          </a:p>
          <a:p>
            <a:pPr marL="0" indent="0">
              <a:buNone/>
            </a:pP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   «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П! - а. - П».</a:t>
            </a:r>
          </a:p>
          <a:p>
            <a:pPr marL="0" indent="0">
              <a:buNone/>
            </a:pP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   «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П? - а. - П».</a:t>
            </a:r>
          </a:p>
        </p:txBody>
      </p:sp>
      <p:sp>
        <p:nvSpPr>
          <p:cNvPr id="7" name="Равнобедренный треугольник 6"/>
          <p:cNvSpPr/>
          <p:nvPr/>
        </p:nvSpPr>
        <p:spPr>
          <a:xfrm rot="5400000">
            <a:off x="3667315" y="5219442"/>
            <a:ext cx="1472844" cy="274862"/>
          </a:xfrm>
          <a:prstGeom prst="triangl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4541168" y="4522018"/>
            <a:ext cx="4495328" cy="16432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„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Эй, остановись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!- </a:t>
            </a: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крикнул </a:t>
            </a:r>
            <a:b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</a:b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он издалека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.- </a:t>
            </a:r>
            <a:b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</a:b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Ты забыл свой чемодан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“.</a:t>
            </a:r>
            <a:endParaRPr lang="ru-RU" sz="3200" b="1">
              <a:solidFill>
                <a:srgbClr val="0070C0"/>
              </a:solidFill>
              <a:latin typeface="Propisi" pitchFamily="2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259684" y="4622804"/>
            <a:ext cx="1518895" cy="445014"/>
          </a:xfrm>
          <a:prstGeom prst="rect">
            <a:avLst/>
          </a:prstGeom>
          <a:solidFill>
            <a:srgbClr val="FFFFFF">
              <a:alpha val="50196"/>
            </a:srgbClr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640286" y="5200734"/>
            <a:ext cx="2100065" cy="445014"/>
          </a:xfrm>
          <a:prstGeom prst="rect">
            <a:avLst/>
          </a:prstGeom>
          <a:solidFill>
            <a:srgbClr val="FFFFFF">
              <a:alpha val="50196"/>
            </a:srgbClr>
          </a:solidFill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161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849"/>
    </mc:Choice>
    <mc:Fallback xmlns="">
      <p:transition advTm="88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15" grpId="0" animBg="1"/>
      <p:bldP spid="16" grpId="0" animBg="1"/>
    </p:bldLst>
  </p:timing>
  <p:extLst mod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3106688" cy="604664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ru-RU" smtClean="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Слова автора</a:t>
            </a:r>
            <a:endParaRPr lang="ru-RU">
              <a:solidFill>
                <a:schemeClr val="accent4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8" name="Объект 2"/>
          <p:cNvSpPr txBox="1">
            <a:spLocks/>
          </p:cNvSpPr>
          <p:nvPr/>
        </p:nvSpPr>
        <p:spPr>
          <a:xfrm>
            <a:off x="5652119" y="2204864"/>
            <a:ext cx="3031573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Прямая речь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9" name="Объект 2"/>
          <p:cNvSpPr txBox="1">
            <a:spLocks/>
          </p:cNvSpPr>
          <p:nvPr/>
        </p:nvSpPr>
        <p:spPr>
          <a:xfrm>
            <a:off x="2483768" y="2204864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4400" smtClean="0">
                <a:latin typeface="PF Din Text Cond Pro" pitchFamily="2" charset="0"/>
              </a:rPr>
              <a:t>+</a:t>
            </a:r>
            <a:endParaRPr lang="ru-RU" sz="4400">
              <a:latin typeface="PF Din Text Cond Pro" pitchFamily="2" charset="0"/>
            </a:endParaRPr>
          </a:p>
        </p:txBody>
      </p:sp>
      <p:sp>
        <p:nvSpPr>
          <p:cNvPr id="50" name="Объект 2"/>
          <p:cNvSpPr txBox="1">
            <a:spLocks/>
          </p:cNvSpPr>
          <p:nvPr/>
        </p:nvSpPr>
        <p:spPr>
          <a:xfrm>
            <a:off x="457200" y="2809528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Способы передачи: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2" name="Объект 2"/>
          <p:cNvSpPr txBox="1">
            <a:spLocks/>
          </p:cNvSpPr>
          <p:nvPr/>
        </p:nvSpPr>
        <p:spPr>
          <a:xfrm>
            <a:off x="426368" y="3414192"/>
            <a:ext cx="4114800" cy="604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1. В кавычках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3" name="Объект 2"/>
          <p:cNvSpPr txBox="1">
            <a:spLocks/>
          </p:cNvSpPr>
          <p:nvPr/>
        </p:nvSpPr>
        <p:spPr>
          <a:xfrm>
            <a:off x="4572000" y="3414192"/>
            <a:ext cx="4230806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2. С красной строки и тире</a:t>
            </a:r>
            <a:endParaRPr lang="ru-RU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57200" y="4015785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А </a:t>
            </a: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+ </a:t>
            </a:r>
            <a:r>
              <a:rPr lang="ru-RU" sz="240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</a:t>
            </a: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		      </a:t>
            </a:r>
            <a:r>
              <a:rPr lang="ru-RU" sz="240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 </a:t>
            </a: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+ </a:t>
            </a:r>
            <a:r>
              <a:rPr lang="ru-RU" sz="240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А</a:t>
            </a: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	      </a:t>
            </a:r>
            <a:r>
              <a:rPr lang="ru-RU" sz="2400">
                <a:latin typeface="PF Din Text Cond Pro" pitchFamily="2" charset="0"/>
              </a:rPr>
              <a:t>	</a:t>
            </a:r>
            <a:r>
              <a:rPr lang="ru-RU" sz="2400">
                <a:solidFill>
                  <a:srgbClr val="00B050"/>
                </a:solidFill>
                <a:latin typeface="PF Din Text Cond Pro" pitchFamily="2" charset="0"/>
              </a:rPr>
              <a:t>П</a:t>
            </a:r>
            <a:r>
              <a:rPr lang="ru-RU" sz="2400">
                <a:latin typeface="PF Din Text Cond Pro" pitchFamily="2" charset="0"/>
              </a:rPr>
              <a:t> + </a:t>
            </a:r>
            <a:r>
              <a:rPr lang="ru-RU" sz="240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А</a:t>
            </a:r>
            <a:r>
              <a:rPr lang="ru-RU" sz="2400">
                <a:latin typeface="PF Din Text Cond Pro" pitchFamily="2" charset="0"/>
              </a:rPr>
              <a:t> + </a:t>
            </a:r>
            <a:r>
              <a:rPr lang="ru-RU" sz="2400">
                <a:solidFill>
                  <a:srgbClr val="00B050"/>
                </a:solidFill>
                <a:latin typeface="PF Din Text Cond Pro" pitchFamily="2" charset="0"/>
              </a:rPr>
              <a:t>П</a:t>
            </a:r>
            <a:r>
              <a:rPr lang="ru-RU" sz="2400">
                <a:latin typeface="PF Din Text Cond Pro" pitchFamily="2" charset="0"/>
              </a:rPr>
              <a:t>	</a:t>
            </a: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          </a:t>
            </a:r>
            <a:r>
              <a:rPr lang="ru-RU" sz="240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А </a:t>
            </a: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+ </a:t>
            </a:r>
            <a:r>
              <a:rPr lang="ru-RU" sz="240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 </a:t>
            </a: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+ </a:t>
            </a:r>
            <a:r>
              <a:rPr lang="ru-RU" sz="240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А</a:t>
            </a:r>
            <a:endParaRPr lang="ru-RU" sz="2400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26368" y="4620448"/>
            <a:ext cx="3839938" cy="147284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numCol="2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«П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,- 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,- 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п». 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«П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,- 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а. - П».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«П… - а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. - 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П».</a:t>
            </a:r>
          </a:p>
          <a:p>
            <a:pPr marL="0" indent="0">
              <a:buNone/>
            </a:pP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   «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П! - а. - П».</a:t>
            </a:r>
          </a:p>
          <a:p>
            <a:pPr marL="0" indent="0">
              <a:buNone/>
            </a:pP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   «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П? - а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. - 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П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».</a:t>
            </a:r>
          </a:p>
          <a:p>
            <a:pPr marL="0" indent="0">
              <a:buNone/>
            </a:pP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   </a:t>
            </a:r>
            <a:r>
              <a:rPr lang="ru-RU" sz="1600" smtClean="0">
                <a:solidFill>
                  <a:schemeClr val="bg1"/>
                </a:solidFill>
                <a:latin typeface="PF Din Text Cond Pro" pitchFamily="2" charset="0"/>
              </a:rPr>
              <a:t>«</a:t>
            </a:r>
            <a:r>
              <a:rPr lang="ru-RU" sz="1600">
                <a:solidFill>
                  <a:schemeClr val="bg1"/>
                </a:solidFill>
                <a:latin typeface="PF Din Text Cond Pro" pitchFamily="2" charset="0"/>
              </a:rPr>
              <a:t>П, - </a:t>
            </a:r>
            <a:r>
              <a:rPr lang="ru-RU" sz="1600" smtClean="0">
                <a:solidFill>
                  <a:schemeClr val="bg1"/>
                </a:solidFill>
                <a:latin typeface="PF Din Text Cond Pro" pitchFamily="2" charset="0"/>
              </a:rPr>
              <a:t>а… </a:t>
            </a:r>
            <a:r>
              <a:rPr lang="ru-RU" sz="1600">
                <a:solidFill>
                  <a:schemeClr val="bg1"/>
                </a:solidFill>
                <a:latin typeface="PF Din Text Cond Pro" pitchFamily="2" charset="0"/>
              </a:rPr>
              <a:t>сказал: - П»</a:t>
            </a:r>
          </a:p>
        </p:txBody>
      </p:sp>
      <p:sp>
        <p:nvSpPr>
          <p:cNvPr id="7" name="Равнобедренный треугольник 6"/>
          <p:cNvSpPr/>
          <p:nvPr/>
        </p:nvSpPr>
        <p:spPr>
          <a:xfrm rot="5400000">
            <a:off x="3667315" y="5219442"/>
            <a:ext cx="1472844" cy="274862"/>
          </a:xfrm>
          <a:prstGeom prst="triangl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4541168" y="4522018"/>
            <a:ext cx="4495328" cy="16432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„</a:t>
            </a:r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Тебе понравилось 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кино? 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– </a:t>
            </a: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спросил он и </a:t>
            </a:r>
            <a:r>
              <a:rPr lang="ru-RU" sz="3200" b="1" smtClean="0">
                <a:solidFill>
                  <a:schemeClr val="accent6">
                    <a:lumMod val="75000"/>
                  </a:schemeClr>
                </a:solidFill>
                <a:latin typeface="Propisi" pitchFamily="2" charset="0"/>
              </a:rPr>
              <a:t>прибавил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:- 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Мне фильм показался скучным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“.</a:t>
            </a:r>
            <a:endParaRPr lang="ru-RU" sz="3200" b="1">
              <a:solidFill>
                <a:srgbClr val="0070C0"/>
              </a:solidFill>
              <a:latin typeface="Propisi" pitchFamily="2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459842" y="5646171"/>
            <a:ext cx="1755113" cy="374554"/>
          </a:xfrm>
          <a:prstGeom prst="roundRect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155553"/>
      </p:ext>
    </p:extLst>
  </p:cSld>
  <p:clrMapOvr>
    <a:masterClrMapping/>
  </p:clrMapOvr>
  <p:transition spd="slow" advTm="3092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19" grpId="0" animBg="1"/>
      <p:bldP spid="19" grpId="1" animBg="1"/>
    </p:bldLst>
  </p:timing>
  <p:extLst mod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3106688" cy="604664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ru-RU" smtClean="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Слова автора</a:t>
            </a:r>
            <a:endParaRPr lang="ru-RU">
              <a:solidFill>
                <a:schemeClr val="accent4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8" name="Объект 2"/>
          <p:cNvSpPr txBox="1">
            <a:spLocks/>
          </p:cNvSpPr>
          <p:nvPr/>
        </p:nvSpPr>
        <p:spPr>
          <a:xfrm>
            <a:off x="5652119" y="2204864"/>
            <a:ext cx="3031573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Прямая речь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9" name="Объект 2"/>
          <p:cNvSpPr txBox="1">
            <a:spLocks/>
          </p:cNvSpPr>
          <p:nvPr/>
        </p:nvSpPr>
        <p:spPr>
          <a:xfrm>
            <a:off x="2483768" y="2204864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4400" smtClean="0">
                <a:latin typeface="PF Din Text Cond Pro" pitchFamily="2" charset="0"/>
              </a:rPr>
              <a:t>+</a:t>
            </a:r>
            <a:endParaRPr lang="ru-RU" sz="4400">
              <a:latin typeface="PF Din Text Cond Pro" pitchFamily="2" charset="0"/>
            </a:endParaRPr>
          </a:p>
        </p:txBody>
      </p:sp>
      <p:sp>
        <p:nvSpPr>
          <p:cNvPr id="50" name="Объект 2"/>
          <p:cNvSpPr txBox="1">
            <a:spLocks/>
          </p:cNvSpPr>
          <p:nvPr/>
        </p:nvSpPr>
        <p:spPr>
          <a:xfrm>
            <a:off x="457200" y="2809528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Способы передачи: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2" name="Объект 2"/>
          <p:cNvSpPr txBox="1">
            <a:spLocks/>
          </p:cNvSpPr>
          <p:nvPr/>
        </p:nvSpPr>
        <p:spPr>
          <a:xfrm>
            <a:off x="426368" y="3414192"/>
            <a:ext cx="4114800" cy="604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1. В кавычках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3" name="Объект 2"/>
          <p:cNvSpPr txBox="1">
            <a:spLocks/>
          </p:cNvSpPr>
          <p:nvPr/>
        </p:nvSpPr>
        <p:spPr>
          <a:xfrm>
            <a:off x="4572000" y="3414192"/>
            <a:ext cx="4230806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2. С красной строки и тире</a:t>
            </a:r>
            <a:endParaRPr lang="ru-RU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57200" y="4015785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А + П		      П + А	      	П + А + П</a:t>
            </a:r>
            <a:r>
              <a:rPr lang="ru-RU" sz="2400">
                <a:latin typeface="PF Din Text Cond Pro" pitchFamily="2" charset="0"/>
              </a:rPr>
              <a:t>	          </a:t>
            </a:r>
            <a:r>
              <a:rPr lang="ru-RU" sz="240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А</a:t>
            </a:r>
            <a:r>
              <a:rPr lang="ru-RU" sz="2400">
                <a:latin typeface="PF Din Text Cond Pro" pitchFamily="2" charset="0"/>
              </a:rPr>
              <a:t> + </a:t>
            </a:r>
            <a:r>
              <a:rPr lang="ru-RU" sz="2400">
                <a:solidFill>
                  <a:srgbClr val="00B050"/>
                </a:solidFill>
                <a:latin typeface="PF Din Text Cond Pro" pitchFamily="2" charset="0"/>
              </a:rPr>
              <a:t>П</a:t>
            </a:r>
            <a:r>
              <a:rPr lang="ru-RU" sz="2400">
                <a:latin typeface="PF Din Text Cond Pro" pitchFamily="2" charset="0"/>
              </a:rPr>
              <a:t> +</a:t>
            </a:r>
            <a:r>
              <a:rPr lang="ru-RU" sz="240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 А</a:t>
            </a: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26368" y="4620448"/>
            <a:ext cx="3839938" cy="147284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numCol="2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А: «П», - а.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А: «П!» - а.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А: «П?» - а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.</a:t>
            </a:r>
          </a:p>
          <a:p>
            <a:pPr marL="0" indent="0">
              <a:buNone/>
            </a:pPr>
            <a:endParaRPr lang="ru-RU" sz="2400">
              <a:solidFill>
                <a:schemeClr val="bg1"/>
              </a:solidFill>
              <a:latin typeface="PF Din Text Cond Pro" pitchFamily="2" charset="0"/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 rot="5400000">
            <a:off x="3667315" y="5219442"/>
            <a:ext cx="1472844" cy="274862"/>
          </a:xfrm>
          <a:prstGeom prst="triangl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4541168" y="4522018"/>
            <a:ext cx="4495328" cy="16432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Наконец он сказал</a:t>
            </a:r>
            <a:r>
              <a:rPr lang="ru-RU" sz="3200" b="1">
                <a:solidFill>
                  <a:srgbClr val="0070C0"/>
                </a:solidFill>
                <a:latin typeface="Propisi" pitchFamily="2" charset="0"/>
              </a:rPr>
              <a:t>: „</a:t>
            </a:r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Я пойду 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/>
            </a:r>
            <a:b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</a:b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с </a:t>
            </a:r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вами</a:t>
            </a:r>
            <a:r>
              <a:rPr lang="ru-RU" sz="3200" b="1">
                <a:solidFill>
                  <a:srgbClr val="0070C0"/>
                </a:solidFill>
                <a:latin typeface="Propisi" pitchFamily="2" charset="0"/>
              </a:rPr>
              <a:t>“,- </a:t>
            </a: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и стал собираться </a:t>
            </a:r>
            <a:b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</a:b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в дорогу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.</a:t>
            </a:r>
            <a:endParaRPr lang="ru-RU" sz="3200" b="1">
              <a:solidFill>
                <a:srgbClr val="0070C0"/>
              </a:solidFill>
              <a:latin typeface="Propisi" pitchFamily="2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84425" y="5185412"/>
            <a:ext cx="1351272" cy="792896"/>
          </a:xfrm>
          <a:prstGeom prst="roundRect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031231"/>
      </p:ext>
    </p:extLst>
  </p:cSld>
  <p:clrMapOvr>
    <a:masterClrMapping/>
  </p:clrMapOvr>
  <p:transition spd="slow" advTm="50377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19" grpId="0" animBg="1"/>
      <p:bldP spid="19" grpId="1" animBg="1"/>
    </p:bldLst>
  </p:timing>
  <p:extLst mod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3106688" cy="604664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ru-RU" smtClean="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Слова автора</a:t>
            </a:r>
            <a:endParaRPr lang="ru-RU">
              <a:solidFill>
                <a:schemeClr val="accent4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8" name="Объект 2"/>
          <p:cNvSpPr txBox="1">
            <a:spLocks/>
          </p:cNvSpPr>
          <p:nvPr/>
        </p:nvSpPr>
        <p:spPr>
          <a:xfrm>
            <a:off x="5652119" y="2204864"/>
            <a:ext cx="3031573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Прямая речь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9" name="Объект 2"/>
          <p:cNvSpPr txBox="1">
            <a:spLocks/>
          </p:cNvSpPr>
          <p:nvPr/>
        </p:nvSpPr>
        <p:spPr>
          <a:xfrm>
            <a:off x="2483768" y="2204864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4400" smtClean="0">
                <a:latin typeface="PF Din Text Cond Pro" pitchFamily="2" charset="0"/>
              </a:rPr>
              <a:t>+</a:t>
            </a:r>
            <a:endParaRPr lang="ru-RU" sz="4400">
              <a:latin typeface="PF Din Text Cond Pro" pitchFamily="2" charset="0"/>
            </a:endParaRPr>
          </a:p>
        </p:txBody>
      </p:sp>
      <p:sp>
        <p:nvSpPr>
          <p:cNvPr id="50" name="Объект 2"/>
          <p:cNvSpPr txBox="1">
            <a:spLocks/>
          </p:cNvSpPr>
          <p:nvPr/>
        </p:nvSpPr>
        <p:spPr>
          <a:xfrm>
            <a:off x="457200" y="2809528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Способы передачи: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2" name="Объект 2"/>
          <p:cNvSpPr txBox="1">
            <a:spLocks/>
          </p:cNvSpPr>
          <p:nvPr/>
        </p:nvSpPr>
        <p:spPr>
          <a:xfrm>
            <a:off x="426368" y="3414192"/>
            <a:ext cx="4114800" cy="604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1. В кавычках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53" name="Объект 2"/>
          <p:cNvSpPr txBox="1">
            <a:spLocks/>
          </p:cNvSpPr>
          <p:nvPr/>
        </p:nvSpPr>
        <p:spPr>
          <a:xfrm>
            <a:off x="4572000" y="3414192"/>
            <a:ext cx="4230806" cy="6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2. С красной строки и тире</a:t>
            </a:r>
            <a:endParaRPr lang="ru-RU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57200" y="4015785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А </a:t>
            </a: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+ </a:t>
            </a:r>
            <a:r>
              <a:rPr lang="ru-RU" sz="240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</a:t>
            </a: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		      </a:t>
            </a:r>
            <a:r>
              <a:rPr lang="ru-RU" sz="240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 </a:t>
            </a: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+ </a:t>
            </a:r>
            <a:r>
              <a:rPr lang="ru-RU" sz="2400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А</a:t>
            </a: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	      	П + А + П</a:t>
            </a:r>
            <a:r>
              <a:rPr lang="ru-RU" sz="2400">
                <a:latin typeface="PF Din Text Cond Pro" pitchFamily="2" charset="0"/>
              </a:rPr>
              <a:t>	          </a:t>
            </a:r>
            <a:r>
              <a:rPr lang="ru-RU" sz="240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А</a:t>
            </a:r>
            <a:r>
              <a:rPr lang="ru-RU" sz="2400">
                <a:latin typeface="PF Din Text Cond Pro" pitchFamily="2" charset="0"/>
              </a:rPr>
              <a:t> + </a:t>
            </a:r>
            <a:r>
              <a:rPr lang="ru-RU" sz="2400">
                <a:solidFill>
                  <a:srgbClr val="00B050"/>
                </a:solidFill>
                <a:latin typeface="PF Din Text Cond Pro" pitchFamily="2" charset="0"/>
              </a:rPr>
              <a:t>П</a:t>
            </a:r>
            <a:r>
              <a:rPr lang="ru-RU" sz="2400">
                <a:latin typeface="PF Din Text Cond Pro" pitchFamily="2" charset="0"/>
              </a:rPr>
              <a:t> +</a:t>
            </a:r>
            <a:r>
              <a:rPr lang="ru-RU" sz="240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 А</a:t>
            </a: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26368" y="4620448"/>
            <a:ext cx="3839938" cy="147284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numCol="2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А: «П», - а.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А: «П!» - а.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А: «П?» - а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.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А: «П», а.</a:t>
            </a:r>
          </a:p>
        </p:txBody>
      </p:sp>
      <p:sp>
        <p:nvSpPr>
          <p:cNvPr id="7" name="Равнобедренный треугольник 6"/>
          <p:cNvSpPr/>
          <p:nvPr/>
        </p:nvSpPr>
        <p:spPr>
          <a:xfrm rot="5400000">
            <a:off x="3667315" y="5219442"/>
            <a:ext cx="1472844" cy="274862"/>
          </a:xfrm>
          <a:prstGeom prst="triangl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4541168" y="4522018"/>
            <a:ext cx="4495328" cy="16432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Наконец он сказал</a:t>
            </a:r>
            <a:r>
              <a:rPr lang="ru-RU" sz="3200" b="1">
                <a:solidFill>
                  <a:srgbClr val="0070C0"/>
                </a:solidFill>
                <a:latin typeface="Propisi" pitchFamily="2" charset="0"/>
              </a:rPr>
              <a:t>: 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„</a:t>
            </a:r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Я пойду 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/>
            </a:r>
            <a:b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</a:b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с </a:t>
            </a:r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вами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“, </a:t>
            </a: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но мы уже решили идти одни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.</a:t>
            </a:r>
            <a:endParaRPr lang="ru-RU" sz="3200" b="1">
              <a:solidFill>
                <a:srgbClr val="0070C0"/>
              </a:solidFill>
              <a:latin typeface="Propisi" pitchFamily="2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285790" y="4710630"/>
            <a:ext cx="1198765" cy="374554"/>
          </a:xfrm>
          <a:prstGeom prst="roundRect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6762122"/>
      </p:ext>
    </p:extLst>
  </p:cSld>
  <p:clrMapOvr>
    <a:masterClrMapping/>
  </p:clrMapOvr>
  <p:transition spd="slow" advTm="19343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15" grpId="1" animBg="1"/>
    </p:bldLst>
  </p:timing>
  <p:extLst mod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3106688" cy="604664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ru-RU" smtClean="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Слова автора</a:t>
            </a:r>
            <a:endParaRPr lang="ru-RU">
              <a:solidFill>
                <a:schemeClr val="accent4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8" name="Объект 2"/>
          <p:cNvSpPr txBox="1">
            <a:spLocks/>
          </p:cNvSpPr>
          <p:nvPr/>
        </p:nvSpPr>
        <p:spPr>
          <a:xfrm>
            <a:off x="5652119" y="2204864"/>
            <a:ext cx="3031573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Прямая речь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9" name="Объект 2"/>
          <p:cNvSpPr txBox="1">
            <a:spLocks/>
          </p:cNvSpPr>
          <p:nvPr/>
        </p:nvSpPr>
        <p:spPr>
          <a:xfrm>
            <a:off x="2483768" y="2204864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4400" smtClean="0">
                <a:latin typeface="PF Din Text Cond Pro" pitchFamily="2" charset="0"/>
              </a:rPr>
              <a:t>+</a:t>
            </a:r>
            <a:endParaRPr lang="ru-RU" sz="4400">
              <a:latin typeface="PF Din Text Cond Pro" pitchFamily="2" charset="0"/>
            </a:endParaRPr>
          </a:p>
        </p:txBody>
      </p:sp>
      <p:sp>
        <p:nvSpPr>
          <p:cNvPr id="50" name="Объект 2"/>
          <p:cNvSpPr txBox="1">
            <a:spLocks/>
          </p:cNvSpPr>
          <p:nvPr/>
        </p:nvSpPr>
        <p:spPr>
          <a:xfrm>
            <a:off x="457200" y="2809528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Способы передачи: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2" name="Объект 2"/>
          <p:cNvSpPr txBox="1">
            <a:spLocks/>
          </p:cNvSpPr>
          <p:nvPr/>
        </p:nvSpPr>
        <p:spPr>
          <a:xfrm>
            <a:off x="426368" y="3414192"/>
            <a:ext cx="4114800" cy="6046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1. В кавычках</a:t>
            </a:r>
            <a:endParaRPr lang="ru-RU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53" name="Объект 2"/>
          <p:cNvSpPr txBox="1">
            <a:spLocks/>
          </p:cNvSpPr>
          <p:nvPr/>
        </p:nvSpPr>
        <p:spPr>
          <a:xfrm>
            <a:off x="4572000" y="3414192"/>
            <a:ext cx="4230806" cy="604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2. С красной строки и тире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426368" y="4522018"/>
            <a:ext cx="8610128" cy="16432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Он ответил</a:t>
            </a:r>
            <a:r>
              <a:rPr lang="ru-RU" sz="3200" b="1">
                <a:solidFill>
                  <a:srgbClr val="0070C0"/>
                </a:solidFill>
                <a:latin typeface="Propisi" pitchFamily="2" charset="0"/>
              </a:rPr>
              <a:t>:</a:t>
            </a:r>
          </a:p>
          <a:p>
            <a:pPr algn="l"/>
            <a:r>
              <a:rPr lang="ru-RU" sz="3200" b="1">
                <a:solidFill>
                  <a:srgbClr val="0070C0"/>
                </a:solidFill>
                <a:latin typeface="Propisi" pitchFamily="2" charset="0"/>
              </a:rPr>
              <a:t>- </a:t>
            </a:r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Я не люблю этот город!</a:t>
            </a:r>
          </a:p>
          <a:p>
            <a:pPr algn="l"/>
            <a:r>
              <a:rPr lang="ru-RU" sz="3200" b="1">
                <a:solidFill>
                  <a:srgbClr val="0070C0"/>
                </a:solidFill>
                <a:latin typeface="Propisi" pitchFamily="2" charset="0"/>
              </a:rPr>
              <a:t>-</a:t>
            </a:r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 </a:t>
            </a:r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Чего же ты не уедешь?</a:t>
            </a:r>
          </a:p>
          <a:p>
            <a:pPr algn="l"/>
            <a:r>
              <a:rPr lang="ru-RU" sz="3200" b="1">
                <a:solidFill>
                  <a:srgbClr val="0070C0"/>
                </a:solidFill>
                <a:latin typeface="Propisi" pitchFamily="2" charset="0"/>
              </a:rPr>
              <a:t>- </a:t>
            </a:r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Я здесь вырос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,-</a:t>
            </a: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 говорил </a:t>
            </a:r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он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,-</a:t>
            </a: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 </a:t>
            </a:r>
            <a:r>
              <a:rPr lang="ru-RU" sz="3200" b="1">
                <a:solidFill>
                  <a:srgbClr val="00B050"/>
                </a:solidFill>
                <a:latin typeface="Propisi" pitchFamily="2" charset="0"/>
              </a:rPr>
              <a:t>и меня здесь все знают.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7922244"/>
      </p:ext>
    </p:extLst>
  </p:cSld>
  <p:clrMapOvr>
    <a:masterClrMapping/>
  </p:clrMapOvr>
  <p:transition spd="slow" advTm="57024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3" grpId="0"/>
      <p:bldP spid="48" grpId="0"/>
      <p:bldP spid="49" grpId="0"/>
      <p:bldP spid="50" grpId="0"/>
      <p:bldP spid="52" grpId="0"/>
      <p:bldP spid="53" grpId="0" animBg="1"/>
      <p:bldP spid="24" grpId="0"/>
      <p:bldP spid="24" grpId="1"/>
    </p:bldLst>
  </p:timing>
  <p:extLst mod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Прямая речь – </a:t>
            </a: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точно воспроизведённая </a:t>
            </a:r>
            <a:r>
              <a:rPr lang="ru-RU" smtClean="0">
                <a:latin typeface="PF Din Text Cond Pro" pitchFamily="2" charset="0"/>
              </a:rPr>
              <a:t>чужая речь.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457200" y="2204864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Способы передачи: 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457200" y="2809528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в кавычках;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57200" y="3414192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с красной строки и тире.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457200" y="4018856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Знаки препинания по схемам: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457200" y="4620448"/>
            <a:ext cx="1337710" cy="1472847"/>
          </a:xfrm>
          <a:prstGeom prst="rect">
            <a:avLst/>
          </a:prstGeom>
          <a:gradFill>
            <a:gsLst>
              <a:gs pos="100000">
                <a:schemeClr val="tx1">
                  <a:lumMod val="75000"/>
                  <a:lumOff val="25000"/>
                </a:schemeClr>
              </a:gs>
              <a:gs pos="0">
                <a:schemeClr val="tx1">
                  <a:lumMod val="50000"/>
                  <a:lumOff val="50000"/>
                </a:schemeClr>
              </a:gs>
            </a:gsLst>
            <a:lin ang="5400000" scaled="0"/>
          </a:gradFill>
          <a:ln>
            <a:solidFill>
              <a:schemeClr val="bg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А: «П».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А: «П?»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А: «П!»</a:t>
            </a:r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1921656" y="4620447"/>
            <a:ext cx="1337710" cy="1472847"/>
          </a:xfrm>
          <a:prstGeom prst="rect">
            <a:avLst/>
          </a:prstGeom>
          <a:gradFill>
            <a:gsLst>
              <a:gs pos="100000">
                <a:schemeClr val="tx1">
                  <a:lumMod val="75000"/>
                  <a:lumOff val="25000"/>
                </a:schemeClr>
              </a:gs>
              <a:gs pos="0">
                <a:schemeClr val="tx1">
                  <a:lumMod val="50000"/>
                  <a:lumOff val="50000"/>
                </a:schemeClr>
              </a:gs>
            </a:gsLst>
            <a:lin ang="5400000" scaled="0"/>
          </a:gradFill>
          <a:ln>
            <a:solidFill>
              <a:schemeClr val="bg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«П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»,- 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а.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«П?» - а.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«П!» - а.</a:t>
            </a:r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3376330" y="4620448"/>
            <a:ext cx="3809106" cy="1472847"/>
          </a:xfrm>
          <a:prstGeom prst="rect">
            <a:avLst/>
          </a:prstGeom>
          <a:gradFill>
            <a:gsLst>
              <a:gs pos="100000">
                <a:schemeClr val="tx1">
                  <a:lumMod val="75000"/>
                  <a:lumOff val="25000"/>
                </a:schemeClr>
              </a:gs>
              <a:gs pos="0">
                <a:schemeClr val="tx1">
                  <a:lumMod val="50000"/>
                  <a:lumOff val="50000"/>
                </a:schemeClr>
              </a:gs>
            </a:gsLst>
            <a:lin ang="5400000" scaled="0"/>
          </a:gradFill>
          <a:ln>
            <a:solidFill>
              <a:schemeClr val="bg1">
                <a:lumMod val="75000"/>
              </a:schemeClr>
            </a:solidFill>
          </a:ln>
        </p:spPr>
        <p:txBody>
          <a:bodyPr vert="horz" lIns="91440" tIns="45720" rIns="91440" bIns="45720" numCol="2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«П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,- 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,- 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п». 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«П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,- 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а. - П».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«П… - а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. - 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П».</a:t>
            </a:r>
          </a:p>
          <a:p>
            <a:pPr marL="0" indent="0">
              <a:buNone/>
            </a:pP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   «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П! - а. - П».</a:t>
            </a:r>
          </a:p>
          <a:p>
            <a:pPr marL="0" indent="0">
              <a:buNone/>
            </a:pP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   «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П? - а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. - 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П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».</a:t>
            </a:r>
          </a:p>
          <a:p>
            <a:pPr marL="0" indent="0">
              <a:buNone/>
            </a:pP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   </a:t>
            </a:r>
            <a:r>
              <a:rPr lang="ru-RU" sz="1600" smtClean="0">
                <a:solidFill>
                  <a:schemeClr val="bg1"/>
                </a:solidFill>
                <a:latin typeface="PF Din Text Cond Pro" pitchFamily="2" charset="0"/>
              </a:rPr>
              <a:t>«</a:t>
            </a:r>
            <a:r>
              <a:rPr lang="ru-RU" sz="1600">
                <a:solidFill>
                  <a:schemeClr val="bg1"/>
                </a:solidFill>
                <a:latin typeface="PF Din Text Cond Pro" pitchFamily="2" charset="0"/>
              </a:rPr>
              <a:t>П, - </a:t>
            </a:r>
            <a:r>
              <a:rPr lang="ru-RU" sz="1600" smtClean="0">
                <a:solidFill>
                  <a:schemeClr val="bg1"/>
                </a:solidFill>
                <a:latin typeface="PF Din Text Cond Pro" pitchFamily="2" charset="0"/>
              </a:rPr>
              <a:t>а… </a:t>
            </a:r>
            <a:r>
              <a:rPr lang="ru-RU" sz="1600">
                <a:solidFill>
                  <a:schemeClr val="bg1"/>
                </a:solidFill>
                <a:latin typeface="PF Din Text Cond Pro" pitchFamily="2" charset="0"/>
              </a:rPr>
              <a:t>сказал: - П»</a:t>
            </a:r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7293228" y="4620448"/>
            <a:ext cx="1430111" cy="1472847"/>
          </a:xfrm>
          <a:prstGeom prst="rect">
            <a:avLst/>
          </a:prstGeom>
          <a:gradFill>
            <a:gsLst>
              <a:gs pos="100000">
                <a:schemeClr val="tx1">
                  <a:lumMod val="75000"/>
                  <a:lumOff val="25000"/>
                </a:schemeClr>
              </a:gs>
              <a:gs pos="0">
                <a:schemeClr val="tx1">
                  <a:lumMod val="50000"/>
                  <a:lumOff val="50000"/>
                </a:schemeClr>
              </a:gs>
            </a:gsLst>
            <a:lin ang="5400000" scaled="0"/>
          </a:gradFill>
          <a:ln>
            <a:solidFill>
              <a:schemeClr val="bg1">
                <a:lumMod val="75000"/>
              </a:schemeClr>
            </a:solidFill>
          </a:ln>
        </p:spPr>
        <p:txBody>
          <a:bodyPr vert="horz" lIns="91440" tIns="45720" rIns="91440" bIns="45720" numCol="1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А: «П», - а.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А: «П!» - а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.</a:t>
            </a:r>
            <a:b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</a:b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 А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: «П», а.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8226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6568"/>
    </mc:Choice>
    <mc:Fallback xmlns="">
      <p:transition advTm="365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16" grpId="0"/>
      <p:bldP spid="17" grpId="0"/>
      <p:bldP spid="19" grpId="0"/>
      <p:bldP spid="20" grpId="0"/>
      <p:bldP spid="21" grpId="0" animBg="1"/>
      <p:bldP spid="23" grpId="0" animBg="1"/>
      <p:bldP spid="25" grpId="0" animBg="1"/>
      <p:bldP spid="26" grpId="0" animBg="1"/>
    </p:bldLst>
  </p:timing>
  <p:extLst mod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75000">
                <a:srgbClr val="A95DF5"/>
              </a:gs>
              <a:gs pos="0">
                <a:srgbClr val="D1B9FD"/>
              </a:gs>
            </a:gsLst>
            <a:path path="circle">
              <a:fillToRect l="100000" t="100000"/>
            </a:path>
            <a:tileRect r="-100000" b="-100000"/>
          </a:gra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-63043512" y="12620"/>
            <a:ext cx="73152000" cy="6858000"/>
            <a:chOff x="-63043512" y="12620"/>
            <a:chExt cx="73152000" cy="685800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-26467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-17323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-44755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-35611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-63043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-53899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-8179512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964488" y="12620"/>
              <a:ext cx="9144000" cy="6858000"/>
            </a:xfrm>
            <a:prstGeom prst="rect">
              <a:avLst/>
            </a:prstGeom>
            <a:gradFill flip="none" rotWithShape="1">
              <a:gsLst>
                <a:gs pos="20000">
                  <a:srgbClr val="FFFFFF">
                    <a:alpha val="7000"/>
                  </a:srgbClr>
                </a:gs>
                <a:gs pos="50000">
                  <a:srgbClr val="FFFFFF">
                    <a:alpha val="15000"/>
                  </a:srgbClr>
                </a:gs>
                <a:gs pos="99167">
                  <a:schemeClr val="bg1">
                    <a:alpha val="5000"/>
                  </a:schemeClr>
                </a:gs>
                <a:gs pos="80000">
                  <a:schemeClr val="bg1">
                    <a:alpha val="7000"/>
                  </a:schemeClr>
                </a:gs>
                <a:gs pos="0">
                  <a:schemeClr val="bg1">
                    <a:alpha val="5000"/>
                  </a:schemeClr>
                </a:gs>
              </a:gsLst>
              <a:lin ang="0" scaled="0"/>
              <a:tileRect/>
            </a:gradFill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</p:grpSp>
      <p:sp>
        <p:nvSpPr>
          <p:cNvPr id="4" name="Заголовок 1"/>
          <p:cNvSpPr txBox="1">
            <a:spLocks/>
          </p:cNvSpPr>
          <p:nvPr/>
        </p:nvSpPr>
        <p:spPr>
          <a:xfrm>
            <a:off x="685800" y="0"/>
            <a:ext cx="7772400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E5DCF2"/>
                </a:solidFill>
                <a:latin typeface="PF Din Text Cond Pro" pitchFamily="2" charset="0"/>
              </a:rPr>
              <a:t>www.</a:t>
            </a:r>
            <a:r>
              <a:rPr lang="en-US" dirty="0" smtClean="0">
                <a:solidFill>
                  <a:schemeClr val="bg1"/>
                </a:solidFill>
                <a:latin typeface="PF Din Text Cond Pro" pitchFamily="2" charset="0"/>
              </a:rPr>
              <a:t>InfoUrok</a:t>
            </a:r>
            <a:r>
              <a:rPr lang="en-US" dirty="0" smtClean="0">
                <a:solidFill>
                  <a:srgbClr val="E5DCF2"/>
                </a:solidFill>
                <a:latin typeface="PF Din Text Cond Pro" pitchFamily="2" charset="0"/>
              </a:rPr>
              <a:t>.ru</a:t>
            </a:r>
            <a:endParaRPr lang="ru-RU" dirty="0">
              <a:solidFill>
                <a:srgbClr val="E5DCF2"/>
              </a:solidFill>
              <a:latin typeface="PF Din Text Cond Pro" pitchFamily="2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85800" y="458112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>
              <a:latin typeface="PF Din Text Cond Pro" pitchFamily="2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© InfoUrok.ru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805219"/>
      </p:ext>
    </p:extLst>
  </p:cSld>
  <p:clrMapOvr>
    <a:masterClrMapping/>
  </p:clrMapOvr>
  <p:transition spd="slow" advClick="0"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85185E-6 L 6.25295 -1.85185E-6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63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7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3106688" cy="604664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ru-RU" smtClean="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Слова автора</a:t>
            </a:r>
            <a:endParaRPr lang="ru-RU">
              <a:solidFill>
                <a:schemeClr val="accent4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8" name="Объект 2"/>
          <p:cNvSpPr txBox="1">
            <a:spLocks/>
          </p:cNvSpPr>
          <p:nvPr/>
        </p:nvSpPr>
        <p:spPr>
          <a:xfrm>
            <a:off x="5652119" y="2204864"/>
            <a:ext cx="3031573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Прямая речь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9" name="Объект 2"/>
          <p:cNvSpPr txBox="1">
            <a:spLocks/>
          </p:cNvSpPr>
          <p:nvPr/>
        </p:nvSpPr>
        <p:spPr>
          <a:xfrm>
            <a:off x="2483768" y="2204864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4400" smtClean="0">
                <a:latin typeface="PF Din Text Cond Pro" pitchFamily="2" charset="0"/>
              </a:rPr>
              <a:t>+</a:t>
            </a:r>
            <a:endParaRPr lang="ru-RU" sz="4400">
              <a:latin typeface="PF Din Text Cond Pro" pitchFamily="2" charset="0"/>
            </a:endParaRPr>
          </a:p>
        </p:txBody>
      </p:sp>
      <p:sp>
        <p:nvSpPr>
          <p:cNvPr id="50" name="Объект 2"/>
          <p:cNvSpPr txBox="1">
            <a:spLocks/>
          </p:cNvSpPr>
          <p:nvPr/>
        </p:nvSpPr>
        <p:spPr>
          <a:xfrm>
            <a:off x="4572000" y="2809528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smtClean="0">
                <a:latin typeface="PF Din Text Cond Pro" pitchFamily="2" charset="0"/>
              </a:rPr>
              <a:t>Дословная чужая речь.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1" name="Заголовок 1"/>
          <p:cNvSpPr txBox="1">
            <a:spLocks/>
          </p:cNvSpPr>
          <p:nvPr/>
        </p:nvSpPr>
        <p:spPr>
          <a:xfrm>
            <a:off x="467544" y="5240858"/>
            <a:ext cx="8208912" cy="8395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Мальчик обрадовался и сказал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: </a:t>
            </a:r>
            <a:r>
              <a:rPr lang="en-US" sz="3200" b="1" smtClean="0">
                <a:solidFill>
                  <a:srgbClr val="0070C0"/>
                </a:solidFill>
                <a:latin typeface="Propisi" pitchFamily="2" charset="0"/>
              </a:rPr>
              <a:t>„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Спасибо! Я теперь </a:t>
            </a:r>
            <a:b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</a:b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всегда буду послушным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“.</a:t>
            </a:r>
            <a:endParaRPr lang="ru-RU" sz="3200" b="1">
              <a:solidFill>
                <a:srgbClr val="0070C0"/>
              </a:solidFill>
              <a:latin typeface="Propisi" pitchFamily="2" charset="0"/>
            </a:endParaRPr>
          </a:p>
        </p:txBody>
      </p:sp>
      <p:sp>
        <p:nvSpPr>
          <p:cNvPr id="52" name="Объект 2"/>
          <p:cNvSpPr txBox="1">
            <a:spLocks/>
          </p:cNvSpPr>
          <p:nvPr/>
        </p:nvSpPr>
        <p:spPr>
          <a:xfrm>
            <a:off x="4572000" y="3414192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smtClean="0">
                <a:latin typeface="PF Din Text Cond Pro" pitchFamily="2" charset="0"/>
              </a:rPr>
              <a:t>Сохраняются особенности речи.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3" name="Объект 2"/>
          <p:cNvSpPr txBox="1">
            <a:spLocks/>
          </p:cNvSpPr>
          <p:nvPr/>
        </p:nvSpPr>
        <p:spPr>
          <a:xfrm>
            <a:off x="4572000" y="4018856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smtClean="0">
                <a:latin typeface="PF Din Text Cond Pro" pitchFamily="2" charset="0"/>
              </a:rPr>
              <a:t>Бывает несколько предложений.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4" name="Объект 2"/>
          <p:cNvSpPr txBox="1">
            <a:spLocks/>
          </p:cNvSpPr>
          <p:nvPr/>
        </p:nvSpPr>
        <p:spPr>
          <a:xfrm>
            <a:off x="426368" y="2809528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smtClean="0">
                <a:latin typeface="PF Din Text Cond Pro" pitchFamily="2" charset="0"/>
              </a:rPr>
              <a:t>Глаголы со значением речи: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5" name="Объект 2"/>
          <p:cNvSpPr txBox="1">
            <a:spLocks/>
          </p:cNvSpPr>
          <p:nvPr/>
        </p:nvSpPr>
        <p:spPr>
          <a:xfrm>
            <a:off x="426368" y="3127759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smtClean="0">
                <a:solidFill>
                  <a:srgbClr val="00B050"/>
                </a:solidFill>
                <a:latin typeface="PF Din Text Cond Pro" pitchFamily="2" charset="0"/>
              </a:rPr>
              <a:t>говорить, спросить, воскликнуть.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8" name="Объект 2"/>
          <p:cNvSpPr txBox="1">
            <a:spLocks/>
          </p:cNvSpPr>
          <p:nvPr/>
        </p:nvSpPr>
        <p:spPr>
          <a:xfrm>
            <a:off x="426368" y="4018856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smtClean="0">
                <a:latin typeface="PF Din Text Cond Pro" pitchFamily="2" charset="0"/>
              </a:rPr>
              <a:t>Адресат, обстоятельства.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2966036"/>
      </p:ext>
    </p:extLst>
  </p:cSld>
  <p:clrMapOvr>
    <a:masterClrMapping/>
  </p:clrMapOvr>
  <p:transition spd="slow" advTm="9211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3" grpId="0"/>
      <p:bldP spid="48" grpId="0"/>
      <p:bldP spid="49" grpId="0"/>
      <p:bldP spid="50" grpId="0"/>
      <p:bldP spid="50" grpId="1"/>
      <p:bldP spid="51" grpId="0"/>
      <p:bldP spid="51" grpId="1"/>
      <p:bldP spid="52" grpId="0"/>
      <p:bldP spid="52" grpId="1"/>
      <p:bldP spid="53" grpId="0"/>
      <p:bldP spid="53" grpId="1"/>
      <p:bldP spid="54" grpId="0"/>
      <p:bldP spid="54" grpId="1"/>
      <p:bldP spid="55" grpId="0"/>
      <p:bldP spid="55" grpId="1"/>
      <p:bldP spid="58" grpId="0"/>
      <p:bldP spid="58" grpId="1"/>
    </p:bldLst>
  </p:timing>
  <p:extLst mod="1">
    <p:ext uri="{E180D4A7-C9FB-4DFB-919C-405C955672EB}">
      <p14:showEvtLst xmlns:p14="http://schemas.microsoft.com/office/powerpoint/2010/main">
        <p14:playEvt time="0" objId="5"/>
      </p14:showEvt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21095"/>
      </p:ext>
    </p:extLst>
  </p:cSld>
  <p:clrMapOvr>
    <a:masterClrMapping/>
  </p:clrMapOvr>
  <p:transition spd="slow" advClick="0" advTm="1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3106688" cy="604664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ru-RU" smtClean="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Слова автора</a:t>
            </a:r>
            <a:endParaRPr lang="ru-RU">
              <a:solidFill>
                <a:schemeClr val="accent4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8" name="Объект 2"/>
          <p:cNvSpPr txBox="1">
            <a:spLocks/>
          </p:cNvSpPr>
          <p:nvPr/>
        </p:nvSpPr>
        <p:spPr>
          <a:xfrm>
            <a:off x="5652119" y="2204864"/>
            <a:ext cx="3031573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Прямая речь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9" name="Объект 2"/>
          <p:cNvSpPr txBox="1">
            <a:spLocks/>
          </p:cNvSpPr>
          <p:nvPr/>
        </p:nvSpPr>
        <p:spPr>
          <a:xfrm>
            <a:off x="2483768" y="2204864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4400" smtClean="0">
                <a:latin typeface="PF Din Text Cond Pro" pitchFamily="2" charset="0"/>
              </a:rPr>
              <a:t>+</a:t>
            </a:r>
            <a:endParaRPr lang="ru-RU" sz="4400">
              <a:latin typeface="PF Din Text Cond Pro" pitchFamily="2" charset="0"/>
            </a:endParaRPr>
          </a:p>
        </p:txBody>
      </p:sp>
      <p:sp>
        <p:nvSpPr>
          <p:cNvPr id="50" name="Объект 2"/>
          <p:cNvSpPr txBox="1">
            <a:spLocks/>
          </p:cNvSpPr>
          <p:nvPr/>
        </p:nvSpPr>
        <p:spPr>
          <a:xfrm>
            <a:off x="457200" y="2809528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Способы передачи: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2" name="Объект 2"/>
          <p:cNvSpPr txBox="1">
            <a:spLocks/>
          </p:cNvSpPr>
          <p:nvPr/>
        </p:nvSpPr>
        <p:spPr>
          <a:xfrm>
            <a:off x="426368" y="3414192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1. В кавычках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3" name="Объект 2"/>
          <p:cNvSpPr txBox="1">
            <a:spLocks/>
          </p:cNvSpPr>
          <p:nvPr/>
        </p:nvSpPr>
        <p:spPr>
          <a:xfrm>
            <a:off x="4572000" y="3414192"/>
            <a:ext cx="4230806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2. С красной строки и тире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155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5167"/>
    </mc:Choice>
    <mc:Fallback xmlns="">
      <p:transition advTm="151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2" grpId="0"/>
      <p:bldP spid="53" grpId="0"/>
    </p:bldLst>
  </p:timing>
  <p:extLst mod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3106688" cy="604664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ru-RU" smtClean="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Слова автора</a:t>
            </a:r>
            <a:endParaRPr lang="ru-RU">
              <a:solidFill>
                <a:schemeClr val="accent4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8" name="Объект 2"/>
          <p:cNvSpPr txBox="1">
            <a:spLocks/>
          </p:cNvSpPr>
          <p:nvPr/>
        </p:nvSpPr>
        <p:spPr>
          <a:xfrm>
            <a:off x="5652119" y="2204864"/>
            <a:ext cx="3031573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Прямая речь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9" name="Объект 2"/>
          <p:cNvSpPr txBox="1">
            <a:spLocks/>
          </p:cNvSpPr>
          <p:nvPr/>
        </p:nvSpPr>
        <p:spPr>
          <a:xfrm>
            <a:off x="2483768" y="2204864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4400" smtClean="0">
                <a:latin typeface="PF Din Text Cond Pro" pitchFamily="2" charset="0"/>
              </a:rPr>
              <a:t>+</a:t>
            </a:r>
            <a:endParaRPr lang="ru-RU" sz="4400">
              <a:latin typeface="PF Din Text Cond Pro" pitchFamily="2" charset="0"/>
            </a:endParaRPr>
          </a:p>
        </p:txBody>
      </p:sp>
      <p:sp>
        <p:nvSpPr>
          <p:cNvPr id="50" name="Объект 2"/>
          <p:cNvSpPr txBox="1">
            <a:spLocks/>
          </p:cNvSpPr>
          <p:nvPr/>
        </p:nvSpPr>
        <p:spPr>
          <a:xfrm>
            <a:off x="457200" y="2809528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Способы передачи: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426368" y="5517232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smtClean="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А</a:t>
            </a:r>
            <a:r>
              <a:rPr lang="ru-RU" sz="2400" smtClean="0">
                <a:latin typeface="PF Din Text Cond Pro" pitchFamily="2" charset="0"/>
              </a:rPr>
              <a:t> или </a:t>
            </a:r>
            <a:r>
              <a:rPr lang="ru-RU" sz="2400" smtClean="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а</a:t>
            </a:r>
            <a:r>
              <a:rPr lang="ru-RU" sz="2400" smtClean="0">
                <a:latin typeface="PF Din Text Cond Pro" pitchFamily="2" charset="0"/>
              </a:rPr>
              <a:t> – слова автора.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4572000" y="5517232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smtClean="0">
                <a:solidFill>
                  <a:srgbClr val="00B050"/>
                </a:solidFill>
                <a:latin typeface="PF Din Text Cond Pro" pitchFamily="2" charset="0"/>
              </a:rPr>
              <a:t>П</a:t>
            </a:r>
            <a:r>
              <a:rPr lang="ru-RU" sz="2400" smtClean="0">
                <a:latin typeface="PF Din Text Cond Pro" pitchFamily="2" charset="0"/>
              </a:rPr>
              <a:t> или </a:t>
            </a:r>
            <a:r>
              <a:rPr lang="ru-RU" sz="2400" smtClean="0">
                <a:solidFill>
                  <a:srgbClr val="00B050"/>
                </a:solidFill>
                <a:latin typeface="PF Din Text Cond Pro" pitchFamily="2" charset="0"/>
              </a:rPr>
              <a:t>п</a:t>
            </a:r>
            <a:r>
              <a:rPr lang="ru-RU" sz="2400" smtClean="0">
                <a:latin typeface="PF Din Text Cond Pro" pitchFamily="2" charset="0"/>
              </a:rPr>
              <a:t> – прямая речь.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57200" y="4015785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>
                <a:latin typeface="PF Din Text Cond Pro" pitchFamily="2" charset="0"/>
              </a:rPr>
              <a:t>А + П		      П + А	      	П + А + П	          А + П + А</a:t>
            </a: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426368" y="3414192"/>
            <a:ext cx="4114800" cy="604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1. В кавычках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4572000" y="3414192"/>
            <a:ext cx="4230806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2. С красной строки и тире</a:t>
            </a:r>
            <a:endParaRPr lang="ru-RU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1405606"/>
      </p:ext>
    </p:extLst>
  </p:cSld>
  <p:clrMapOvr>
    <a:masterClrMapping/>
  </p:clrMapOvr>
  <p:transition spd="slow" advTm="5780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1" grpId="0"/>
      <p:bldP spid="21" grpId="1"/>
      <p:bldP spid="22" grpId="0"/>
    </p:bldLst>
  </p:timing>
  <p:extLst mod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3106688" cy="604664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ru-RU" smtClean="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Слова автора</a:t>
            </a:r>
            <a:endParaRPr lang="ru-RU">
              <a:solidFill>
                <a:schemeClr val="accent4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8" name="Объект 2"/>
          <p:cNvSpPr txBox="1">
            <a:spLocks/>
          </p:cNvSpPr>
          <p:nvPr/>
        </p:nvSpPr>
        <p:spPr>
          <a:xfrm>
            <a:off x="5652119" y="2204864"/>
            <a:ext cx="3031573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Прямая речь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9" name="Объект 2"/>
          <p:cNvSpPr txBox="1">
            <a:spLocks/>
          </p:cNvSpPr>
          <p:nvPr/>
        </p:nvSpPr>
        <p:spPr>
          <a:xfrm>
            <a:off x="2483768" y="2204864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4400" smtClean="0">
                <a:latin typeface="PF Din Text Cond Pro" pitchFamily="2" charset="0"/>
              </a:rPr>
              <a:t>+</a:t>
            </a:r>
            <a:endParaRPr lang="ru-RU" sz="4400">
              <a:latin typeface="PF Din Text Cond Pro" pitchFamily="2" charset="0"/>
            </a:endParaRPr>
          </a:p>
        </p:txBody>
      </p:sp>
      <p:sp>
        <p:nvSpPr>
          <p:cNvPr id="50" name="Объект 2"/>
          <p:cNvSpPr txBox="1">
            <a:spLocks/>
          </p:cNvSpPr>
          <p:nvPr/>
        </p:nvSpPr>
        <p:spPr>
          <a:xfrm>
            <a:off x="457200" y="2809528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Способы передачи: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2" name="Объект 2"/>
          <p:cNvSpPr txBox="1">
            <a:spLocks/>
          </p:cNvSpPr>
          <p:nvPr/>
        </p:nvSpPr>
        <p:spPr>
          <a:xfrm>
            <a:off x="426368" y="3414192"/>
            <a:ext cx="4114800" cy="604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1. В кавычках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3" name="Объект 2"/>
          <p:cNvSpPr txBox="1">
            <a:spLocks/>
          </p:cNvSpPr>
          <p:nvPr/>
        </p:nvSpPr>
        <p:spPr>
          <a:xfrm>
            <a:off x="4572000" y="3414192"/>
            <a:ext cx="4230806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2. С красной строки и тире</a:t>
            </a:r>
            <a:endParaRPr lang="ru-RU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57200" y="4015785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А</a:t>
            </a: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 </a:t>
            </a:r>
            <a:r>
              <a:rPr lang="ru-RU" sz="2400">
                <a:latin typeface="PF Din Text Cond Pro" pitchFamily="2" charset="0"/>
              </a:rPr>
              <a:t>+</a:t>
            </a: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 </a:t>
            </a:r>
            <a:r>
              <a:rPr lang="ru-RU" sz="2400">
                <a:solidFill>
                  <a:srgbClr val="00B050"/>
                </a:solidFill>
                <a:latin typeface="PF Din Text Cond Pro" pitchFamily="2" charset="0"/>
              </a:rPr>
              <a:t>П</a:t>
            </a:r>
            <a:r>
              <a:rPr lang="ru-RU" sz="2400">
                <a:latin typeface="PF Din Text Cond Pro" pitchFamily="2" charset="0"/>
              </a:rPr>
              <a:t>		      </a:t>
            </a: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 + А	      	П + А + П	          А + П + А</a:t>
            </a: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26368" y="4620448"/>
            <a:ext cx="1368542" cy="147284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А: «П».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А: «П?»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А: «П!»</a:t>
            </a:r>
          </a:p>
        </p:txBody>
      </p:sp>
      <p:sp>
        <p:nvSpPr>
          <p:cNvPr id="7" name="Равнобедренный треугольник 6"/>
          <p:cNvSpPr/>
          <p:nvPr/>
        </p:nvSpPr>
        <p:spPr>
          <a:xfrm rot="5400000">
            <a:off x="1195919" y="5219442"/>
            <a:ext cx="1472844" cy="274862"/>
          </a:xfrm>
          <a:prstGeom prst="triangl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2339752" y="4522018"/>
            <a:ext cx="6336704" cy="16432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Он сказал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: </a:t>
            </a:r>
            <a:r>
              <a:rPr lang="en-US" sz="3200" b="1" smtClean="0">
                <a:solidFill>
                  <a:srgbClr val="0070C0"/>
                </a:solidFill>
                <a:latin typeface="Propisi" pitchFamily="2" charset="0"/>
              </a:rPr>
              <a:t>„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Лучше останься дома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“.</a:t>
            </a:r>
            <a:endParaRPr lang="ru-RU" sz="3200" b="1">
              <a:solidFill>
                <a:srgbClr val="0070C0"/>
              </a:solidFill>
              <a:latin typeface="Propisi" pitchFamily="2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57200" y="5171706"/>
            <a:ext cx="1018456" cy="806602"/>
          </a:xfrm>
          <a:prstGeom prst="roundRect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0432585"/>
      </p:ext>
    </p:extLst>
  </p:cSld>
  <p:clrMapOvr>
    <a:masterClrMapping/>
  </p:clrMapOvr>
  <p:transition spd="slow" advTm="51136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8" grpId="0" animBg="1"/>
      <p:bldP spid="8" grpId="1" animBg="1"/>
    </p:bldLst>
  </p:timing>
  <p:extLst mod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3106688" cy="604664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ru-RU" smtClean="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Слова автора</a:t>
            </a:r>
            <a:endParaRPr lang="ru-RU">
              <a:solidFill>
                <a:schemeClr val="accent4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8" name="Объект 2"/>
          <p:cNvSpPr txBox="1">
            <a:spLocks/>
          </p:cNvSpPr>
          <p:nvPr/>
        </p:nvSpPr>
        <p:spPr>
          <a:xfrm>
            <a:off x="5652119" y="2204864"/>
            <a:ext cx="3031573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Прямая речь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9" name="Объект 2"/>
          <p:cNvSpPr txBox="1">
            <a:spLocks/>
          </p:cNvSpPr>
          <p:nvPr/>
        </p:nvSpPr>
        <p:spPr>
          <a:xfrm>
            <a:off x="2483768" y="2204864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4400" smtClean="0">
                <a:latin typeface="PF Din Text Cond Pro" pitchFamily="2" charset="0"/>
              </a:rPr>
              <a:t>+</a:t>
            </a:r>
            <a:endParaRPr lang="ru-RU" sz="4400">
              <a:latin typeface="PF Din Text Cond Pro" pitchFamily="2" charset="0"/>
            </a:endParaRPr>
          </a:p>
        </p:txBody>
      </p:sp>
      <p:sp>
        <p:nvSpPr>
          <p:cNvPr id="50" name="Объект 2"/>
          <p:cNvSpPr txBox="1">
            <a:spLocks/>
          </p:cNvSpPr>
          <p:nvPr/>
        </p:nvSpPr>
        <p:spPr>
          <a:xfrm>
            <a:off x="457200" y="2809528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Способы передачи: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2" name="Объект 2"/>
          <p:cNvSpPr txBox="1">
            <a:spLocks/>
          </p:cNvSpPr>
          <p:nvPr/>
        </p:nvSpPr>
        <p:spPr>
          <a:xfrm>
            <a:off x="426368" y="3414192"/>
            <a:ext cx="4114800" cy="604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1. В кавычках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3" name="Объект 2"/>
          <p:cNvSpPr txBox="1">
            <a:spLocks/>
          </p:cNvSpPr>
          <p:nvPr/>
        </p:nvSpPr>
        <p:spPr>
          <a:xfrm>
            <a:off x="4572000" y="3414192"/>
            <a:ext cx="4230806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2. С красной строки и тире</a:t>
            </a:r>
            <a:endParaRPr lang="ru-RU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57200" y="4015785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А</a:t>
            </a: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 </a:t>
            </a:r>
            <a:r>
              <a:rPr lang="ru-RU" sz="2400">
                <a:latin typeface="PF Din Text Cond Pro" pitchFamily="2" charset="0"/>
              </a:rPr>
              <a:t>+</a:t>
            </a: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 </a:t>
            </a:r>
            <a:r>
              <a:rPr lang="ru-RU" sz="2400">
                <a:solidFill>
                  <a:srgbClr val="00B050"/>
                </a:solidFill>
                <a:latin typeface="PF Din Text Cond Pro" pitchFamily="2" charset="0"/>
              </a:rPr>
              <a:t>П</a:t>
            </a:r>
            <a:r>
              <a:rPr lang="ru-RU" sz="2400">
                <a:latin typeface="PF Din Text Cond Pro" pitchFamily="2" charset="0"/>
              </a:rPr>
              <a:t>		      </a:t>
            </a: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 + А	      	П + А + П	          А + П + А</a:t>
            </a: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26368" y="4620448"/>
            <a:ext cx="1368542" cy="147284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А: «П».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А: «П?»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А: «П!»</a:t>
            </a:r>
          </a:p>
        </p:txBody>
      </p:sp>
      <p:sp>
        <p:nvSpPr>
          <p:cNvPr id="7" name="Равнобедренный треугольник 6"/>
          <p:cNvSpPr/>
          <p:nvPr/>
        </p:nvSpPr>
        <p:spPr>
          <a:xfrm rot="5400000">
            <a:off x="1195919" y="5219442"/>
            <a:ext cx="1472844" cy="274862"/>
          </a:xfrm>
          <a:prstGeom prst="triangl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2339752" y="4522018"/>
            <a:ext cx="6336704" cy="16432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Она спросила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: </a:t>
            </a:r>
            <a:r>
              <a:rPr lang="en-US" sz="3200" b="1" smtClean="0">
                <a:solidFill>
                  <a:srgbClr val="0070C0"/>
                </a:solidFill>
                <a:latin typeface="Propisi" pitchFamily="2" charset="0"/>
              </a:rPr>
              <a:t>„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Сколько ещё ждать?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“</a:t>
            </a:r>
            <a:endParaRPr lang="ru-RU" sz="3200" b="1">
              <a:solidFill>
                <a:srgbClr val="0070C0"/>
              </a:solidFill>
              <a:latin typeface="Propisi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624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443"/>
    </mc:Choice>
    <mc:Fallback xmlns="">
      <p:transition advTm="54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</p:bldLst>
  </p:timing>
  <p:extLst mod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3106688" cy="604664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ru-RU" smtClean="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Слова автора</a:t>
            </a:r>
            <a:endParaRPr lang="ru-RU">
              <a:solidFill>
                <a:schemeClr val="accent4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8" name="Объект 2"/>
          <p:cNvSpPr txBox="1">
            <a:spLocks/>
          </p:cNvSpPr>
          <p:nvPr/>
        </p:nvSpPr>
        <p:spPr>
          <a:xfrm>
            <a:off x="5652119" y="2204864"/>
            <a:ext cx="3031573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Прямая речь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9" name="Объект 2"/>
          <p:cNvSpPr txBox="1">
            <a:spLocks/>
          </p:cNvSpPr>
          <p:nvPr/>
        </p:nvSpPr>
        <p:spPr>
          <a:xfrm>
            <a:off x="2483768" y="2204864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4400" smtClean="0">
                <a:latin typeface="PF Din Text Cond Pro" pitchFamily="2" charset="0"/>
              </a:rPr>
              <a:t>+</a:t>
            </a:r>
            <a:endParaRPr lang="ru-RU" sz="4400">
              <a:latin typeface="PF Din Text Cond Pro" pitchFamily="2" charset="0"/>
            </a:endParaRPr>
          </a:p>
        </p:txBody>
      </p:sp>
      <p:sp>
        <p:nvSpPr>
          <p:cNvPr id="50" name="Объект 2"/>
          <p:cNvSpPr txBox="1">
            <a:spLocks/>
          </p:cNvSpPr>
          <p:nvPr/>
        </p:nvSpPr>
        <p:spPr>
          <a:xfrm>
            <a:off x="457200" y="2809528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Способы передачи: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2" name="Объект 2"/>
          <p:cNvSpPr txBox="1">
            <a:spLocks/>
          </p:cNvSpPr>
          <p:nvPr/>
        </p:nvSpPr>
        <p:spPr>
          <a:xfrm>
            <a:off x="426368" y="3414192"/>
            <a:ext cx="4114800" cy="604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1. В кавычках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3" name="Объект 2"/>
          <p:cNvSpPr txBox="1">
            <a:spLocks/>
          </p:cNvSpPr>
          <p:nvPr/>
        </p:nvSpPr>
        <p:spPr>
          <a:xfrm>
            <a:off x="4572000" y="3414192"/>
            <a:ext cx="4230806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2. С красной строки и тире</a:t>
            </a:r>
            <a:endParaRPr lang="ru-RU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57200" y="4015785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А</a:t>
            </a: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 </a:t>
            </a:r>
            <a:r>
              <a:rPr lang="ru-RU" sz="2400">
                <a:latin typeface="PF Din Text Cond Pro" pitchFamily="2" charset="0"/>
              </a:rPr>
              <a:t>+</a:t>
            </a: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 </a:t>
            </a:r>
            <a:r>
              <a:rPr lang="ru-RU" sz="2400">
                <a:solidFill>
                  <a:srgbClr val="00B050"/>
                </a:solidFill>
                <a:latin typeface="PF Din Text Cond Pro" pitchFamily="2" charset="0"/>
              </a:rPr>
              <a:t>П</a:t>
            </a:r>
            <a:r>
              <a:rPr lang="ru-RU" sz="2400">
                <a:latin typeface="PF Din Text Cond Pro" pitchFamily="2" charset="0"/>
              </a:rPr>
              <a:t>		      </a:t>
            </a: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 + А	      	П + А + П	          А + П + А</a:t>
            </a: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26368" y="4620448"/>
            <a:ext cx="1368542" cy="147284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А: «П».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А: «П?»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А: «П!»</a:t>
            </a:r>
          </a:p>
        </p:txBody>
      </p:sp>
      <p:sp>
        <p:nvSpPr>
          <p:cNvPr id="7" name="Равнобедренный треугольник 6"/>
          <p:cNvSpPr/>
          <p:nvPr/>
        </p:nvSpPr>
        <p:spPr>
          <a:xfrm rot="5400000">
            <a:off x="1195919" y="5219442"/>
            <a:ext cx="1472844" cy="274862"/>
          </a:xfrm>
          <a:prstGeom prst="triangl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2339752" y="4522018"/>
            <a:ext cx="6336704" cy="16432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Как увидит собаку, ср</a:t>
            </a:r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а</a:t>
            </a: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зу </a:t>
            </a:r>
            <a:b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</a:b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кричит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: </a:t>
            </a:r>
            <a:r>
              <a:rPr lang="en-US" sz="3200" b="1" smtClean="0">
                <a:solidFill>
                  <a:srgbClr val="0070C0"/>
                </a:solidFill>
                <a:latin typeface="Propisi" pitchFamily="2" charset="0"/>
              </a:rPr>
              <a:t>„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Мама, спрячь меня!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“</a:t>
            </a:r>
            <a:endParaRPr lang="ru-RU" sz="3200" b="1">
              <a:solidFill>
                <a:srgbClr val="0070C0"/>
              </a:solidFill>
              <a:latin typeface="Propisi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261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293"/>
    </mc:Choice>
    <mc:Fallback xmlns="">
      <p:transition advTm="82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</p:bldLst>
  </p:timing>
  <p:extLst mod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3106688" cy="604664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ru-RU" smtClean="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Слова автора</a:t>
            </a:r>
            <a:endParaRPr lang="ru-RU">
              <a:solidFill>
                <a:schemeClr val="accent4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8" name="Объект 2"/>
          <p:cNvSpPr txBox="1">
            <a:spLocks/>
          </p:cNvSpPr>
          <p:nvPr/>
        </p:nvSpPr>
        <p:spPr>
          <a:xfrm>
            <a:off x="5652119" y="2204864"/>
            <a:ext cx="3031573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Прямая речь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9" name="Объект 2"/>
          <p:cNvSpPr txBox="1">
            <a:spLocks/>
          </p:cNvSpPr>
          <p:nvPr/>
        </p:nvSpPr>
        <p:spPr>
          <a:xfrm>
            <a:off x="2483768" y="2204864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4400" smtClean="0">
                <a:latin typeface="PF Din Text Cond Pro" pitchFamily="2" charset="0"/>
              </a:rPr>
              <a:t>+</a:t>
            </a:r>
            <a:endParaRPr lang="ru-RU" sz="4400">
              <a:latin typeface="PF Din Text Cond Pro" pitchFamily="2" charset="0"/>
            </a:endParaRPr>
          </a:p>
        </p:txBody>
      </p:sp>
      <p:sp>
        <p:nvSpPr>
          <p:cNvPr id="50" name="Объект 2"/>
          <p:cNvSpPr txBox="1">
            <a:spLocks/>
          </p:cNvSpPr>
          <p:nvPr/>
        </p:nvSpPr>
        <p:spPr>
          <a:xfrm>
            <a:off x="457200" y="2809528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Способы передачи: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2" name="Объект 2"/>
          <p:cNvSpPr txBox="1">
            <a:spLocks/>
          </p:cNvSpPr>
          <p:nvPr/>
        </p:nvSpPr>
        <p:spPr>
          <a:xfrm>
            <a:off x="426368" y="3414192"/>
            <a:ext cx="4114800" cy="604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1. В кавычках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3" name="Объект 2"/>
          <p:cNvSpPr txBox="1">
            <a:spLocks/>
          </p:cNvSpPr>
          <p:nvPr/>
        </p:nvSpPr>
        <p:spPr>
          <a:xfrm>
            <a:off x="4572000" y="3414192"/>
            <a:ext cx="4230806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2. С красной строки и тире</a:t>
            </a:r>
            <a:endParaRPr lang="ru-RU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57200" y="4015785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А + П</a:t>
            </a:r>
            <a:r>
              <a:rPr lang="ru-RU" sz="2400">
                <a:latin typeface="PF Din Text Cond Pro" pitchFamily="2" charset="0"/>
              </a:rPr>
              <a:t>		      </a:t>
            </a:r>
            <a:r>
              <a:rPr lang="ru-RU" sz="2400">
                <a:solidFill>
                  <a:srgbClr val="00B050"/>
                </a:solidFill>
                <a:latin typeface="PF Din Text Cond Pro" pitchFamily="2" charset="0"/>
              </a:rPr>
              <a:t>П</a:t>
            </a:r>
            <a:r>
              <a:rPr lang="ru-RU" sz="2400">
                <a:latin typeface="PF Din Text Cond Pro" pitchFamily="2" charset="0"/>
              </a:rPr>
              <a:t> + </a:t>
            </a:r>
            <a:r>
              <a:rPr lang="ru-RU" sz="240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А</a:t>
            </a:r>
            <a:r>
              <a:rPr lang="ru-RU" sz="2400">
                <a:latin typeface="PF Din Text Cond Pro" pitchFamily="2" charset="0"/>
              </a:rPr>
              <a:t>	      	</a:t>
            </a: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 + А + П	          А + П + А</a:t>
            </a: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26368" y="4620448"/>
            <a:ext cx="1368542" cy="147284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«П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»,- 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а.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«П?» - а.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«П!» - а.</a:t>
            </a:r>
          </a:p>
        </p:txBody>
      </p:sp>
      <p:sp>
        <p:nvSpPr>
          <p:cNvPr id="7" name="Равнобедренный треугольник 6"/>
          <p:cNvSpPr/>
          <p:nvPr/>
        </p:nvSpPr>
        <p:spPr>
          <a:xfrm rot="5400000">
            <a:off x="1195919" y="5219442"/>
            <a:ext cx="1472844" cy="274862"/>
          </a:xfrm>
          <a:prstGeom prst="triangl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2339752" y="4522018"/>
            <a:ext cx="6336704" cy="16432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smtClean="0">
                <a:solidFill>
                  <a:srgbClr val="0070C0"/>
                </a:solidFill>
                <a:latin typeface="Propisi" pitchFamily="2" charset="0"/>
              </a:rPr>
              <a:t>„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Я хочу с тобой поговорить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“,— </a:t>
            </a: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сказал </a:t>
            </a:r>
            <a:b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</a:b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он спокойно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.</a:t>
            </a:r>
            <a:endParaRPr lang="ru-RU" sz="3200" b="1">
              <a:solidFill>
                <a:srgbClr val="0070C0"/>
              </a:solidFill>
              <a:latin typeface="Propisi" pitchFamily="2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57200" y="5171706"/>
            <a:ext cx="1162472" cy="806602"/>
          </a:xfrm>
          <a:prstGeom prst="roundRect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6449752"/>
      </p:ext>
    </p:extLst>
  </p:cSld>
  <p:clrMapOvr>
    <a:masterClrMapping/>
  </p:clrMapOvr>
  <p:transition spd="slow" advTm="45523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19" grpId="0" animBg="1"/>
      <p:bldP spid="19" grpId="1" animBg="1"/>
    </p:bldLst>
  </p:timing>
  <p:extLst mod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>
              <a:latin typeface="PF Din Text Cond Pro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3106688" cy="604664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ru-RU" smtClean="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Слова автора</a:t>
            </a:r>
            <a:endParaRPr lang="ru-RU">
              <a:solidFill>
                <a:schemeClr val="accent4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InfoUrok.ru</a:t>
            </a:r>
            <a:endParaRPr lang="ru-RU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57200" y="1600200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Предложения с прямой речью</a:t>
            </a:r>
            <a:endParaRPr lang="ru-RU" sz="2400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8" name="Объект 2"/>
          <p:cNvSpPr txBox="1">
            <a:spLocks/>
          </p:cNvSpPr>
          <p:nvPr/>
        </p:nvSpPr>
        <p:spPr>
          <a:xfrm>
            <a:off x="5652119" y="2204864"/>
            <a:ext cx="3031573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rgbClr val="00B050"/>
                </a:solidFill>
                <a:latin typeface="PF Din Text Cond Pro" pitchFamily="2" charset="0"/>
              </a:rPr>
              <a:t>Прямая речь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49" name="Объект 2"/>
          <p:cNvSpPr txBox="1">
            <a:spLocks/>
          </p:cNvSpPr>
          <p:nvPr/>
        </p:nvSpPr>
        <p:spPr>
          <a:xfrm>
            <a:off x="2483768" y="2204864"/>
            <a:ext cx="41148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4400" smtClean="0">
                <a:latin typeface="PF Din Text Cond Pro" pitchFamily="2" charset="0"/>
              </a:rPr>
              <a:t>+</a:t>
            </a:r>
            <a:endParaRPr lang="ru-RU" sz="4400">
              <a:latin typeface="PF Din Text Cond Pro" pitchFamily="2" charset="0"/>
            </a:endParaRPr>
          </a:p>
        </p:txBody>
      </p:sp>
      <p:sp>
        <p:nvSpPr>
          <p:cNvPr id="50" name="Объект 2"/>
          <p:cNvSpPr txBox="1">
            <a:spLocks/>
          </p:cNvSpPr>
          <p:nvPr/>
        </p:nvSpPr>
        <p:spPr>
          <a:xfrm>
            <a:off x="457200" y="2809528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Способы передачи: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2" name="Объект 2"/>
          <p:cNvSpPr txBox="1">
            <a:spLocks/>
          </p:cNvSpPr>
          <p:nvPr/>
        </p:nvSpPr>
        <p:spPr>
          <a:xfrm>
            <a:off x="426368" y="3414192"/>
            <a:ext cx="4114800" cy="604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latin typeface="PF Din Text Cond Pro" pitchFamily="2" charset="0"/>
              </a:rPr>
              <a:t>1. В кавычках</a:t>
            </a:r>
            <a:endParaRPr lang="ru-RU">
              <a:solidFill>
                <a:srgbClr val="00B050"/>
              </a:solidFill>
              <a:latin typeface="PF Din Text Cond Pro" pitchFamily="2" charset="0"/>
            </a:endParaRPr>
          </a:p>
        </p:txBody>
      </p:sp>
      <p:sp>
        <p:nvSpPr>
          <p:cNvPr id="53" name="Объект 2"/>
          <p:cNvSpPr txBox="1">
            <a:spLocks/>
          </p:cNvSpPr>
          <p:nvPr/>
        </p:nvSpPr>
        <p:spPr>
          <a:xfrm>
            <a:off x="4572000" y="3414192"/>
            <a:ext cx="4230806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mtClean="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2. С красной строки и тире</a:t>
            </a:r>
            <a:endParaRPr lang="ru-RU">
              <a:solidFill>
                <a:schemeClr val="bg1">
                  <a:lumMod val="75000"/>
                </a:schemeClr>
              </a:solidFill>
              <a:latin typeface="PF Din Text Cond Pro" pitchFamily="2" charset="0"/>
            </a:endParaRP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57200" y="4015785"/>
            <a:ext cx="8229600" cy="604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А + П</a:t>
            </a:r>
            <a:r>
              <a:rPr lang="ru-RU" sz="2400">
                <a:latin typeface="PF Din Text Cond Pro" pitchFamily="2" charset="0"/>
              </a:rPr>
              <a:t>		      </a:t>
            </a:r>
            <a:r>
              <a:rPr lang="ru-RU" sz="2400">
                <a:solidFill>
                  <a:srgbClr val="00B050"/>
                </a:solidFill>
                <a:latin typeface="PF Din Text Cond Pro" pitchFamily="2" charset="0"/>
              </a:rPr>
              <a:t>П</a:t>
            </a:r>
            <a:r>
              <a:rPr lang="ru-RU" sz="2400">
                <a:latin typeface="PF Din Text Cond Pro" pitchFamily="2" charset="0"/>
              </a:rPr>
              <a:t> + </a:t>
            </a:r>
            <a:r>
              <a:rPr lang="ru-RU" sz="2400">
                <a:solidFill>
                  <a:schemeClr val="accent4">
                    <a:lumMod val="75000"/>
                  </a:schemeClr>
                </a:solidFill>
                <a:latin typeface="PF Din Text Cond Pro" pitchFamily="2" charset="0"/>
              </a:rPr>
              <a:t>А</a:t>
            </a:r>
            <a:r>
              <a:rPr lang="ru-RU" sz="2400">
                <a:latin typeface="PF Din Text Cond Pro" pitchFamily="2" charset="0"/>
              </a:rPr>
              <a:t>	      	</a:t>
            </a:r>
            <a:r>
              <a:rPr lang="ru-RU" sz="2400">
                <a:solidFill>
                  <a:schemeClr val="bg1">
                    <a:lumMod val="75000"/>
                  </a:schemeClr>
                </a:solidFill>
                <a:latin typeface="PF Din Text Cond Pro" pitchFamily="2" charset="0"/>
              </a:rPr>
              <a:t>П + А + П	          А + П + А</a:t>
            </a: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26368" y="4620448"/>
            <a:ext cx="1368542" cy="147284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«П</a:t>
            </a:r>
            <a:r>
              <a:rPr lang="ru-RU" sz="2400" smtClean="0">
                <a:solidFill>
                  <a:schemeClr val="bg1"/>
                </a:solidFill>
                <a:latin typeface="PF Din Text Cond Pro" pitchFamily="2" charset="0"/>
              </a:rPr>
              <a:t>»,- </a:t>
            </a: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а.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«П?» - а.</a:t>
            </a:r>
          </a:p>
          <a:p>
            <a:pPr marL="0" indent="0">
              <a:buNone/>
            </a:pPr>
            <a:r>
              <a:rPr lang="ru-RU" sz="2400">
                <a:solidFill>
                  <a:schemeClr val="bg1"/>
                </a:solidFill>
                <a:latin typeface="PF Din Text Cond Pro" pitchFamily="2" charset="0"/>
              </a:rPr>
              <a:t>«П!» - а.</a:t>
            </a:r>
          </a:p>
        </p:txBody>
      </p:sp>
      <p:sp>
        <p:nvSpPr>
          <p:cNvPr id="7" name="Равнобедренный треугольник 6"/>
          <p:cNvSpPr/>
          <p:nvPr/>
        </p:nvSpPr>
        <p:spPr>
          <a:xfrm rot="5400000">
            <a:off x="1195919" y="5219442"/>
            <a:ext cx="1472844" cy="274862"/>
          </a:xfrm>
          <a:prstGeom prst="triangl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2339752" y="4522018"/>
            <a:ext cx="6336704" cy="16432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smtClean="0">
                <a:solidFill>
                  <a:srgbClr val="0070C0"/>
                </a:solidFill>
                <a:latin typeface="Propisi" pitchFamily="2" charset="0"/>
              </a:rPr>
              <a:t>„</a:t>
            </a:r>
            <a:r>
              <a:rPr lang="ru-RU" sz="3200" b="1" smtClean="0">
                <a:solidFill>
                  <a:srgbClr val="00B050"/>
                </a:solidFill>
                <a:latin typeface="Propisi" pitchFamily="2" charset="0"/>
              </a:rPr>
              <a:t>Сколько ещё ждать?</a:t>
            </a:r>
            <a:r>
              <a:rPr lang="ru-RU" sz="3200" b="1" smtClean="0">
                <a:solidFill>
                  <a:srgbClr val="0070C0"/>
                </a:solidFill>
                <a:latin typeface="Propisi" pitchFamily="2" charset="0"/>
              </a:rPr>
              <a:t>“ — </a:t>
            </a:r>
            <a:r>
              <a:rPr lang="ru-RU" sz="3200" b="1" smtClean="0">
                <a:solidFill>
                  <a:schemeClr val="accent4">
                    <a:lumMod val="75000"/>
                  </a:schemeClr>
                </a:solidFill>
                <a:latin typeface="Propisi" pitchFamily="2" charset="0"/>
              </a:rPr>
              <a:t>спросил дедушка.</a:t>
            </a:r>
            <a:endParaRPr lang="ru-RU" sz="3200" b="1">
              <a:solidFill>
                <a:srgbClr val="0070C0"/>
              </a:solidFill>
              <a:latin typeface="Propisi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9980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272"/>
    </mc:Choice>
    <mc:Fallback xmlns="">
      <p:transition advTm="52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</p:bldLst>
  </p:timing>
  <p:extLst mod="1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7.1|8.7|23.6|2.4|16.9|8|11.9|8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7|21.5|22.2|23.4|7.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8|10.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6|12|1.9|8.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4|8.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1|46.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|7.3|4.9|4.6|4.8|1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3.6|3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7|23.9|11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1|17.1|2.2|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5|11.7|2.8|5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8575">
          <a:solidFill>
            <a:schemeClr val="tx1">
              <a:lumMod val="50000"/>
              <a:lumOff val="50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9075</TotalTime>
  <Words>1158</Words>
  <Application>Microsoft Office PowerPoint</Application>
  <PresentationFormat>Экран (4:3)</PresentationFormat>
  <Paragraphs>253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Предложения с прямой речью</vt:lpstr>
      <vt:lpstr>Предложения с прямой речью</vt:lpstr>
      <vt:lpstr>Предложения с прямой речью</vt:lpstr>
      <vt:lpstr>Предложения с прямой речью</vt:lpstr>
      <vt:lpstr>Предложения с прямой речью</vt:lpstr>
      <vt:lpstr>Предложения с прямой речью</vt:lpstr>
      <vt:lpstr>Предложения с прямой речью</vt:lpstr>
      <vt:lpstr>Предложения с прямой речью</vt:lpstr>
      <vt:lpstr>Предложения с прямой речью</vt:lpstr>
      <vt:lpstr>Предложения с прямой речью</vt:lpstr>
      <vt:lpstr>Предложения с прямой речью</vt:lpstr>
      <vt:lpstr>Предложения с прямой речью</vt:lpstr>
      <vt:lpstr>Предложения с прямой речью</vt:lpstr>
      <vt:lpstr>Предложения с прямой речью</vt:lpstr>
      <vt:lpstr>Предложения с прямой речью</vt:lpstr>
      <vt:lpstr>Предложения с прямой речью</vt:lpstr>
      <vt:lpstr>Предложения с прямой речью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Раздва Тричетыре Пякть</dc:title>
  <dc:creator>Katlianik</dc:creator>
  <cp:lastModifiedBy>Admin</cp:lastModifiedBy>
  <cp:revision>112</cp:revision>
  <dcterms:created xsi:type="dcterms:W3CDTF">2011-12-08T07:08:27Z</dcterms:created>
  <dcterms:modified xsi:type="dcterms:W3CDTF">2012-09-21T12:14:56Z</dcterms:modified>
</cp:coreProperties>
</file>