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6" r:id="rId3"/>
    <p:sldId id="307" r:id="rId4"/>
    <p:sldId id="322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23" r:id="rId14"/>
    <p:sldId id="317" r:id="rId15"/>
    <p:sldId id="318" r:id="rId16"/>
    <p:sldId id="319" r:id="rId17"/>
    <p:sldId id="321" r:id="rId18"/>
    <p:sldId id="320" r:id="rId19"/>
    <p:sldId id="266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CDAEC"/>
    <a:srgbClr val="C6D9F1"/>
    <a:srgbClr val="E5DCF2"/>
    <a:srgbClr val="D1B9FD"/>
    <a:srgbClr val="D2C6FE"/>
    <a:srgbClr val="A95DF5"/>
    <a:srgbClr val="D9C6FE"/>
    <a:srgbClr val="AC55ED"/>
    <a:srgbClr val="D7C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95681" autoAdjust="0"/>
  </p:normalViewPr>
  <p:slideViewPr>
    <p:cSldViewPr>
      <p:cViewPr>
        <p:scale>
          <a:sx n="25" d="100"/>
          <a:sy n="25" d="100"/>
        </p:scale>
        <p:origin x="-2676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schemeClr val="bg1"/>
                </a:solidFill>
                <a:latin typeface="PF Din Text Cond Pro" pitchFamily="2" charset="0"/>
              </a:rPr>
              <a:t>Предложения с прямой речью</a:t>
            </a:r>
            <a:endParaRPr lang="ru-RU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</a:t>
            </a:r>
            <a:r>
              <a:rPr lang="ru-RU" sz="2400" smtClean="0">
                <a:latin typeface="PF Din Text Cond Pro" pitchFamily="2" charset="0"/>
              </a:rPr>
              <a:t>		      </a:t>
            </a: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 smtClean="0">
                <a:latin typeface="PF Din Text Cond Pro" pitchFamily="2" charset="0"/>
              </a:rPr>
              <a:t> + </a:t>
            </a:r>
            <a:r>
              <a:rPr lang="ru-RU" sz="2400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latin typeface="PF Din Text Cond Pro" pitchFamily="2" charset="0"/>
              </a:rPr>
              <a:t>	      	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 + П	          А + П + А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«П?»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«П!» - а.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Стоять на месте!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 —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закричал охранник.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308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066"/>
    </mc:Choice>
    <mc:Fallback xmlns="">
      <p:transition advTm="70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		      П + А	      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 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 - 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«П…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П! - а. - 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П? - а. - П».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Он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уже спит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,-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подумал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/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дед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,-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а я всё никак не засну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…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57199" y="4739096"/>
            <a:ext cx="1450505" cy="374554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7199" y="5184110"/>
            <a:ext cx="1450505" cy="374554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095335" y="4926373"/>
            <a:ext cx="1518895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572000" y="5532145"/>
            <a:ext cx="936104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542972" y="5429443"/>
            <a:ext cx="936104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7416913"/>
      </p:ext>
    </p:extLst>
  </p:cSld>
  <p:clrMapOvr>
    <a:masterClrMapping/>
  </p:clrMapOvr>
  <p:transition spd="slow" advTm="9319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6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9" grpId="0" animBg="1"/>
      <p:bldP spid="19" grpId="1" animBg="1"/>
      <p:bldP spid="20" grpId="0" animBg="1"/>
      <p:bldP spid="20" grpId="1" animBg="1"/>
      <p:bldP spid="5" grpId="0" animBg="1"/>
      <p:bldP spid="23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		      П + А	      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 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 - 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«П…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П! - а. - 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П? - а. - П».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Думаю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, что будет гроза,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-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сказала мама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,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- </a:t>
            </a:r>
            <a:b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на улице очень жарко…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428095" y="4703866"/>
            <a:ext cx="418254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49574" y="5148880"/>
            <a:ext cx="2439102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788676" y="5148880"/>
            <a:ext cx="552335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484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592"/>
    </mc:Choice>
    <mc:Fallback xmlns="">
      <p:transition advTm="85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1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5" grpId="0" animBg="1"/>
      <p:bldP spid="16" grpId="0" animBg="1"/>
      <p:bldP spid="17" grpId="0" animBg="1"/>
    </p:bld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		      П + А	      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 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 - 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«П…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П! - а. - 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П? - а. - П».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Эй, остановись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!-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крикнул </a:t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 издалека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.- </a:t>
            </a:r>
            <a:b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Ты забыл свой чемодан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59684" y="4622804"/>
            <a:ext cx="1518895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640286" y="5200734"/>
            <a:ext cx="2100065" cy="445014"/>
          </a:xfrm>
          <a:prstGeom prst="rect">
            <a:avLst/>
          </a:prstGeom>
          <a:solidFill>
            <a:srgbClr val="FFFFFF">
              <a:alpha val="50196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61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849"/>
    </mc:Choice>
    <mc:Fallback xmlns="">
      <p:transition advTm="88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5" grpId="0" animBg="1"/>
      <p:bldP spid="16" grpId="0" animBg="1"/>
    </p:bld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		     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	      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        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 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 - 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«П…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П! - а. - 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П?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</a:t>
            </a:r>
            <a:r>
              <a:rPr lang="ru-RU" sz="1600" smtClean="0">
                <a:solidFill>
                  <a:schemeClr val="bg1"/>
                </a:solidFill>
                <a:latin typeface="PF Din Text Cond Pro" pitchFamily="2" charset="0"/>
              </a:rPr>
              <a:t>«</a:t>
            </a:r>
            <a:r>
              <a:rPr lang="ru-RU" sz="1600">
                <a:solidFill>
                  <a:schemeClr val="bg1"/>
                </a:solidFill>
                <a:latin typeface="PF Din Text Cond Pro" pitchFamily="2" charset="0"/>
              </a:rPr>
              <a:t>П, - </a:t>
            </a:r>
            <a:r>
              <a:rPr lang="ru-RU" sz="1600" smtClean="0">
                <a:solidFill>
                  <a:schemeClr val="bg1"/>
                </a:solidFill>
                <a:latin typeface="PF Din Text Cond Pro" pitchFamily="2" charset="0"/>
              </a:rPr>
              <a:t>а… </a:t>
            </a:r>
            <a:r>
              <a:rPr lang="ru-RU" sz="1600">
                <a:solidFill>
                  <a:schemeClr val="bg1"/>
                </a:solidFill>
                <a:latin typeface="PF Din Text Cond Pro" pitchFamily="2" charset="0"/>
              </a:rPr>
              <a:t>сказал: - П»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Тебе понравилось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кино?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–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спросил он и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прибавил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:-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Мне фильм показался скучным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459842" y="5646171"/>
            <a:ext cx="1755113" cy="374554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155553"/>
      </p:ext>
    </p:extLst>
  </p:cSld>
  <p:clrMapOvr>
    <a:masterClrMapping/>
  </p:clrMapOvr>
  <p:transition spd="slow" advTm="3092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9" grpId="0" animBg="1"/>
      <p:bldP spid="19" grpId="1" animBg="1"/>
    </p:bld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		      П + А	      	П + А + П</a:t>
            </a:r>
            <a:r>
              <a:rPr lang="ru-RU" sz="2400">
                <a:latin typeface="PF Din Text Cond Pro" pitchFamily="2" charset="0"/>
              </a:rPr>
              <a:t>	         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«П»,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</a:t>
            </a:r>
          </a:p>
          <a:p>
            <a:pPr marL="0" indent="0">
              <a:buNone/>
            </a:pPr>
            <a:endParaRPr lang="ru-RU" sz="2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Наконец он сказал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 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Я пойду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/>
            </a:r>
            <a:b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вами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“,-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и стал собираться </a:t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в дорогу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4425" y="5185412"/>
            <a:ext cx="1351272" cy="792896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31231"/>
      </p:ext>
    </p:extLst>
  </p:cSld>
  <p:clrMapOvr>
    <a:masterClrMapping/>
  </p:clrMapOvr>
  <p:transition spd="slow" advTm="5037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9" grpId="0" animBg="1"/>
      <p:bldP spid="19" grpId="1" animBg="1"/>
    </p:bld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		     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+ </a:t>
            </a: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	      	П + А + П</a:t>
            </a:r>
            <a:r>
              <a:rPr lang="ru-RU" sz="2400">
                <a:latin typeface="PF Din Text Cond Pro" pitchFamily="2" charset="0"/>
              </a:rPr>
              <a:t>	         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3839938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«П»,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«П», а.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667315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41168" y="4522018"/>
            <a:ext cx="44953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Наконец он сказал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Я пойду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/>
            </a:r>
            <a:b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вами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“,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но мы уже решили идти одни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285790" y="4710630"/>
            <a:ext cx="1198765" cy="374554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6762122"/>
      </p:ext>
    </p:extLst>
  </p:cSld>
  <p:clrMapOvr>
    <a:masterClrMapping/>
  </p:clrMapOvr>
  <p:transition spd="slow" advTm="1934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5" grpId="1" animBg="1"/>
    </p:bldLst>
  </p:timing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кавычках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26368" y="4522018"/>
            <a:ext cx="8610128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 ответил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</a:t>
            </a:r>
          </a:p>
          <a:p>
            <a:pPr algn="l"/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-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Я не люблю этот город!</a:t>
            </a:r>
          </a:p>
          <a:p>
            <a:pPr algn="l"/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-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Чего же ты не уедешь?</a:t>
            </a:r>
          </a:p>
          <a:p>
            <a:pPr algn="l"/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-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Я здесь вырос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,-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 говорил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,-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и меня здесь все знают.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7922244"/>
      </p:ext>
    </p:extLst>
  </p:cSld>
  <p:clrMapOvr>
    <a:masterClrMapping/>
  </p:clrMapOvr>
  <p:transition spd="slow" advTm="570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3" grpId="0"/>
      <p:bldP spid="48" grpId="0"/>
      <p:bldP spid="49" grpId="0"/>
      <p:bldP spid="50" grpId="0"/>
      <p:bldP spid="52" grpId="0"/>
      <p:bldP spid="53" grpId="0" animBg="1"/>
      <p:bldP spid="24" grpId="0"/>
      <p:bldP spid="24" grpId="1"/>
    </p:bldLst>
  </p:timing>
  <p:extLst mod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Прямая речь –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точно воспроизведённая </a:t>
            </a:r>
            <a:r>
              <a:rPr lang="ru-RU" smtClean="0">
                <a:latin typeface="PF Din Text Cond Pro" pitchFamily="2" charset="0"/>
              </a:rPr>
              <a:t>чужая речь.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 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в кавычках;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7200" y="341419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 красной строки и тире.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4018856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Знаки препинания по схемам: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4620448"/>
            <a:ext cx="1337710" cy="1472847"/>
          </a:xfrm>
          <a:prstGeom prst="rect">
            <a:avLst/>
          </a:pr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</a:t>
            </a: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1921656" y="4620447"/>
            <a:ext cx="1337710" cy="1472847"/>
          </a:xfrm>
          <a:prstGeom prst="rect">
            <a:avLst/>
          </a:pr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«П?»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«П!» - а.</a:t>
            </a: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3376330" y="4620448"/>
            <a:ext cx="3809106" cy="1472847"/>
          </a:xfrm>
          <a:prstGeom prst="rect">
            <a:avLst/>
          </a:pr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numCol="2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 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 - 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«П…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П! - а. - П».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«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П?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 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».</a:t>
            </a:r>
          </a:p>
          <a:p>
            <a:pPr marL="0" indent="0">
              <a:buNone/>
            </a:pP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  </a:t>
            </a:r>
            <a:r>
              <a:rPr lang="ru-RU" sz="1600" smtClean="0">
                <a:solidFill>
                  <a:schemeClr val="bg1"/>
                </a:solidFill>
                <a:latin typeface="PF Din Text Cond Pro" pitchFamily="2" charset="0"/>
              </a:rPr>
              <a:t>«</a:t>
            </a:r>
            <a:r>
              <a:rPr lang="ru-RU" sz="1600">
                <a:solidFill>
                  <a:schemeClr val="bg1"/>
                </a:solidFill>
                <a:latin typeface="PF Din Text Cond Pro" pitchFamily="2" charset="0"/>
              </a:rPr>
              <a:t>П, - </a:t>
            </a:r>
            <a:r>
              <a:rPr lang="ru-RU" sz="1600" smtClean="0">
                <a:solidFill>
                  <a:schemeClr val="bg1"/>
                </a:solidFill>
                <a:latin typeface="PF Din Text Cond Pro" pitchFamily="2" charset="0"/>
              </a:rPr>
              <a:t>а… </a:t>
            </a:r>
            <a:r>
              <a:rPr lang="ru-RU" sz="1600">
                <a:solidFill>
                  <a:schemeClr val="bg1"/>
                </a:solidFill>
                <a:latin typeface="PF Din Text Cond Pro" pitchFamily="2" charset="0"/>
              </a:rPr>
              <a:t>сказал: - П»</a:t>
            </a:r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7293228" y="4620448"/>
            <a:ext cx="1430111" cy="1472847"/>
          </a:xfrm>
          <a:prstGeom prst="rect">
            <a:avLst/>
          </a:pr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numCol="1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«П»,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 - а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.</a:t>
            </a:r>
            <a:b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</a:b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 А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: «П», а.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226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568"/>
    </mc:Choice>
    <mc:Fallback xmlns="">
      <p:transition advTm="365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6" grpId="0"/>
      <p:bldP spid="17" grpId="0"/>
      <p:bldP spid="19" grpId="0"/>
      <p:bldP spid="20" grpId="0"/>
      <p:bldP spid="21" grpId="0" animBg="1"/>
      <p:bldP spid="23" grpId="0" animBg="1"/>
      <p:bldP spid="25" grpId="0" animBg="1"/>
      <p:bldP spid="26" grpId="0" animBg="1"/>
    </p:bldLst>
  </p:timing>
  <p:extLst mod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E5DCF2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0" y="280952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Дословная чужая речь.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Мальчик обрадовался и сказал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Спасибо! Я теперь </a:t>
            </a:r>
            <a:b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всегда буду послушным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572000" y="341419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Сохраняются особенности речи.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4018856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Бывает несколько предложений.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4" name="Объект 2"/>
          <p:cNvSpPr txBox="1">
            <a:spLocks/>
          </p:cNvSpPr>
          <p:nvPr/>
        </p:nvSpPr>
        <p:spPr>
          <a:xfrm>
            <a:off x="426368" y="280952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Глаголы со значением речи: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5" name="Объект 2"/>
          <p:cNvSpPr txBox="1">
            <a:spLocks/>
          </p:cNvSpPr>
          <p:nvPr/>
        </p:nvSpPr>
        <p:spPr>
          <a:xfrm>
            <a:off x="426368" y="3127759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говорить, спросить, воскликнуть.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8" name="Объект 2"/>
          <p:cNvSpPr txBox="1">
            <a:spLocks/>
          </p:cNvSpPr>
          <p:nvPr/>
        </p:nvSpPr>
        <p:spPr>
          <a:xfrm>
            <a:off x="426368" y="4018856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Адресат, обстоятельства.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966036"/>
      </p:ext>
    </p:extLst>
  </p:cSld>
  <p:clrMapOvr>
    <a:masterClrMapping/>
  </p:clrMapOvr>
  <p:transition spd="slow" advTm="9211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3" grpId="0"/>
      <p:bldP spid="48" grpId="0"/>
      <p:bldP spid="49" grpId="0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8" grpId="0"/>
      <p:bldP spid="58" grpId="1"/>
    </p:bld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155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5167"/>
    </mc:Choice>
    <mc:Fallback xmlns="">
      <p:transition advTm="151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26368" y="551723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latin typeface="PF Din Text Cond Pro" pitchFamily="2" charset="0"/>
              </a:rPr>
              <a:t> или </a:t>
            </a:r>
            <a:r>
              <a:rPr lang="ru-RU" sz="2400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 smtClean="0">
                <a:latin typeface="PF Din Text Cond Pro" pitchFamily="2" charset="0"/>
              </a:rPr>
              <a:t> – слова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0" y="551723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 smtClean="0">
                <a:latin typeface="PF Din Text Cond Pro" pitchFamily="2" charset="0"/>
              </a:rPr>
              <a:t> или </a:t>
            </a: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 smtClean="0">
                <a:latin typeface="PF Din Text Cond Pro" pitchFamily="2" charset="0"/>
              </a:rPr>
              <a:t> – прямая речь.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latin typeface="PF Din Text Cond Pro" pitchFamily="2" charset="0"/>
              </a:rPr>
              <a:t>А + П		      П + А	      	П + А + П	          А + П + А</a:t>
            </a: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1405606"/>
      </p:ext>
    </p:extLst>
  </p:cSld>
  <p:clrMapOvr>
    <a:masterClrMapping/>
  </p:clrMapOvr>
  <p:transition spd="slow" advTm="5780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1" grpId="1"/>
      <p:bldP spid="22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latin typeface="PF Din Text Cond Pro" pitchFamily="2" charset="0"/>
              </a:rPr>
              <a:t>+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	     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	      	П + А + П	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 сказал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Лучше останься дома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" y="5171706"/>
            <a:ext cx="1018456" cy="806602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432585"/>
      </p:ext>
    </p:extLst>
  </p:cSld>
  <p:clrMapOvr>
    <a:masterClrMapping/>
  </p:clrMapOvr>
  <p:transition spd="slow" advTm="5113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8" grpId="0" animBg="1"/>
      <p:bldP spid="8" grpId="1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latin typeface="PF Din Text Cond Pro" pitchFamily="2" charset="0"/>
              </a:rPr>
              <a:t>+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	     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	      	П + А + П	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Она спросила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Сколько ещё ждать?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624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443"/>
    </mc:Choice>
    <mc:Fallback xmlns="">
      <p:transition advTm="54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latin typeface="PF Din Text Cond Pro" pitchFamily="2" charset="0"/>
              </a:rPr>
              <a:t>+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		      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	      	П + А + П	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«П».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«П?»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А: «П!»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Как увидит собаку, ср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а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зу </a:t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кричит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Мама, спрячь меня!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61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293"/>
    </mc:Choice>
    <mc:Fallback xmlns="">
      <p:transition advTm="82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</a:t>
            </a:r>
            <a:r>
              <a:rPr lang="ru-RU" sz="2400">
                <a:latin typeface="PF Din Text Cond Pro" pitchFamily="2" charset="0"/>
              </a:rPr>
              <a:t>		     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	      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 + П	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«П?»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«П!» - а.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Я хочу с тобой поговорить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“,—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сказал </a:t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 спокойно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57200" y="5171706"/>
            <a:ext cx="1162472" cy="806602"/>
          </a:xfrm>
          <a:prstGeom prst="roundRect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449752"/>
      </p:ext>
    </p:extLst>
  </p:cSld>
  <p:clrMapOvr>
    <a:masterClrMapping/>
  </p:clrMapOvr>
  <p:transition spd="slow" advTm="4552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9" grpId="0" animBg="1"/>
      <p:bldP spid="19" grpId="1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3106688" cy="604664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ru-RU" smtClean="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Слова автора</a:t>
            </a:r>
            <a:endParaRPr lang="ru-RU">
              <a:solidFill>
                <a:schemeClr val="accent4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Предложения с прямой речью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8" name="Объект 2"/>
          <p:cNvSpPr txBox="1">
            <a:spLocks/>
          </p:cNvSpPr>
          <p:nvPr/>
        </p:nvSpPr>
        <p:spPr>
          <a:xfrm>
            <a:off x="5652119" y="2204864"/>
            <a:ext cx="3031573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Прямая речь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9" name="Объект 2"/>
          <p:cNvSpPr txBox="1">
            <a:spLocks/>
          </p:cNvSpPr>
          <p:nvPr/>
        </p:nvSpPr>
        <p:spPr>
          <a:xfrm>
            <a:off x="2483768" y="2204864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400" smtClean="0">
                <a:latin typeface="PF Din Text Cond Pro" pitchFamily="2" charset="0"/>
              </a:rPr>
              <a:t>+</a:t>
            </a:r>
            <a:endParaRPr lang="ru-RU" sz="4400">
              <a:latin typeface="PF Din Text Cond Pro" pitchFamily="2" charset="0"/>
            </a:endParaRPr>
          </a:p>
        </p:txBody>
      </p:sp>
      <p:sp>
        <p:nvSpPr>
          <p:cNvPr id="50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426368" y="3414192"/>
            <a:ext cx="4114800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кавычках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4572000" y="3414192"/>
            <a:ext cx="423080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2. С красной строки и тире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1578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А + П</a:t>
            </a:r>
            <a:r>
              <a:rPr lang="ru-RU" sz="2400">
                <a:latin typeface="PF Din Text Cond Pro" pitchFamily="2" charset="0"/>
              </a:rPr>
              <a:t>		      </a:t>
            </a:r>
            <a:r>
              <a:rPr lang="ru-RU" sz="2400">
                <a:solidFill>
                  <a:srgbClr val="00B050"/>
                </a:solidFill>
                <a:latin typeface="PF Din Text Cond Pro" pitchFamily="2" charset="0"/>
              </a:rPr>
              <a:t>П</a:t>
            </a:r>
            <a:r>
              <a:rPr lang="ru-RU" sz="2400">
                <a:latin typeface="PF Din Text Cond Pro" pitchFamily="2" charset="0"/>
              </a:rPr>
              <a:t> + </a:t>
            </a:r>
            <a:r>
              <a:rPr lang="ru-RU" sz="2400">
                <a:solidFill>
                  <a:schemeClr val="accent4">
                    <a:lumMod val="75000"/>
                  </a:schemeClr>
                </a:solidFill>
                <a:latin typeface="PF Din Text Cond Pro" pitchFamily="2" charset="0"/>
              </a:rPr>
              <a:t>А</a:t>
            </a:r>
            <a:r>
              <a:rPr lang="ru-RU" sz="2400">
                <a:latin typeface="PF Din Text Cond Pro" pitchFamily="2" charset="0"/>
              </a:rPr>
              <a:t>	      	</a:t>
            </a:r>
            <a:r>
              <a:rPr lang="ru-RU" sz="24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 + А + П	          А + П + А</a:t>
            </a: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26368" y="4620448"/>
            <a:ext cx="1368542" cy="147284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</a:t>
            </a:r>
            <a:r>
              <a:rPr lang="ru-RU" sz="2400" smtClean="0">
                <a:solidFill>
                  <a:schemeClr val="bg1"/>
                </a:solidFill>
                <a:latin typeface="PF Din Text Cond Pro" pitchFamily="2" charset="0"/>
              </a:rPr>
              <a:t>»,- </a:t>
            </a: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«П?» - а.</a:t>
            </a:r>
          </a:p>
          <a:p>
            <a:pPr marL="0" indent="0">
              <a:buNone/>
            </a:pPr>
            <a:r>
              <a:rPr lang="ru-RU" sz="2400">
                <a:solidFill>
                  <a:schemeClr val="bg1"/>
                </a:solidFill>
                <a:latin typeface="PF Din Text Cond Pro" pitchFamily="2" charset="0"/>
              </a:rPr>
              <a:t>«П!» - а.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1195919" y="5219442"/>
            <a:ext cx="1472844" cy="27486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2339752" y="4522018"/>
            <a:ext cx="6336704" cy="164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Сколько ещё ждать?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 —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спросил дедушка.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98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272"/>
    </mc:Choice>
    <mc:Fallback xmlns="">
      <p:transition advTm="52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7.1|8.7|23.6|2.4|16.9|8|11.9|8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21.5|22.2|23.4|7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10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|12|1.9|8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8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46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7.3|4.9|4.6|4.8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6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7|23.9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1|17.1|2.2|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5|11.7|2.8|5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9075</TotalTime>
  <Words>1158</Words>
  <Application>Microsoft Office PowerPoint</Application>
  <PresentationFormat>Экран (4:3)</PresentationFormat>
  <Paragraphs>253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Предложения с прямой речью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112</cp:revision>
  <dcterms:created xsi:type="dcterms:W3CDTF">2011-12-08T07:08:27Z</dcterms:created>
  <dcterms:modified xsi:type="dcterms:W3CDTF">2012-09-21T12:14:56Z</dcterms:modified>
</cp:coreProperties>
</file>