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5" r:id="rId4"/>
    <p:sldId id="259" r:id="rId5"/>
    <p:sldId id="266" r:id="rId6"/>
    <p:sldId id="267" r:id="rId7"/>
    <p:sldId id="260" r:id="rId8"/>
    <p:sldId id="261" r:id="rId9"/>
    <p:sldId id="263" r:id="rId10"/>
    <p:sldId id="271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8" d="100"/>
          <a:sy n="118" d="100"/>
        </p:scale>
        <p:origin x="-135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62BC7-428B-4599-9ADA-571EA6405074}" type="datetimeFigureOut">
              <a:rPr lang="ru-RU" smtClean="0"/>
              <a:pPr/>
              <a:t>05.05.2020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B162C-4E57-4270-9C40-0E65B717B1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62BC7-428B-4599-9ADA-571EA6405074}" type="datetimeFigureOut">
              <a:rPr lang="ru-RU" smtClean="0"/>
              <a:pPr/>
              <a:t>05.05.2020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B162C-4E57-4270-9C40-0E65B717B1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62BC7-428B-4599-9ADA-571EA6405074}" type="datetimeFigureOut">
              <a:rPr lang="ru-RU" smtClean="0"/>
              <a:pPr/>
              <a:t>05.05.2020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B162C-4E57-4270-9C40-0E65B717B1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62BC7-428B-4599-9ADA-571EA6405074}" type="datetimeFigureOut">
              <a:rPr lang="ru-RU" smtClean="0"/>
              <a:pPr/>
              <a:t>05.05.2020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B162C-4E57-4270-9C40-0E65B717B1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62BC7-428B-4599-9ADA-571EA6405074}" type="datetimeFigureOut">
              <a:rPr lang="ru-RU" smtClean="0"/>
              <a:pPr/>
              <a:t>05.05.2020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B162C-4E57-4270-9C40-0E65B717B1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62BC7-428B-4599-9ADA-571EA6405074}" type="datetimeFigureOut">
              <a:rPr lang="ru-RU" smtClean="0"/>
              <a:pPr/>
              <a:t>05.05.2020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B162C-4E57-4270-9C40-0E65B717B1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62BC7-428B-4599-9ADA-571EA6405074}" type="datetimeFigureOut">
              <a:rPr lang="ru-RU" smtClean="0"/>
              <a:pPr/>
              <a:t>05.05.2020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B162C-4E57-4270-9C40-0E65B717B1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62BC7-428B-4599-9ADA-571EA6405074}" type="datetimeFigureOut">
              <a:rPr lang="ru-RU" smtClean="0"/>
              <a:pPr/>
              <a:t>05.05.2020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B162C-4E57-4270-9C40-0E65B717B1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62BC7-428B-4599-9ADA-571EA6405074}" type="datetimeFigureOut">
              <a:rPr lang="ru-RU" smtClean="0"/>
              <a:pPr/>
              <a:t>05.05.2020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B162C-4E57-4270-9C40-0E65B717B1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62BC7-428B-4599-9ADA-571EA6405074}" type="datetimeFigureOut">
              <a:rPr lang="ru-RU" smtClean="0"/>
              <a:pPr/>
              <a:t>05.05.2020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B162C-4E57-4270-9C40-0E65B717B1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62BC7-428B-4599-9ADA-571EA6405074}" type="datetimeFigureOut">
              <a:rPr lang="ru-RU" smtClean="0"/>
              <a:pPr/>
              <a:t>05.05.2020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B162C-4E57-4270-9C40-0E65B717B1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62BC7-428B-4599-9ADA-571EA6405074}" type="datetimeFigureOut">
              <a:rPr lang="ru-RU" smtClean="0"/>
              <a:pPr/>
              <a:t>05.05.2020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0B162C-4E57-4270-9C40-0E65B717B1B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gif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gif"/><Relationship Id="rId13" Type="http://schemas.openxmlformats.org/officeDocument/2006/relationships/image" Target="../media/image20.png"/><Relationship Id="rId3" Type="http://schemas.openxmlformats.org/officeDocument/2006/relationships/image" Target="../media/image10.gif"/><Relationship Id="rId7" Type="http://schemas.openxmlformats.org/officeDocument/2006/relationships/image" Target="../media/image14.gif"/><Relationship Id="rId12" Type="http://schemas.openxmlformats.org/officeDocument/2006/relationships/image" Target="../media/image19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1048;&#1085;&#1103;&#1079;1%20&#1087;&#1088;&#1072;&#1082;&#1090;&#1080;&#1095;&#1077;&#1089;&#1082;&#1080;&#1081;%20&#1084;&#1072;&#1090;&#1077;&#1088;&#1080;&#1072;&#1083;\&#1045;&#1045;%20&#1072;&#1091;&#1076;&#1080;&#1086;&#1082;&#1091;&#1088;&#1089;%20%202-9%20&#1082;&#1083;&#1072;&#1089;&#1089;&#1099;\Kuzovlev-English.E06\6_klass_Unit_5\01_-_Lesson_1._Ex._1.1)_p.92.mp3" TargetMode="External"/><Relationship Id="rId6" Type="http://schemas.openxmlformats.org/officeDocument/2006/relationships/image" Target="../media/image13.gif"/><Relationship Id="rId11" Type="http://schemas.openxmlformats.org/officeDocument/2006/relationships/image" Target="../media/image18.gif"/><Relationship Id="rId5" Type="http://schemas.openxmlformats.org/officeDocument/2006/relationships/image" Target="../media/image12.gif"/><Relationship Id="rId10" Type="http://schemas.openxmlformats.org/officeDocument/2006/relationships/image" Target="../media/image17.gif"/><Relationship Id="rId4" Type="http://schemas.openxmlformats.org/officeDocument/2006/relationships/image" Target="../media/image11.gif"/><Relationship Id="rId9" Type="http://schemas.openxmlformats.org/officeDocument/2006/relationships/image" Target="../media/image16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gif"/><Relationship Id="rId3" Type="http://schemas.openxmlformats.org/officeDocument/2006/relationships/image" Target="../media/image11.gif"/><Relationship Id="rId7" Type="http://schemas.openxmlformats.org/officeDocument/2006/relationships/image" Target="../media/image15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gif"/><Relationship Id="rId5" Type="http://schemas.openxmlformats.org/officeDocument/2006/relationships/image" Target="../media/image13.gif"/><Relationship Id="rId10" Type="http://schemas.openxmlformats.org/officeDocument/2006/relationships/image" Target="../media/image21.png"/><Relationship Id="rId4" Type="http://schemas.openxmlformats.org/officeDocument/2006/relationships/image" Target="../media/image12.gif"/><Relationship Id="rId9" Type="http://schemas.openxmlformats.org/officeDocument/2006/relationships/image" Target="../media/image17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gif"/><Relationship Id="rId3" Type="http://schemas.openxmlformats.org/officeDocument/2006/relationships/image" Target="../media/image11.gif"/><Relationship Id="rId7" Type="http://schemas.openxmlformats.org/officeDocument/2006/relationships/image" Target="../media/image15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gif"/><Relationship Id="rId5" Type="http://schemas.openxmlformats.org/officeDocument/2006/relationships/image" Target="../media/image13.gif"/><Relationship Id="rId4" Type="http://schemas.openxmlformats.org/officeDocument/2006/relationships/image" Target="../media/image12.gif"/><Relationship Id="rId9" Type="http://schemas.openxmlformats.org/officeDocument/2006/relationships/image" Target="../media/image17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1048;&#1085;&#1103;&#1079;1%20&#1087;&#1088;&#1072;&#1082;&#1090;&#1080;&#1095;&#1077;&#1089;&#1082;&#1080;&#1081;%20&#1084;&#1072;&#1090;&#1077;&#1088;&#1080;&#1072;&#1083;\&#1045;&#1045;%20&#1072;&#1091;&#1076;&#1080;&#1086;&#1082;&#1091;&#1088;&#1089;%20%202-9%20&#1082;&#1083;&#1072;&#1089;&#1089;&#1099;\Kuzovlev-English.E06\6_klass_Unit_5\02_-_Lesson_1._Ex._1.2)_p.93,_AB_Ex._1_p.71.mp3" TargetMode="External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25000">
              <a:srgbClr val="85C2FF"/>
            </a:gs>
            <a:gs pos="34000">
              <a:srgbClr val="C4D6EB"/>
            </a:gs>
            <a:gs pos="100000">
              <a:srgbClr val="FFEBFA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4869160"/>
            <a:ext cx="86409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US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tea, </a:t>
            </a:r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hamburgers, mushrooms, </a:t>
            </a:r>
            <a:r>
              <a:rPr lang="en-US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pizza</a:t>
            </a: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</a:t>
            </a:r>
            <a:r>
              <a:rPr lang="en-US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milk, apples</a:t>
            </a: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</a:t>
            </a:r>
            <a:r>
              <a:rPr lang="en-US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fish, </a:t>
            </a:r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</a:t>
            </a:r>
            <a:r>
              <a:rPr lang="en-US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coffee, chips,  porridge,</a:t>
            </a:r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cabbage soup, </a:t>
            </a:r>
            <a:r>
              <a:rPr lang="en-US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potatoes</a:t>
            </a: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</a:t>
            </a:r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</a:t>
            </a:r>
            <a:r>
              <a:rPr lang="en-US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sausage</a:t>
            </a: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</a:t>
            </a:r>
            <a:r>
              <a:rPr lang="en-US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butter</a:t>
            </a:r>
            <a:endParaRPr lang="ru-RU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11" descr="n3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484784"/>
            <a:ext cx="2332598" cy="2072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n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457148" cy="1556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n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3768" y="0"/>
            <a:ext cx="2518070" cy="1115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3" descr="кофе (2)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11760" y="1124744"/>
            <a:ext cx="2232248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 descr="FISH_small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47864" y="3429000"/>
            <a:ext cx="2302511" cy="1419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0" descr="butter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04048" y="0"/>
            <a:ext cx="2015579" cy="1507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5" descr="IceCream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452320" y="0"/>
            <a:ext cx="1475656" cy="2317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5" descr="sandwich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>
          <a:xfrm>
            <a:off x="6876256" y="2276872"/>
            <a:ext cx="2016224" cy="2304256"/>
          </a:xfrm>
          <a:prstGeom prst="rect">
            <a:avLst/>
          </a:prstGeom>
        </p:spPr>
      </p:pic>
      <p:pic>
        <p:nvPicPr>
          <p:cNvPr id="18" name="Picture 8" descr="каша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>
          <a:xfrm>
            <a:off x="0" y="2564904"/>
            <a:ext cx="2472705" cy="1854529"/>
          </a:xfrm>
          <a:prstGeom prst="rect">
            <a:avLst/>
          </a:prstGeom>
          <a:noFill/>
          <a:ln/>
        </p:spPr>
      </p:pic>
      <p:sp>
        <p:nvSpPr>
          <p:cNvPr id="19" name="Прямоугольник 18"/>
          <p:cNvSpPr/>
          <p:nvPr/>
        </p:nvSpPr>
        <p:spPr>
          <a:xfrm>
            <a:off x="405434" y="548680"/>
            <a:ext cx="871552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7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</a:t>
            </a:r>
            <a:r>
              <a:rPr lang="en-US" sz="7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What </a:t>
            </a:r>
            <a:r>
              <a:rPr lang="en-US" sz="72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to do if you</a:t>
            </a:r>
            <a:r>
              <a:rPr lang="ru-RU" sz="72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7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…»</a:t>
            </a:r>
            <a:endParaRPr lang="ru-RU" sz="7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71600" y="1988840"/>
            <a:ext cx="748883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3200" b="1" i="1" dirty="0" smtClean="0"/>
              <a:t>Some diseases.</a:t>
            </a:r>
            <a:endParaRPr lang="ru-RU" sz="3200" b="1" i="1" dirty="0" smtClean="0"/>
          </a:p>
          <a:p>
            <a:pPr marL="514350" indent="-514350">
              <a:buAutoNum type="arabicPeriod"/>
            </a:pPr>
            <a:endParaRPr lang="en-US" sz="3200" b="1" i="1" dirty="0" smtClean="0"/>
          </a:p>
          <a:p>
            <a:pPr marL="514350" indent="-514350">
              <a:buAutoNum type="arabicPeriod"/>
            </a:pPr>
            <a:r>
              <a:rPr lang="en-US" sz="3200" b="1" i="1" dirty="0" smtClean="0"/>
              <a:t>Medical problems.</a:t>
            </a:r>
            <a:endParaRPr lang="ru-RU" sz="3200" b="1" i="1" dirty="0" smtClean="0"/>
          </a:p>
          <a:p>
            <a:pPr marL="514350" indent="-514350">
              <a:buAutoNum type="arabicPeriod"/>
            </a:pPr>
            <a:endParaRPr lang="en-US" sz="3200" b="1" i="1" dirty="0" smtClean="0"/>
          </a:p>
          <a:p>
            <a:pPr marL="514350" indent="-514350">
              <a:buAutoNum type="arabicPeriod"/>
            </a:pPr>
            <a:r>
              <a:rPr lang="en-US" sz="3200" b="1" i="1" dirty="0" smtClean="0"/>
              <a:t>Advices </a:t>
            </a:r>
            <a:r>
              <a:rPr lang="en-US" sz="3200" b="1" i="1" dirty="0"/>
              <a:t>(</a:t>
            </a:r>
            <a:r>
              <a:rPr lang="ru-RU" sz="3200" b="1" i="1" dirty="0"/>
              <a:t>советы</a:t>
            </a:r>
            <a:r>
              <a:rPr lang="en-US" sz="3200" b="1" i="1" dirty="0"/>
              <a:t>) </a:t>
            </a:r>
            <a:r>
              <a:rPr lang="en-US" sz="3200" b="1" i="1" dirty="0" smtClean="0"/>
              <a:t>how </a:t>
            </a:r>
            <a:r>
              <a:rPr lang="en-US" sz="3200" b="1" i="1" dirty="0"/>
              <a:t>to keep </a:t>
            </a:r>
            <a:r>
              <a:rPr lang="en-US" sz="3200" b="1" i="1" dirty="0" smtClean="0"/>
              <a:t>health</a:t>
            </a:r>
            <a:r>
              <a:rPr lang="en-US" sz="3200" b="1" i="1" dirty="0"/>
              <a:t>.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9" grpId="0"/>
      <p:bldP spid="2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17918" y="626785"/>
            <a:ext cx="293945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Источники: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6098" y="1700808"/>
            <a:ext cx="852188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1/ 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Учебник 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Enjoy English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для </a:t>
            </a:r>
            <a:r>
              <a:rPr lang="en-US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класса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М.З.Биболетовой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др.</a:t>
            </a:r>
          </a:p>
          <a:p>
            <a:pPr algn="just"/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Книга для учителя </a:t>
            </a:r>
            <a:r>
              <a:rPr lang="ru-RU" alt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М.З.Биболетовой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др.</a:t>
            </a:r>
          </a:p>
          <a:p>
            <a:pPr algn="just"/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Поурочные разработки по английскому языку к УМК </a:t>
            </a:r>
          </a:p>
          <a:p>
            <a:pPr algn="just"/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alt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М.З.Биболетовой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др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Enjoy </a:t>
            </a:r>
            <a:r>
              <a:rPr lang="en-US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English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7»</a:t>
            </a:r>
            <a:endParaRPr lang="ru-RU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Учебник «</a:t>
            </a:r>
            <a:r>
              <a:rPr lang="en-US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English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6» </a:t>
            </a:r>
            <a:r>
              <a:rPr lang="ru-RU" alt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В.П.Кузовлев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др.</a:t>
            </a:r>
            <a:endParaRPr lang="ru-RU" alt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03014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71800" y="2996952"/>
            <a:ext cx="60851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sore throat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     a head</a:t>
            </a:r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ache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  </a:t>
            </a:r>
          </a:p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a stomach</a:t>
            </a:r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ache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     earache     toothache       a sore finger   backache      a 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runny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nose          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a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cough     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a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cold            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the flu.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5" name="Picture 11" descr="C:\Users\Наталья\Pictures\2012-04-24 открытый урок 7 класс\открытый урок 7 класс 001 - копия (2)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1268760"/>
            <a:ext cx="1519237" cy="1728192"/>
          </a:xfrm>
          <a:prstGeom prst="rect">
            <a:avLst/>
          </a:prstGeom>
          <a:noFill/>
        </p:spPr>
      </p:pic>
      <p:pic>
        <p:nvPicPr>
          <p:cNvPr id="1036" name="Picture 12" descr="C:\Users\Наталья\Pictures\2012-04-24 открытый урок 7 класс\открытый урок 7 класс 001 - копия (3)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4149080"/>
            <a:ext cx="1243661" cy="1956750"/>
          </a:xfrm>
          <a:prstGeom prst="rect">
            <a:avLst/>
          </a:prstGeom>
          <a:noFill/>
        </p:spPr>
      </p:pic>
      <p:pic>
        <p:nvPicPr>
          <p:cNvPr id="1037" name="Picture 13" descr="C:\Users\Наталья\Pictures\2012-04-24 открытый урок 7 класс\открытый урок 7 класс 001 - копия (4)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07904" y="620688"/>
            <a:ext cx="1152128" cy="1758511"/>
          </a:xfrm>
          <a:prstGeom prst="rect">
            <a:avLst/>
          </a:prstGeom>
          <a:noFill/>
        </p:spPr>
      </p:pic>
      <p:pic>
        <p:nvPicPr>
          <p:cNvPr id="1038" name="Picture 14" descr="C:\Users\Наталья\Pictures\2012-04-24 открытый урок 7 класс\открытый урок 7 класс 001 - копия (5)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395536" y="1556792"/>
            <a:ext cx="1261455" cy="2088232"/>
          </a:xfrm>
          <a:prstGeom prst="rect">
            <a:avLst/>
          </a:prstGeom>
          <a:noFill/>
        </p:spPr>
      </p:pic>
      <p:pic>
        <p:nvPicPr>
          <p:cNvPr id="1039" name="Picture 15" descr="C:\Users\Наталья\Pictures\2012-04-24 открытый урок 7 класс\открытый урок 7 класс 001 - копия (6)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80312" y="188640"/>
            <a:ext cx="1296144" cy="2736304"/>
          </a:xfrm>
          <a:prstGeom prst="rect">
            <a:avLst/>
          </a:prstGeom>
          <a:noFill/>
        </p:spPr>
      </p:pic>
      <p:pic>
        <p:nvPicPr>
          <p:cNvPr id="1040" name="Picture 16" descr="C:\Users\Наталья\Pictures\2012-04-24 открытый урок 7 класс\открытый урок 7 класс 001 - копия (7)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411760" y="4869160"/>
            <a:ext cx="1296144" cy="1625905"/>
          </a:xfrm>
          <a:prstGeom prst="rect">
            <a:avLst/>
          </a:prstGeom>
          <a:noFill/>
        </p:spPr>
      </p:pic>
      <p:pic>
        <p:nvPicPr>
          <p:cNvPr id="1041" name="Picture 17" descr="C:\Users\Наталья\Pictures\2012-04-24 открытый урок 7 класс\открытый урок 7 класс 001 - копия (8).gi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932040" y="4797152"/>
            <a:ext cx="1296144" cy="1631354"/>
          </a:xfrm>
          <a:prstGeom prst="rect">
            <a:avLst/>
          </a:prstGeom>
          <a:noFill/>
        </p:spPr>
      </p:pic>
      <p:pic>
        <p:nvPicPr>
          <p:cNvPr id="1042" name="Picture 18" descr="C:\Users\Наталья\Pictures\2012-04-24 открытый урок 7 класс\открытый урок 7 класс 001 - копия.gi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164288" y="4869160"/>
            <a:ext cx="1512168" cy="1663969"/>
          </a:xfrm>
          <a:prstGeom prst="rect">
            <a:avLst/>
          </a:prstGeom>
          <a:noFill/>
        </p:spPr>
      </p:pic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932040" y="188640"/>
            <a:ext cx="2160240" cy="1576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Рисунок 20" descr="listen.bmp"/>
          <p:cNvPicPr>
            <a:picLocks noChangeAspect="1"/>
          </p:cNvPicPr>
          <p:nvPr/>
        </p:nvPicPr>
        <p:blipFill>
          <a:blip r:embed="rId12" cstate="print"/>
          <a:srcRect l="19342" t="2625" r="13210"/>
          <a:stretch>
            <a:fillRect/>
          </a:stretch>
        </p:blipFill>
        <p:spPr>
          <a:xfrm>
            <a:off x="1043608" y="260648"/>
            <a:ext cx="1080120" cy="1210961"/>
          </a:xfrm>
          <a:prstGeom prst="ellipse">
            <a:avLst/>
          </a:prstGeom>
        </p:spPr>
      </p:pic>
      <p:pic>
        <p:nvPicPr>
          <p:cNvPr id="22" name="01_-_Lesson_1._Ex._1.1)_p.9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3" cstate="print"/>
          <a:stretch>
            <a:fillRect/>
          </a:stretch>
        </p:blipFill>
        <p:spPr>
          <a:xfrm>
            <a:off x="179512" y="630932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76146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 descr="C:\Users\Наталья\Pictures\2012-04-24 открытый урок 7 класс\открытый урок 7 класс 001 - копия (2)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836712"/>
            <a:ext cx="1519237" cy="1728192"/>
          </a:xfrm>
          <a:prstGeom prst="rect">
            <a:avLst/>
          </a:prstGeom>
          <a:noFill/>
        </p:spPr>
      </p:pic>
      <p:pic>
        <p:nvPicPr>
          <p:cNvPr id="1036" name="Picture 12" descr="C:\Users\Наталья\Pictures\2012-04-24 открытый урок 7 класс\открытый урок 7 класс 001 - копия (3)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611848"/>
            <a:ext cx="1224136" cy="1926030"/>
          </a:xfrm>
          <a:prstGeom prst="rect">
            <a:avLst/>
          </a:prstGeom>
          <a:noFill/>
        </p:spPr>
      </p:pic>
      <p:pic>
        <p:nvPicPr>
          <p:cNvPr id="1037" name="Picture 13" descr="C:\Users\Наталья\Pictures\2012-04-24 открытый урок 7 класс\открытый урок 7 класс 001 - копия (4)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124744"/>
            <a:ext cx="1152128" cy="1758511"/>
          </a:xfrm>
          <a:prstGeom prst="rect">
            <a:avLst/>
          </a:prstGeom>
          <a:noFill/>
        </p:spPr>
      </p:pic>
      <p:pic>
        <p:nvPicPr>
          <p:cNvPr id="1038" name="Picture 14" descr="C:\Users\Наталья\Pictures\2012-04-24 открытый урок 7 класс\открытый урок 7 класс 001 - копия (5)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1547664" y="2348880"/>
            <a:ext cx="1261455" cy="2088232"/>
          </a:xfrm>
          <a:prstGeom prst="rect">
            <a:avLst/>
          </a:prstGeom>
          <a:noFill/>
        </p:spPr>
      </p:pic>
      <p:pic>
        <p:nvPicPr>
          <p:cNvPr id="1039" name="Picture 15" descr="C:\Users\Наталья\Pictures\2012-04-24 открытый урок 7 класс\открытый урок 7 класс 001 - копия (6)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80312" y="188640"/>
            <a:ext cx="1296144" cy="2736304"/>
          </a:xfrm>
          <a:prstGeom prst="rect">
            <a:avLst/>
          </a:prstGeom>
          <a:noFill/>
        </p:spPr>
      </p:pic>
      <p:pic>
        <p:nvPicPr>
          <p:cNvPr id="1040" name="Picture 16" descr="C:\Users\Наталья\Pictures\2012-04-24 открытый урок 7 класс\открытый урок 7 класс 001 - копия (7)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63888" y="3789040"/>
            <a:ext cx="1368152" cy="1625905"/>
          </a:xfrm>
          <a:prstGeom prst="rect">
            <a:avLst/>
          </a:prstGeom>
          <a:noFill/>
        </p:spPr>
      </p:pic>
      <p:pic>
        <p:nvPicPr>
          <p:cNvPr id="1041" name="Picture 17" descr="C:\Users\Наталья\Pictures\2012-04-24 открытый урок 7 класс\открытый урок 7 класс 001 - копия (8)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436096" y="3068960"/>
            <a:ext cx="1296144" cy="1631354"/>
          </a:xfrm>
          <a:prstGeom prst="rect">
            <a:avLst/>
          </a:prstGeom>
          <a:noFill/>
        </p:spPr>
      </p:pic>
      <p:pic>
        <p:nvPicPr>
          <p:cNvPr id="1042" name="Picture 18" descr="C:\Users\Наталья\Pictures\2012-04-24 открытый урок 7 класс\открытый урок 7 класс 001 - копия.gi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236296" y="3789040"/>
            <a:ext cx="1512168" cy="1663969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2267744" y="332656"/>
            <a:ext cx="1582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a sore throat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1403648" y="6021288"/>
            <a:ext cx="1851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a stomach</a:t>
            </a: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ache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7380312" y="5517232"/>
            <a:ext cx="14414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a head</a:t>
            </a: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ache</a:t>
            </a:r>
          </a:p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the flu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5796136" y="2492896"/>
            <a:ext cx="14798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a toothache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3347864" y="5373216"/>
            <a:ext cx="1620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a runny nose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3707904" y="5733256"/>
            <a:ext cx="85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a cold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1547664" y="4437112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a sore finger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6084168" y="692696"/>
            <a:ext cx="1428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a backache</a:t>
            </a:r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5364088" y="4725144"/>
            <a:ext cx="1056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earache</a:t>
            </a:r>
            <a:endParaRPr lang="ru-RU" dirty="0"/>
          </a:p>
        </p:txBody>
      </p:sp>
      <p:pic>
        <p:nvPicPr>
          <p:cNvPr id="23" name="Рисунок 22" descr="check.bmp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51520" y="188640"/>
            <a:ext cx="1187624" cy="13033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260648"/>
            <a:ext cx="7056784" cy="2262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800"/>
              </a:lnSpc>
              <a:spcAft>
                <a:spcPts val="600"/>
              </a:spcAft>
            </a:pPr>
            <a:r>
              <a:rPr lang="en-US" sz="3200" b="1" i="1" u="sng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 </a:t>
            </a:r>
            <a:r>
              <a:rPr lang="en-US" sz="3200" b="1" i="1" u="sng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express people’s feeling</a:t>
            </a:r>
            <a:r>
              <a:rPr lang="en-US" sz="3200" b="1" i="1" u="sng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 </a:t>
            </a:r>
          </a:p>
          <a:p>
            <a:r>
              <a:rPr lang="en-US" sz="2400" b="1" i="1" dirty="0" smtClean="0">
                <a:latin typeface="Arial" pitchFamily="34" charset="0"/>
                <a:cs typeface="Arial" pitchFamily="34" charset="0"/>
              </a:rPr>
              <a:t>is tired</a:t>
            </a:r>
          </a:p>
          <a:p>
            <a:r>
              <a:rPr lang="en-US" sz="2400" b="1" i="1" dirty="0" smtClean="0">
                <a:latin typeface="Arial" pitchFamily="34" charset="0"/>
                <a:cs typeface="Arial" pitchFamily="34" charset="0"/>
              </a:rPr>
              <a:t>looks tired</a:t>
            </a:r>
            <a:r>
              <a:rPr lang="ru-RU" sz="24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ru-RU" sz="2400" b="1" i="1" dirty="0" smtClean="0">
                <a:latin typeface="Arial" pitchFamily="34" charset="0"/>
                <a:cs typeface="Arial" pitchFamily="34" charset="0"/>
              </a:rPr>
              <a:t>усталым</a:t>
            </a:r>
            <a:r>
              <a:rPr lang="en-US" sz="2400" b="1" i="1" dirty="0" smtClean="0">
                <a:latin typeface="Arial" pitchFamily="34" charset="0"/>
                <a:cs typeface="Arial" pitchFamily="34" charset="0"/>
              </a:rPr>
              <a:t>)</a:t>
            </a:r>
            <a:endParaRPr lang="en-US" sz="24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b="1" i="1" dirty="0" smtClean="0">
                <a:latin typeface="Arial" pitchFamily="34" charset="0"/>
                <a:cs typeface="Arial" pitchFamily="34" charset="0"/>
              </a:rPr>
              <a:t>doesn’t feel  well / fine</a:t>
            </a:r>
          </a:p>
          <a:p>
            <a:r>
              <a:rPr lang="en-US" sz="2400" b="1" i="1" dirty="0" smtClean="0">
                <a:latin typeface="Arial" pitchFamily="34" charset="0"/>
                <a:cs typeface="Arial" pitchFamily="34" charset="0"/>
              </a:rPr>
              <a:t>feels sick / ill / bad</a:t>
            </a:r>
            <a:endParaRPr lang="ru-RU" sz="2400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2924944"/>
            <a:ext cx="828092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en-US" sz="2800" b="1" i="1" dirty="0">
                <a:latin typeface="Arial" pitchFamily="34" charset="0"/>
                <a:cs typeface="Arial" pitchFamily="34" charset="0"/>
              </a:rPr>
              <a:t>boy </a:t>
            </a:r>
            <a:r>
              <a:rPr lang="en-US" sz="2800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feels bad</a:t>
            </a:r>
            <a:r>
              <a:rPr lang="en-US" sz="2800" b="1" i="1" dirty="0">
                <a:latin typeface="Arial" pitchFamily="34" charset="0"/>
                <a:cs typeface="Arial" pitchFamily="34" charset="0"/>
              </a:rPr>
              <a:t>, because he </a:t>
            </a:r>
            <a:r>
              <a:rPr lang="en-US" sz="2800" b="1" i="1" dirty="0" smtClean="0">
                <a:latin typeface="Arial" pitchFamily="34" charset="0"/>
                <a:cs typeface="Arial" pitchFamily="34" charset="0"/>
              </a:rPr>
              <a:t>has a </a:t>
            </a:r>
            <a:r>
              <a:rPr lang="en-US" sz="2800" b="1" i="1" dirty="0">
                <a:latin typeface="Arial" pitchFamily="34" charset="0"/>
                <a:cs typeface="Arial" pitchFamily="34" charset="0"/>
              </a:rPr>
              <a:t>backache</a:t>
            </a:r>
            <a:r>
              <a:rPr lang="en-US" sz="2800" b="1" i="1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11" descr="C:\Users\Наталья\Pictures\2012-04-24 открытый урок 7 класс\открытый урок 7 класс 001 - копия (2)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1268760"/>
            <a:ext cx="1519237" cy="1728192"/>
          </a:xfrm>
          <a:prstGeom prst="rect">
            <a:avLst/>
          </a:prstGeom>
          <a:noFill/>
        </p:spPr>
      </p:pic>
      <p:pic>
        <p:nvPicPr>
          <p:cNvPr id="5" name="Picture 12" descr="C:\Users\Наталья\Pictures\2012-04-24 открытый урок 7 класс\открытый урок 7 класс 001 - копия (3)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085184"/>
            <a:ext cx="1306269" cy="1772816"/>
          </a:xfrm>
          <a:prstGeom prst="rect">
            <a:avLst/>
          </a:prstGeom>
          <a:noFill/>
        </p:spPr>
      </p:pic>
      <p:pic>
        <p:nvPicPr>
          <p:cNvPr id="6" name="Picture 13" descr="C:\Users\Наталья\Pictures\2012-04-24 открытый урок 7 класс\открытый урок 7 класс 001 - копия (4)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3429000"/>
            <a:ext cx="1008112" cy="1538697"/>
          </a:xfrm>
          <a:prstGeom prst="rect">
            <a:avLst/>
          </a:prstGeom>
          <a:noFill/>
        </p:spPr>
      </p:pic>
      <p:pic>
        <p:nvPicPr>
          <p:cNvPr id="7" name="Picture 14" descr="C:\Users\Наталья\Pictures\2012-04-24 открытый урок 7 класс\открытый урок 7 класс 001 - копия (5)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1043608" y="3478626"/>
            <a:ext cx="1080120" cy="1788047"/>
          </a:xfrm>
          <a:prstGeom prst="rect">
            <a:avLst/>
          </a:prstGeom>
          <a:noFill/>
        </p:spPr>
      </p:pic>
      <p:pic>
        <p:nvPicPr>
          <p:cNvPr id="8" name="Picture 15" descr="C:\Users\Наталья\Pictures\2012-04-24 открытый урок 7 класс\открытый урок 7 класс 001 - копия (6)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80312" y="188640"/>
            <a:ext cx="1296144" cy="2736304"/>
          </a:xfrm>
          <a:prstGeom prst="rect">
            <a:avLst/>
          </a:prstGeom>
          <a:noFill/>
        </p:spPr>
      </p:pic>
      <p:pic>
        <p:nvPicPr>
          <p:cNvPr id="9" name="Picture 16" descr="C:\Users\Наталья\Pictures\2012-04-24 открытый урок 7 класс\открытый урок 7 класс 001 - копия (7)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75855" y="5157192"/>
            <a:ext cx="1431181" cy="1700808"/>
          </a:xfrm>
          <a:prstGeom prst="rect">
            <a:avLst/>
          </a:prstGeom>
          <a:noFill/>
        </p:spPr>
      </p:pic>
      <p:pic>
        <p:nvPicPr>
          <p:cNvPr id="10" name="Picture 17" descr="C:\Users\Наталья\Pictures\2012-04-24 открытый урок 7 класс\открытый урок 7 класс 001 - копия (8)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194482" y="5013176"/>
            <a:ext cx="1465750" cy="1844824"/>
          </a:xfrm>
          <a:prstGeom prst="rect">
            <a:avLst/>
          </a:prstGeom>
          <a:noFill/>
        </p:spPr>
      </p:pic>
      <p:pic>
        <p:nvPicPr>
          <p:cNvPr id="11" name="Picture 18" descr="C:\Users\Наталья\Pictures\2012-04-24 открытый урок 7 класс\открытый урок 7 класс 001 - копия.gi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380312" y="5013176"/>
            <a:ext cx="1676524" cy="1844824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4860032" y="1412776"/>
            <a:ext cx="9284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a sore </a:t>
            </a:r>
          </a:p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throat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1187624" y="5733256"/>
            <a:ext cx="1851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a stomach</a:t>
            </a: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ache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7308304" y="4365104"/>
            <a:ext cx="14414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a head</a:t>
            </a: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ache</a:t>
            </a:r>
          </a:p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the flu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5508104" y="3861048"/>
            <a:ext cx="14798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a toothache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2555776" y="4797152"/>
            <a:ext cx="16209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a runny nose</a:t>
            </a:r>
          </a:p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a cold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251520" y="3933056"/>
            <a:ext cx="8899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a sore</a:t>
            </a:r>
          </a:p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 finger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6300192" y="188640"/>
            <a:ext cx="1428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a backache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6156176" y="5085184"/>
            <a:ext cx="1056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earache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D:\ИЗОБРАЖЕНИЯ relax оформление презентации\музыка и танцы и физкультминута\1254020753_MUZYKA_chast_10_vektornyiy_klipart_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02_-_Lesson_1._Ex._1.2)_p.93,_AB_Ex._1_p.7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79512" y="6309320"/>
            <a:ext cx="304800" cy="304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3568" y="476672"/>
            <a:ext cx="677781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What are the names of these children?</a:t>
            </a:r>
          </a:p>
          <a:p>
            <a:endParaRPr lang="en-US" sz="28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Which health problems do they have?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32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1268760"/>
            <a:ext cx="4608512" cy="36061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160"/>
              </a:lnSpc>
              <a:spcAft>
                <a:spcPts val="600"/>
              </a:spcAft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Two little eyes to look around,</a:t>
            </a:r>
          </a:p>
          <a:p>
            <a:pPr>
              <a:lnSpc>
                <a:spcPts val="2160"/>
              </a:lnSpc>
              <a:spcAft>
                <a:spcPts val="600"/>
              </a:spcAft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Two little ears to hear any sound,</a:t>
            </a:r>
          </a:p>
          <a:p>
            <a:pPr>
              <a:lnSpc>
                <a:spcPts val="2160"/>
              </a:lnSpc>
              <a:spcAft>
                <a:spcPts val="600"/>
              </a:spcAft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Two little hands to hold hands tight,</a:t>
            </a:r>
          </a:p>
          <a:p>
            <a:pPr>
              <a:lnSpc>
                <a:spcPts val="2160"/>
              </a:lnSpc>
              <a:spcAft>
                <a:spcPts val="600"/>
              </a:spcAft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Two little feet to walk left or right.</a:t>
            </a:r>
          </a:p>
          <a:p>
            <a:pPr>
              <a:lnSpc>
                <a:spcPts val="2160"/>
              </a:lnSpc>
              <a:spcAft>
                <a:spcPts val="600"/>
              </a:spcAft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I wiggle my fingers, </a:t>
            </a:r>
          </a:p>
          <a:p>
            <a:pPr>
              <a:lnSpc>
                <a:spcPts val="2160"/>
              </a:lnSpc>
              <a:spcAft>
                <a:spcPts val="600"/>
              </a:spcAft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I wiggle my feet,</a:t>
            </a:r>
          </a:p>
          <a:p>
            <a:pPr>
              <a:lnSpc>
                <a:spcPts val="2160"/>
              </a:lnSpc>
              <a:spcAft>
                <a:spcPts val="600"/>
              </a:spcAft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I wiggle my shoulders,</a:t>
            </a:r>
          </a:p>
          <a:p>
            <a:pPr>
              <a:lnSpc>
                <a:spcPts val="2160"/>
              </a:lnSpc>
              <a:spcAft>
                <a:spcPts val="600"/>
              </a:spcAft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I wiggle my nose</a:t>
            </a:r>
          </a:p>
          <a:p>
            <a:pPr>
              <a:lnSpc>
                <a:spcPts val="2160"/>
              </a:lnSpc>
              <a:spcAft>
                <a:spcPts val="600"/>
              </a:spcAft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Now no more wiggles are left in me. </a:t>
            </a:r>
          </a:p>
          <a:p>
            <a:pPr>
              <a:lnSpc>
                <a:spcPts val="2160"/>
              </a:lnSpc>
              <a:spcAft>
                <a:spcPts val="600"/>
              </a:spcAft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So I will be still as can be!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 descr="D:\ИЗОБРАЖЕНИЯ relax оформление презентации\музыка и танцы и физкультминута\MOI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260648"/>
            <a:ext cx="2011387" cy="1795881"/>
          </a:xfrm>
          <a:prstGeom prst="rect">
            <a:avLst/>
          </a:prstGeom>
          <a:noFill/>
        </p:spPr>
      </p:pic>
      <p:pic>
        <p:nvPicPr>
          <p:cNvPr id="4099" name="Picture 3" descr="D:\ИЗОБРАЖЕНИЯ relax оформление презентации\музыка и танцы и физкультминута\MOI4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2492896"/>
            <a:ext cx="2336458" cy="21011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2708920"/>
            <a:ext cx="828092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Read </a:t>
            </a:r>
            <a:r>
              <a:rPr lang="en-US" sz="3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 dialogue </a:t>
            </a:r>
            <a:r>
              <a:rPr lang="en-US" sz="32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ex.1 </a:t>
            </a:r>
            <a:r>
              <a:rPr lang="en-US" sz="32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p.</a:t>
            </a:r>
            <a:r>
              <a:rPr lang="ru-RU" sz="32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94</a:t>
            </a:r>
            <a:r>
              <a:rPr lang="en-US" sz="32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and </a:t>
            </a:r>
            <a:r>
              <a:rPr lang="en-US" sz="3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say </a:t>
            </a:r>
            <a:endParaRPr lang="en-US" sz="3200" b="1" i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endParaRPr lang="en-US" sz="3200" b="1" i="1" dirty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3200" b="1" i="1" dirty="0" smtClean="0">
                <a:latin typeface="Arial" pitchFamily="34" charset="0"/>
                <a:cs typeface="Arial" pitchFamily="34" charset="0"/>
              </a:rPr>
              <a:t>  What </a:t>
            </a:r>
            <a:r>
              <a:rPr lang="en-US" sz="3200" b="1" i="1" dirty="0">
                <a:latin typeface="Arial" pitchFamily="34" charset="0"/>
                <a:cs typeface="Arial" pitchFamily="34" charset="0"/>
              </a:rPr>
              <a:t>health problem has the brother got? </a:t>
            </a:r>
            <a:endParaRPr lang="en-US" sz="3200" b="1" i="1" dirty="0" smtClean="0">
              <a:latin typeface="Arial" pitchFamily="34" charset="0"/>
              <a:cs typeface="Arial" pitchFamily="34" charset="0"/>
            </a:endParaRPr>
          </a:p>
          <a:p>
            <a:endParaRPr lang="en-US" sz="3200" b="1" i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3200" b="1" i="1" dirty="0" smtClean="0">
                <a:latin typeface="Arial" pitchFamily="34" charset="0"/>
                <a:cs typeface="Arial" pitchFamily="34" charset="0"/>
              </a:rPr>
              <a:t>  Why has he the health problem?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pic>
        <p:nvPicPr>
          <p:cNvPr id="3" name="Рисунок 2" descr="work in pairs.bmp"/>
          <p:cNvPicPr>
            <a:picLocks noChangeAspect="1"/>
          </p:cNvPicPr>
          <p:nvPr/>
        </p:nvPicPr>
        <p:blipFill>
          <a:blip r:embed="rId2" cstate="print"/>
          <a:srcRect l="2570" t="5994" r="6083"/>
          <a:stretch>
            <a:fillRect/>
          </a:stretch>
        </p:blipFill>
        <p:spPr>
          <a:xfrm>
            <a:off x="1547664" y="260648"/>
            <a:ext cx="2258585" cy="18722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347864" y="332656"/>
            <a:ext cx="528522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"</a:t>
            </a:r>
            <a:r>
              <a:rPr lang="en-US" sz="36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Neznaika</a:t>
            </a:r>
            <a:r>
              <a:rPr lang="en-US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36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is a Boaster"</a:t>
            </a:r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" name="Скругленная прямоугольная выноска 9"/>
          <p:cNvSpPr/>
          <p:nvPr/>
        </p:nvSpPr>
        <p:spPr>
          <a:xfrm>
            <a:off x="2483768" y="1556792"/>
            <a:ext cx="1584176" cy="864096"/>
          </a:xfrm>
          <a:prstGeom prst="wedgeRoundRectCallout">
            <a:avLst>
              <a:gd name="adj1" fmla="val -39636"/>
              <a:gd name="adj2" fmla="val 84773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 eat quickly.</a:t>
            </a:r>
            <a:endParaRPr lang="ru-RU" sz="2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dirty="0"/>
          </a:p>
        </p:txBody>
      </p:sp>
      <p:sp>
        <p:nvSpPr>
          <p:cNvPr id="11" name="Выноска-облако 10"/>
          <p:cNvSpPr/>
          <p:nvPr/>
        </p:nvSpPr>
        <p:spPr>
          <a:xfrm>
            <a:off x="4139952" y="2996952"/>
            <a:ext cx="3528392" cy="2160240"/>
          </a:xfrm>
          <a:prstGeom prst="cloudCallout">
            <a:avLst>
              <a:gd name="adj1" fmla="val 59509"/>
              <a:gd name="adj2" fmla="val 108002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Neznayka</a:t>
            </a:r>
            <a:r>
              <a:rPr lang="en-US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you might have a stomachache if you eat too fast.</a:t>
            </a:r>
            <a:endParaRPr lang="ru-RU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dirty="0"/>
          </a:p>
        </p:txBody>
      </p:sp>
      <p:sp>
        <p:nvSpPr>
          <p:cNvPr id="12" name="Выноска-облако 11"/>
          <p:cNvSpPr/>
          <p:nvPr/>
        </p:nvSpPr>
        <p:spPr>
          <a:xfrm>
            <a:off x="4103948" y="2924944"/>
            <a:ext cx="3600400" cy="2304256"/>
          </a:xfrm>
          <a:prstGeom prst="cloudCallout">
            <a:avLst>
              <a:gd name="adj1" fmla="val 57901"/>
              <a:gd name="adj2" fmla="val 100542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Neznayka</a:t>
            </a:r>
            <a:r>
              <a:rPr lang="en-US" sz="24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you might  …  …  if you  …</a:t>
            </a:r>
            <a:endParaRPr lang="ru-RU" sz="2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400" dirty="0"/>
          </a:p>
        </p:txBody>
      </p:sp>
      <p:sp>
        <p:nvSpPr>
          <p:cNvPr id="9" name="Скругленная прямоугольная выноска 8"/>
          <p:cNvSpPr/>
          <p:nvPr/>
        </p:nvSpPr>
        <p:spPr>
          <a:xfrm>
            <a:off x="2195736" y="1412776"/>
            <a:ext cx="2304256" cy="1152128"/>
          </a:xfrm>
          <a:prstGeom prst="wedgeRoundRectCallout">
            <a:avLst>
              <a:gd name="adj1" fmla="val -39636"/>
              <a:gd name="adj2" fmla="val 84773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 eat a lot of sweets and chocolate.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8" name="Скругленная прямоугольная выноска 7"/>
          <p:cNvSpPr/>
          <p:nvPr/>
        </p:nvSpPr>
        <p:spPr>
          <a:xfrm>
            <a:off x="2087724" y="1261089"/>
            <a:ext cx="2520280" cy="1440160"/>
          </a:xfrm>
          <a:prstGeom prst="wedgeRoundRectCallout">
            <a:avLst>
              <a:gd name="adj1" fmla="val -39636"/>
              <a:gd name="adj2" fmla="val 84773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 don’t eat fruit and vegetables. 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7" name="Скругленная прямоугольная выноска 6"/>
          <p:cNvSpPr/>
          <p:nvPr/>
        </p:nvSpPr>
        <p:spPr>
          <a:xfrm>
            <a:off x="2087724" y="1288550"/>
            <a:ext cx="2520280" cy="1440160"/>
          </a:xfrm>
          <a:prstGeom prst="wedgeRoundRectCallout">
            <a:avLst>
              <a:gd name="adj1" fmla="val -39636"/>
              <a:gd name="adj2" fmla="val 84773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 enjoy walking when it is rainy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6" name="Скругленная прямоугольная выноска 5"/>
          <p:cNvSpPr/>
          <p:nvPr/>
        </p:nvSpPr>
        <p:spPr>
          <a:xfrm>
            <a:off x="2051720" y="1261089"/>
            <a:ext cx="2592288" cy="1512168"/>
          </a:xfrm>
          <a:prstGeom prst="wedgeRoundRectCallout">
            <a:avLst>
              <a:gd name="adj1" fmla="val -39636"/>
              <a:gd name="adj2" fmla="val 84773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 am brave. I am not afraid to fall down.</a:t>
            </a:r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15" name="Picture 5" descr="D:\ИЗОБРАЖЕНИЯ relax оформление презентации\герои сказок\герои сказак\neznaika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36912"/>
            <a:ext cx="2695575" cy="341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9" grpId="0" animBg="1"/>
      <p:bldP spid="8" grpId="0" animBg="1"/>
      <p:bldP spid="7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692696"/>
            <a:ext cx="7272807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i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Homework:</a:t>
            </a:r>
          </a:p>
          <a:p>
            <a:pPr algn="ctr"/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SB      </a:t>
            </a:r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ex.</a:t>
            </a:r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8-10</a:t>
            </a:r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p.</a:t>
            </a:r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97</a:t>
            </a:r>
            <a:endParaRPr lang="en-US" sz="5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92D05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en-US" sz="5400" b="1" cap="all" spc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       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92D05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283</TotalTime>
  <Words>392</Words>
  <Application>Microsoft Office PowerPoint</Application>
  <PresentationFormat>Экран (4:3)</PresentationFormat>
  <Paragraphs>73</Paragraphs>
  <Slides>10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AC</cp:lastModifiedBy>
  <cp:revision>41</cp:revision>
  <dcterms:created xsi:type="dcterms:W3CDTF">2012-04-23T16:04:38Z</dcterms:created>
  <dcterms:modified xsi:type="dcterms:W3CDTF">2020-05-04T23:10:46Z</dcterms:modified>
</cp:coreProperties>
</file>