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B75E-4EAD-42C4-9B49-D4B79374911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369BBD-3C85-412E-B7F0-D3AF1B3FA6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B75E-4EAD-42C4-9B49-D4B79374911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BBD-3C85-412E-B7F0-D3AF1B3FA6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4369BBD-3C85-412E-B7F0-D3AF1B3FA6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B75E-4EAD-42C4-9B49-D4B79374911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B75E-4EAD-42C4-9B49-D4B79374911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4369BBD-3C85-412E-B7F0-D3AF1B3FA6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B75E-4EAD-42C4-9B49-D4B79374911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369BBD-3C85-412E-B7F0-D3AF1B3FA6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844B75E-4EAD-42C4-9B49-D4B79374911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9BBD-3C85-412E-B7F0-D3AF1B3FA6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B75E-4EAD-42C4-9B49-D4B79374911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4369BBD-3C85-412E-B7F0-D3AF1B3FA65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B75E-4EAD-42C4-9B49-D4B79374911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4369BBD-3C85-412E-B7F0-D3AF1B3FA6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B75E-4EAD-42C4-9B49-D4B79374911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369BBD-3C85-412E-B7F0-D3AF1B3FA6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369BBD-3C85-412E-B7F0-D3AF1B3FA65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B75E-4EAD-42C4-9B49-D4B79374911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369BBD-3C85-412E-B7F0-D3AF1B3FA6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844B75E-4EAD-42C4-9B49-D4B79374911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844B75E-4EAD-42C4-9B49-D4B79374911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369BBD-3C85-412E-B7F0-D3AF1B3FA65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u.wikipedia.org/wiki/%D0%9F%D0%BE%D0%BB%D0%B8%D1%8D%D1%82%D0%B8%D0%BB%D0%B5%D0%BD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ru.wikipedia.org/wiki/%D0%A3%D0%A4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Высокомолекулярные соединения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Полимеры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Полимеризация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Поликонденсация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полимеров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419893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496"/>
            <a:ext cx="41957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реакции полимеризации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072494" cy="48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реакции поликонденсации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78687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полимеров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Благодаря ценным свойствам, полимеры применяются в машиностроении, текстильной промышленности, сельском хозяйстве, медицине, автомобиле- и судостроении, авиастроении и в быту (текстильные и кожевенные изделия, посуда, клей и лаки, украшения и другие предметы). На основании высокомолекулярных соединений изготовляют резины, волокна, пластмассы, пленки и лакокрасочные покрытия. Все ткани живых организмов представляют высокомолекулярные соединения.</a:t>
            </a:r>
            <a:endParaRPr lang="ru-RU" dirty="0"/>
          </a:p>
        </p:txBody>
      </p:sp>
      <p:pic>
        <p:nvPicPr>
          <p:cNvPr id="5" name="Содержимое 4" descr="polimernye-truby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357298"/>
            <a:ext cx="4324352" cy="2702828"/>
          </a:xfrm>
        </p:spPr>
      </p:pic>
      <p:pic>
        <p:nvPicPr>
          <p:cNvPr id="6" name="Рисунок 5" descr="poli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43380"/>
            <a:ext cx="4405309" cy="221457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 о полимерах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Наука о полимерах стала развиваться как самостоятельная область знания к началу Второй мировой войны и сформировалась как единое целое в 50-х годах XX столетия, когда была осознана роль полимеров в развитии технического прогресса и жизнедеятельности биологических объектов. Она тесно связана с </a:t>
            </a:r>
            <a:r>
              <a:rPr lang="ru-RU" u="sng" dirty="0" smtClean="0"/>
              <a:t>физикой</a:t>
            </a:r>
            <a:r>
              <a:rPr lang="ru-RU" dirty="0" smtClean="0"/>
              <a:t>, физической, коллоидной и органической химией и может рассматриваться как одна из базовых основ современной молекулярной биологии, объектами изучения которой являются биополимеры.</a:t>
            </a:r>
            <a:endParaRPr lang="ru-RU" dirty="0"/>
          </a:p>
        </p:txBody>
      </p:sp>
      <p:pic>
        <p:nvPicPr>
          <p:cNvPr id="5" name="Содержимое 4" descr="0_f56f0_e8ca552d_or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785926"/>
            <a:ext cx="4267200" cy="3830836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Полиэтилен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Представляет собой массу белого цвета (тонкие листы прозрачны и бесцветны). Химически- и морозостоек, диэлектрик, не чувствителен к удару (амортизатор), при нагревании размягчается (80—120°С), адгезия (прилипание) — чрезвычайно низкая. Иногда в народном сознании отождествляется с целлофаном</a:t>
            </a:r>
            <a:r>
              <a:rPr lang="ru-RU" baseline="30000" dirty="0" smtClean="0">
                <a:hlinkClick r:id="rId2"/>
              </a:rPr>
              <a:t>[3]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789791" cy="244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642918"/>
            <a:ext cx="25177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polyethyle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4214818"/>
            <a:ext cx="4857784" cy="2128836"/>
          </a:xfrm>
          <a:prstGeom prst="rect">
            <a:avLst/>
          </a:prstGeom>
        </p:spPr>
      </p:pic>
      <p:pic>
        <p:nvPicPr>
          <p:cNvPr id="9" name="Рисунок 8" descr="logo_v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2786058"/>
            <a:ext cx="2540000" cy="15621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Полипропилен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отличие от полиэтилена, полипропилен менее плотный (плотность 0,91 г/см</a:t>
            </a:r>
            <a:r>
              <a:rPr lang="ru-RU" baseline="30000" dirty="0" smtClean="0"/>
              <a:t>3</a:t>
            </a:r>
            <a:r>
              <a:rPr lang="ru-RU" dirty="0" smtClean="0"/>
              <a:t>, что является наименьшим значением вообще для всех пластмасс), более твёрдый (стоек к истиранию), более термостойкий (начинает размягчаться при 140 °C, температура плавления 175 °C), почти не подвергается коррозионному растрескиванию. Обладает высокой чувствительностью к свету </a:t>
            </a:r>
            <a:r>
              <a:rPr lang="ru-RU" dirty="0" smtClean="0"/>
              <a:t>и кислороду</a:t>
            </a:r>
            <a:r>
              <a:rPr lang="ru-RU" dirty="0" smtClean="0"/>
              <a:t> (чувствительность понижается при введении стабилизаторов).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28604"/>
            <a:ext cx="25908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14620"/>
            <a:ext cx="4776787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71802" y="642918"/>
            <a:ext cx="2797595" cy="258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Поливинилхлорид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Поливинилхлорид</a:t>
            </a:r>
            <a:r>
              <a:rPr lang="ru-RU" dirty="0" smtClean="0"/>
              <a:t> (ПВХ, полихлорвинил, винил, </a:t>
            </a:r>
            <a:r>
              <a:rPr lang="ru-RU" dirty="0" err="1" smtClean="0"/>
              <a:t>вестолит</a:t>
            </a:r>
            <a:r>
              <a:rPr lang="ru-RU" dirty="0" smtClean="0"/>
              <a:t>, </a:t>
            </a:r>
            <a:r>
              <a:rPr lang="ru-RU" dirty="0" err="1" smtClean="0"/>
              <a:t>хосталит</a:t>
            </a:r>
            <a:r>
              <a:rPr lang="ru-RU" dirty="0" smtClean="0"/>
              <a:t>, </a:t>
            </a:r>
            <a:r>
              <a:rPr lang="ru-RU" dirty="0" err="1" smtClean="0"/>
              <a:t>виннол</a:t>
            </a:r>
            <a:r>
              <a:rPr lang="ru-RU" dirty="0" smtClean="0"/>
              <a:t>, </a:t>
            </a:r>
            <a:r>
              <a:rPr lang="ru-RU" dirty="0" err="1" smtClean="0"/>
              <a:t>корвик</a:t>
            </a:r>
            <a:r>
              <a:rPr lang="ru-RU" dirty="0" smtClean="0"/>
              <a:t>, </a:t>
            </a:r>
            <a:r>
              <a:rPr lang="ru-RU" dirty="0" err="1" smtClean="0"/>
              <a:t>сикрон</a:t>
            </a:r>
            <a:r>
              <a:rPr lang="ru-RU" dirty="0" smtClean="0"/>
              <a:t>, </a:t>
            </a:r>
            <a:r>
              <a:rPr lang="ru-RU" dirty="0" err="1" smtClean="0"/>
              <a:t>джеон</a:t>
            </a:r>
            <a:r>
              <a:rPr lang="ru-RU" dirty="0" smtClean="0"/>
              <a:t>, </a:t>
            </a:r>
            <a:r>
              <a:rPr lang="ru-RU" dirty="0" err="1" smtClean="0"/>
              <a:t>ниппеон</a:t>
            </a:r>
            <a:r>
              <a:rPr lang="ru-RU" dirty="0" smtClean="0"/>
              <a:t>, </a:t>
            </a:r>
            <a:r>
              <a:rPr lang="ru-RU" dirty="0" err="1" smtClean="0"/>
              <a:t>сумилит</a:t>
            </a:r>
            <a:r>
              <a:rPr lang="ru-RU" dirty="0" smtClean="0"/>
              <a:t>, </a:t>
            </a:r>
            <a:r>
              <a:rPr lang="ru-RU" dirty="0" err="1" smtClean="0"/>
              <a:t>луковил</a:t>
            </a:r>
            <a:r>
              <a:rPr lang="ru-RU" dirty="0" smtClean="0"/>
              <a:t>, </a:t>
            </a:r>
            <a:r>
              <a:rPr lang="ru-RU" dirty="0" err="1" smtClean="0"/>
              <a:t>хелвик</a:t>
            </a:r>
            <a:r>
              <a:rPr lang="ru-RU" dirty="0" smtClean="0"/>
              <a:t>, </a:t>
            </a:r>
            <a:r>
              <a:rPr lang="ru-RU" dirty="0" err="1" smtClean="0"/>
              <a:t>норвик</a:t>
            </a:r>
            <a:r>
              <a:rPr lang="ru-RU" dirty="0" smtClean="0"/>
              <a:t> и др.) — бесцветная, прозрачная пластмасса, термопластичный полимер винилхлорида. Отличается химической стойкостью к щелочам, минеральным маслам, многим кислотам и растворителям. Не горит на воздухе и обладает малой морозостойкостью (−15 °C). </a:t>
            </a:r>
            <a:r>
              <a:rPr lang="ru-RU" dirty="0" err="1" smtClean="0"/>
              <a:t>Нагревостойкость</a:t>
            </a:r>
            <a:r>
              <a:rPr lang="ru-RU" dirty="0" smtClean="0"/>
              <a:t>: +65 °C.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40" y="642918"/>
            <a:ext cx="2152951" cy="92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928802"/>
            <a:ext cx="26860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500438"/>
            <a:ext cx="2571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 descr="http://www.technoshop.ru/media/pic_middle/0/3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785794"/>
            <a:ext cx="3500462" cy="203833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Полистирол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Полистирол — жёсткий, хрупкий, аморфный полимер с высокой степенью оптического светопропускания, невысокой механической прочностью. Полистирол имеет низкую плотность (1060 кг/м³), усадка при литьевой переработке 0,4-0,8 %. Полистирол обладает отличными диэлектрическими свойствами и неплохой морозостойкостью (до −40 °C). Имеет невысокую химическую стойкость (кроме разбавленных кислот, спиртов и щелочей).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85794"/>
            <a:ext cx="2663677" cy="316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357694"/>
            <a:ext cx="2533650" cy="1800225"/>
          </a:xfrm>
          <a:prstGeom prst="rect">
            <a:avLst/>
          </a:prstGeom>
        </p:spPr>
      </p:pic>
      <p:pic>
        <p:nvPicPr>
          <p:cNvPr id="30724" name="Picture 4" descr="http://aplex.ua/images/polistirol_rylin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00042"/>
            <a:ext cx="3609975" cy="573405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Тефлон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Тефлон</a:t>
            </a:r>
            <a:r>
              <a:rPr lang="ru-RU" dirty="0" smtClean="0"/>
              <a:t> — белое, в тонком слое прозрачное вещество, по виду напоминающее парафин или полиэтилен. Плотность по ГОСТ 10007-80от 2,18 до 2,21 г/см</a:t>
            </a:r>
            <a:r>
              <a:rPr lang="ru-RU" baseline="30000" dirty="0" smtClean="0"/>
              <a:t>3</a:t>
            </a:r>
            <a:r>
              <a:rPr lang="ru-RU" dirty="0" smtClean="0"/>
              <a:t>. Обладает высокой тепло- и морозостойкостью, остаётся гибким и эластичным при температурах от -70 до +270 °C, прекрасный изоляционный материал. </a:t>
            </a:r>
            <a:r>
              <a:rPr lang="ru-RU" dirty="0" err="1" smtClean="0"/>
              <a:t>Тефлон</a:t>
            </a:r>
            <a:r>
              <a:rPr lang="ru-RU" dirty="0" smtClean="0"/>
              <a:t> обладает очень низкими поверхностным натяжением и адгезией и не смачивается ни водой, ни жирами, ни большинством органических растворителей.</a:t>
            </a: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71480"/>
            <a:ext cx="2519316" cy="201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642918"/>
            <a:ext cx="27527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 descr="http://gizmod.ru/uploads/posts/2000/13969/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786190"/>
            <a:ext cx="3238500" cy="2428875"/>
          </a:xfrm>
          <a:prstGeom prst="rect">
            <a:avLst/>
          </a:prstGeom>
          <a:noFill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714752"/>
            <a:ext cx="186531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Полимеры -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(</a:t>
            </a:r>
            <a:r>
              <a:rPr lang="ru-RU" dirty="0" smtClean="0"/>
              <a:t>от греч. </a:t>
            </a:r>
            <a:r>
              <a:rPr lang="ru-RU" dirty="0" err="1" smtClean="0"/>
              <a:t>polymeres</a:t>
            </a:r>
            <a:r>
              <a:rPr lang="ru-RU" dirty="0" smtClean="0"/>
              <a:t> - состоящий из многих частей, многообразный), химические соединения с высокой молекулярной массой (от нескольких тысяч до многих миллионов), молекулы которых (</a:t>
            </a:r>
            <a:r>
              <a:rPr lang="ru-RU" b="1" dirty="0" smtClean="0"/>
              <a:t>макромолекулы</a:t>
            </a:r>
            <a:r>
              <a:rPr lang="ru-RU" dirty="0" smtClean="0"/>
              <a:t>) состоят из большого числа повторяющихся группировок (</a:t>
            </a:r>
            <a:r>
              <a:rPr lang="ru-RU" dirty="0" err="1" smtClean="0"/>
              <a:t>мономерных</a:t>
            </a:r>
            <a:r>
              <a:rPr lang="ru-RU" dirty="0" smtClean="0"/>
              <a:t> звеньев). Атомы, входящие в состав макромолекул, соединены друг с другом силами главных и (или) координационных валентностей.</a:t>
            </a:r>
            <a:endParaRPr lang="ru-RU" dirty="0"/>
          </a:p>
        </p:txBody>
      </p:sp>
      <p:pic>
        <p:nvPicPr>
          <p:cNvPr id="5" name="Содержимое 4" descr="chemechsite_c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5400000">
            <a:off x="5006342" y="2494592"/>
            <a:ext cx="5643602" cy="1940254"/>
          </a:xfrm>
        </p:spPr>
      </p:pic>
      <p:pic>
        <p:nvPicPr>
          <p:cNvPr id="6" name="Рисунок 5" descr="1295519929_i89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357562"/>
            <a:ext cx="3810000" cy="3009901"/>
          </a:xfrm>
          <a:prstGeom prst="rect">
            <a:avLst/>
          </a:prstGeom>
        </p:spPr>
      </p:pic>
      <p:pic>
        <p:nvPicPr>
          <p:cNvPr id="7" name="Рисунок 6" descr="10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642918"/>
            <a:ext cx="3857652" cy="25717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Оргстекло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547926" cy="4144963"/>
          </a:xfrm>
        </p:spPr>
        <p:txBody>
          <a:bodyPr>
            <a:noAutofit/>
          </a:bodyPr>
          <a:lstStyle/>
          <a:p>
            <a:r>
              <a:rPr lang="ru-RU" sz="1200" dirty="0" smtClean="0"/>
              <a:t>Органическое стекло полностью состоит из термопластичной смолы. Химический состав стандартного оргстекла у всех производителей одинаков. К</a:t>
            </a:r>
            <a:r>
              <a:rPr lang="ru-RU" sz="1200" dirty="0" smtClean="0"/>
              <a:t>огда </a:t>
            </a:r>
            <a:r>
              <a:rPr lang="ru-RU" sz="1200" dirty="0" smtClean="0"/>
              <a:t>необходимо получить материал с разными специфическими свойствами: </a:t>
            </a:r>
            <a:r>
              <a:rPr lang="ru-RU" sz="1200" dirty="0" err="1" smtClean="0"/>
              <a:t>ударопрочными</a:t>
            </a:r>
            <a:r>
              <a:rPr lang="ru-RU" sz="1200" dirty="0" smtClean="0"/>
              <a:t> (антивандальными), светорассеивающими, </a:t>
            </a:r>
            <a:r>
              <a:rPr lang="ru-RU" sz="1200" dirty="0" err="1" smtClean="0"/>
              <a:t>светопропускающими</a:t>
            </a:r>
            <a:r>
              <a:rPr lang="ru-RU" sz="1200" dirty="0" smtClean="0"/>
              <a:t>, </a:t>
            </a:r>
            <a:r>
              <a:rPr lang="ru-RU" sz="1200" dirty="0" err="1" smtClean="0"/>
              <a:t>шумозащитными</a:t>
            </a:r>
            <a:r>
              <a:rPr lang="ru-RU" sz="1200" dirty="0" smtClean="0"/>
              <a:t>, </a:t>
            </a:r>
            <a:r>
              <a:rPr lang="ru-RU" sz="1200" dirty="0" err="1" smtClean="0">
                <a:hlinkClick r:id="rId2" tooltip="УФ"/>
              </a:rPr>
              <a:t>УФ</a:t>
            </a:r>
            <a:r>
              <a:rPr lang="ru-RU" sz="1200" dirty="0" err="1" smtClean="0"/>
              <a:t>-защитными</a:t>
            </a:r>
            <a:r>
              <a:rPr lang="ru-RU" sz="1200" dirty="0" smtClean="0"/>
              <a:t>, теплостойкими и др. Тогда в процессе получения листового материала может быть изменена его структура или в него могут быть добавлены соответствующие компоненты, обеспечивающие комплекс необходимых </a:t>
            </a:r>
            <a:r>
              <a:rPr lang="ru-RU" sz="1200" dirty="0" err="1" smtClean="0"/>
              <a:t>характеристи</a:t>
            </a:r>
            <a:endParaRPr lang="ru-RU" sz="12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49434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71802" y="500042"/>
            <a:ext cx="2756509" cy="219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dirty="0" smtClean="0"/>
              <a:t>аучук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Высокомолекулярный углеводород </a:t>
            </a:r>
            <a:r>
              <a:rPr lang="ru-RU" b="1" dirty="0" smtClean="0"/>
              <a:t>(C</a:t>
            </a:r>
            <a:r>
              <a:rPr lang="ru-RU" b="1" baseline="-25000" dirty="0" smtClean="0"/>
              <a:t>5</a:t>
            </a:r>
            <a:r>
              <a:rPr lang="ru-RU" b="1" dirty="0" smtClean="0"/>
              <a:t>H</a:t>
            </a:r>
            <a:r>
              <a:rPr lang="ru-RU" b="1" baseline="-25000" dirty="0" smtClean="0"/>
              <a:t>8</a:t>
            </a:r>
            <a:r>
              <a:rPr lang="ru-RU" b="1" dirty="0" smtClean="0"/>
              <a:t>)</a:t>
            </a:r>
            <a:r>
              <a:rPr lang="ru-RU" baseline="-25000" dirty="0" err="1" smtClean="0"/>
              <a:t>n</a:t>
            </a:r>
            <a:r>
              <a:rPr lang="ru-RU" dirty="0" smtClean="0"/>
              <a:t>, </a:t>
            </a:r>
            <a:r>
              <a:rPr lang="ru-RU" dirty="0" err="1" smtClean="0"/>
              <a:t>цис-полимер</a:t>
            </a:r>
            <a:r>
              <a:rPr lang="ru-RU" dirty="0" smtClean="0"/>
              <a:t> изопрена; содержится в млечном соке (латексе) гевеи, кок-сагыза (многолетнего травянистого растения рода Одуванчик) и других каучуконосных растений. Растворим в углеводородах и их производных (бензине, бензоле, </a:t>
            </a:r>
            <a:r>
              <a:rPr lang="ru-RU" dirty="0" smtClean="0"/>
              <a:t>хлороформе , сероуглероде</a:t>
            </a:r>
            <a:r>
              <a:rPr lang="ru-RU" dirty="0" smtClean="0"/>
              <a:t> и т. д.). В воде, спирте, ацетоне натуральный каучук практически не набухает и не растворяется. Уже при комнатной температуре натуральный каучук присоединяет кислород, происходит окислительная деструкция (старение каучука), при этом уменьшается его прочность </a:t>
            </a:r>
            <a:r>
              <a:rPr lang="ru-RU" dirty="0" smtClean="0"/>
              <a:t>и эластичность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357298"/>
            <a:ext cx="2857899" cy="3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714884"/>
            <a:ext cx="1952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Капрон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Капрон или капроновое волокно — бело-прозрачное, очень прочное вещество. Эластичность капрона намного выше шелка. Прочность капрона зависит от технологии и тщательности производства. Капроновая нить диаметром 0,1 миллиметра выдерживает 0,55 килограмма.</a:t>
            </a:r>
          </a:p>
          <a:p>
            <a:r>
              <a:rPr lang="ru-RU" dirty="0" smtClean="0"/>
              <a:t>За рубежом синтетическое волокно типа капрон именуется перлон и нейлон. Капрон вырабатывается нескольких сортов; хрустально-прозрачный капрон более прочен, чем непрозрачный с мутно-желтоватым или молочным оттенком.</a:t>
            </a:r>
          </a:p>
          <a:p>
            <a:r>
              <a:rPr lang="ru-RU" dirty="0" smtClean="0"/>
              <a:t>Наряду с высокой прочностью капроновые волокна характеризуются устойчивостью к истиранию, действию многократной деформации (изгибов).</a:t>
            </a:r>
          </a:p>
          <a:p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357298"/>
            <a:ext cx="3185644" cy="22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14752"/>
            <a:ext cx="3409957" cy="245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Особые механические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эластичность</a:t>
            </a:r>
            <a:r>
              <a:rPr lang="ru-RU" dirty="0" smtClean="0"/>
              <a:t> — способность к высоким обратимым деформациям при относительно небольшой нагрузке (каучуки);</a:t>
            </a:r>
          </a:p>
          <a:p>
            <a:r>
              <a:rPr lang="ru-RU" dirty="0" smtClean="0"/>
              <a:t>малая хрупкость стеклообразных и кристаллических полимеров (пластмассы, органическое стекло);</a:t>
            </a:r>
          </a:p>
          <a:p>
            <a:r>
              <a:rPr lang="ru-RU" dirty="0" smtClean="0"/>
              <a:t>способность макромолекул к ориентации под действием направленного механического поля (используется при изготовлении волокон и плёнок).</a:t>
            </a:r>
          </a:p>
          <a:p>
            <a:endParaRPr lang="ru-RU" dirty="0"/>
          </a:p>
        </p:txBody>
      </p:sp>
      <p:pic>
        <p:nvPicPr>
          <p:cNvPr id="5" name="Содержимое 4" descr="1357403728_mehsvoistpolimer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071678"/>
            <a:ext cx="4357686" cy="3388535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растворов полимеров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высокая вязкость раствора при малой концентрации полимера;</a:t>
            </a:r>
          </a:p>
          <a:p>
            <a:r>
              <a:rPr lang="ru-RU" dirty="0" smtClean="0"/>
              <a:t>растворение полимера происходит через стадию набухания.</a:t>
            </a:r>
            <a:endParaRPr lang="ru-RU" dirty="0"/>
          </a:p>
        </p:txBody>
      </p:sp>
      <p:pic>
        <p:nvPicPr>
          <p:cNvPr id="5" name="Содержимое 4" descr="5_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857364"/>
            <a:ext cx="4357718" cy="3182219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Особые 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способность резко изменять свои физико-механические свойства под действием малых количеств реагента (вулканизация каучука, дубление кож и т. п.).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Содержимое 7" descr="3f0d1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000240"/>
            <a:ext cx="4286280" cy="303882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полимеров по происхождению</a:t>
            </a:r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527174"/>
            <a:ext cx="8501122" cy="4759345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полимеров по форме</a:t>
            </a:r>
            <a:endParaRPr lang="ru-RU" dirty="0"/>
          </a:p>
        </p:txBody>
      </p:sp>
      <p:pic>
        <p:nvPicPr>
          <p:cNvPr id="4" name="Содержимое 3" descr="bobrovsky_189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358246" cy="4786346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1" dirty="0" smtClean="0"/>
              <a:t>Термопластичные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0" i="1" dirty="0" smtClean="0"/>
              <a:t>Термореактивные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При </a:t>
            </a:r>
            <a:r>
              <a:rPr lang="ru-RU" sz="1800" dirty="0" smtClean="0"/>
              <a:t>нагреве размягчаются, даже плавятся, а при охлаждении затвердевают. Этот процесс обратим</a:t>
            </a:r>
            <a:r>
              <a:rPr lang="ru-RU" sz="1800" dirty="0" smtClean="0"/>
              <a:t>.</a:t>
            </a:r>
            <a:r>
              <a:rPr lang="ru-RU" sz="1800" dirty="0" smtClean="0"/>
              <a:t>  (полиэтилен, полипропилен, полистирол) 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При </a:t>
            </a:r>
            <a:r>
              <a:rPr lang="ru-RU" sz="1800" dirty="0" smtClean="0"/>
              <a:t>нагреве подвергаются необратимому химическому разрушению без плавления</a:t>
            </a: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по отношению к нагреванию</a:t>
            </a:r>
            <a:endParaRPr lang="ru-RU" dirty="0"/>
          </a:p>
        </p:txBody>
      </p:sp>
      <p:pic>
        <p:nvPicPr>
          <p:cNvPr id="7" name="Рисунок 6" descr="Conta_www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929066"/>
            <a:ext cx="2928958" cy="235745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по строению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35824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120</TotalTime>
  <Words>247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Полимеры</vt:lpstr>
      <vt:lpstr>Полимеры - </vt:lpstr>
      <vt:lpstr>Особые механические свойства</vt:lpstr>
      <vt:lpstr>Особенности растворов полимеров</vt:lpstr>
      <vt:lpstr>Особые химические свойства</vt:lpstr>
      <vt:lpstr>Классификация полимеров по происхождению</vt:lpstr>
      <vt:lpstr>Классификация полимеров по форме</vt:lpstr>
      <vt:lpstr>Классификация по отношению к нагреванию</vt:lpstr>
      <vt:lpstr>Классификация по строению</vt:lpstr>
      <vt:lpstr>Получение полимеров </vt:lpstr>
      <vt:lpstr>Продукты реакции полимеризации</vt:lpstr>
      <vt:lpstr>Продукты реакции поликонденсации</vt:lpstr>
      <vt:lpstr>Применение полимеров</vt:lpstr>
      <vt:lpstr>Наука о полимерах</vt:lpstr>
      <vt:lpstr>Полиэтилен</vt:lpstr>
      <vt:lpstr>Полипропилен</vt:lpstr>
      <vt:lpstr>Поливинилхлорид</vt:lpstr>
      <vt:lpstr>Полистирол</vt:lpstr>
      <vt:lpstr>Тефлон</vt:lpstr>
      <vt:lpstr>Оргстекло</vt:lpstr>
      <vt:lpstr>Каучук</vt:lpstr>
      <vt:lpstr>Капрон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Полимеры</dc:title>
  <dc:creator>Эдик</dc:creator>
  <cp:lastModifiedBy>Эдик</cp:lastModifiedBy>
  <cp:revision>12</cp:revision>
  <dcterms:created xsi:type="dcterms:W3CDTF">2015-04-23T14:34:09Z</dcterms:created>
  <dcterms:modified xsi:type="dcterms:W3CDTF">2015-04-23T16:34:29Z</dcterms:modified>
</cp:coreProperties>
</file>